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5"/>
  </p:notesMasterIdLst>
  <p:sldIdLst>
    <p:sldId id="256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51D7-A799-448F-A1A1-7536DD080EB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7785-9C85-42A9-8999-744196EF2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97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CB93-CF19-4603-AAE0-295C96E64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297-BF99-455D-B2BB-082F4F137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FDC0-D398-49DB-9BD6-A1BF72325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ECB93-CF19-4603-AAE0-295C96E64B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06BF4-254B-4364-915C-EFD939073E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C8E3-B1D8-45C7-A2AE-4085DB9D2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2F1D-AC17-4DE5-8895-BF6664EE08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751-7A9E-485C-AC22-95C7C059AC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E0DB-2C5F-4048-B5EB-12D84C537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F6BC-8483-4119-95B3-7F3C7973E9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5988B-CEB8-4B96-A8B4-EEBD23D228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6BF4-254B-4364-915C-EFD939073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9AED6-1D15-4B41-A473-036903002E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1297-BF99-455D-B2BB-082F4F137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FDC0-D398-49DB-9BD6-A1BF72325A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C8E3-B1D8-45C7-A2AE-4085DB9D2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2F1D-AC17-4DE5-8895-BF6664EE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751-7A9E-485C-AC22-95C7C059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E0DB-2C5F-4048-B5EB-12D84C537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F6BC-8483-4119-95B3-7F3C7973E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988B-CEB8-4B96-A8B4-EEBD23D22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AED6-1D15-4B41-A473-036903002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8C384-3522-4CCA-AE81-C02420E9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38C384-3522-4CCA-AE81-C02420E97A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rtes_martes_crop.jpg" TargetMode="External"/><Relationship Id="rId2" Type="http://schemas.openxmlformats.org/officeDocument/2006/relationships/hyperlink" Target="http://cs.wiktionary.org/wiki/Soubor:Vulpes_vulpes_sitting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hyperlink" Target="http://cs.wikipedia.org/wiki/Soubor:01-sfel-08-009a_-_crop.jpg" TargetMode="External"/><Relationship Id="rId4" Type="http://schemas.openxmlformats.org/officeDocument/2006/relationships/hyperlink" Target="http://commons.wikimedia.org/wiki/File:Wildschwein_12.4.2008_117.jpg?uselang=c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ireci-forum.webnode.cz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://www.skolicka6.sweb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b/EU_location_CZE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1/12/Redwolf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4/47/Tembadau_0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9/98/Wisent.jpg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d/d5/Vulpes_vulpes_sitting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0/06/Red_Deer_Stag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5/5d/Capreolus_capreolus_(Marek_Szczepanek).jpg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3/01-sfel-08-009a_-_crop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hyperlink" Target="http://zvireci-forum.webnode.cz/savci/divoka-zvirata-c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c/c7/Wildschwein_12.4.2008_117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f/ff/Martes_martes_crop.jpg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ollage_of_Six_Cats-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hyperlink" Target="http://cs.wikipedia.org/wiki/Soubor:Montage_of_dogs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kolicka6.sweb.cz/JEDNODUCHETESTY/DOMACIZVIRATAPREZENTACE3.htm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0/0b/Slepice_na_dvorku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5/59/Sow_with_pigle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apreolus_capreolus_(Marek_Szczepanek).jpg" TargetMode="External"/><Relationship Id="rId2" Type="http://schemas.openxmlformats.org/officeDocument/2006/relationships/hyperlink" Target="http://cs.wikipedia.org/wiki/Soubor:Redwolf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724401"/>
            <a:ext cx="9144000" cy="17851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sz="2000" b="1" smtClean="0"/>
              <a:t>Pří_223_Podnebné </a:t>
            </a:r>
            <a:r>
              <a:rPr lang="cs-CZ" sz="2000" b="1" dirty="0" smtClean="0"/>
              <a:t>pásy_ČR - mírný podnebný pás (živočichové)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</a:t>
            </a:r>
            <a:r>
              <a:rPr lang="cs-CZ" dirty="0" smtClean="0"/>
              <a:t>Základní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</a:t>
            </a:r>
            <a:r>
              <a:rPr lang="cs-CZ" dirty="0"/>
              <a:t>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8001000" cy="16002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ČR - mírný podnebný pás (živočichové)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7848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endParaRPr lang="cs-CZ" sz="17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900" b="1" i="1" dirty="0" smtClean="0">
                <a:latin typeface="Arial" pitchFamily="34" charset="0"/>
                <a:cs typeface="Arial" pitchFamily="34" charset="0"/>
              </a:rPr>
              <a:t>Obr. 6: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Red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Deer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Stag.jpg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[online]. 2001-, 19.6.2010 [cit. 2012-12-19]. Dostupné z: http://cs.wikipedia.org/wiki/Soubor:Red_Deer_Stag.jpg</a:t>
            </a:r>
          </a:p>
          <a:p>
            <a:pPr>
              <a:buFont typeface="Wingdings" pitchFamily="2" charset="2"/>
              <a:buChar char="q"/>
            </a:pPr>
            <a:endParaRPr lang="cs-CZ" sz="19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900" b="1" i="1" dirty="0" smtClean="0">
                <a:latin typeface="Arial" pitchFamily="34" charset="0"/>
                <a:cs typeface="Arial" pitchFamily="34" charset="0"/>
              </a:rPr>
              <a:t>Obr. 7: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Vulpes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vulpes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sitting.jpg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[online]. 2001-, 11.9.2004 [cit. 2012-12-30]. Dostupné z: </a:t>
            </a:r>
            <a:r>
              <a:rPr lang="cs-CZ" sz="1900" dirty="0" smtClean="0">
                <a:latin typeface="Arial" pitchFamily="34" charset="0"/>
                <a:cs typeface="Arial" pitchFamily="34" charset="0"/>
                <a:hlinkClick r:id="rId2"/>
              </a:rPr>
              <a:t>http://cs.wiktionary.org/wiki/Soubor:Vulpes_vulpes_sitting.jpg</a:t>
            </a: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900" b="1" i="1" dirty="0" smtClean="0">
                <a:latin typeface="Arial" pitchFamily="34" charset="0"/>
                <a:cs typeface="Arial" pitchFamily="34" charset="0"/>
              </a:rPr>
              <a:t>Obr. 8: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Martes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martes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crop.jpg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[online]. 2001-, 20.8.2007 [cit. 2012-12-30]. Dostupné z: </a:t>
            </a:r>
            <a:r>
              <a:rPr lang="cs-CZ" sz="19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http://cs.wikipedia.org/wiki/Soubor:Martes_martes_crop.jpg</a:t>
            </a: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900" b="1" i="1" dirty="0" smtClean="0">
                <a:latin typeface="Arial" pitchFamily="34" charset="0"/>
                <a:cs typeface="Arial" pitchFamily="34" charset="0"/>
              </a:rPr>
              <a:t>Obr. 9: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File:Wildschwein 12.4.2008 117.jpg. In: </a:t>
            </a:r>
            <a:r>
              <a:rPr lang="cs-CZ" sz="1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[online]. 2001-, 12.4.2008 [cit. 2012-12-30]. Dostupné z: </a:t>
            </a:r>
            <a:r>
              <a:rPr lang="cs-CZ" sz="1900" dirty="0" smtClean="0">
                <a:latin typeface="Arial" pitchFamily="34" charset="0"/>
                <a:cs typeface="Arial" pitchFamily="34" charset="0"/>
                <a:hlinkClick r:id="rId4"/>
              </a:rPr>
              <a:t>http://commons.wikimedia.org/wiki/File:Wildschwein_12.4.2008_117.jpg?uselang=cs</a:t>
            </a: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900" b="1" i="1" dirty="0" smtClean="0">
                <a:latin typeface="Arial" pitchFamily="34" charset="0"/>
                <a:cs typeface="Arial" pitchFamily="34" charset="0"/>
              </a:rPr>
              <a:t>Obr. 10: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Soubor:01-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sfel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-08-009a - </a:t>
            </a:r>
            <a:r>
              <a:rPr lang="cs-CZ" sz="1900" dirty="0" err="1" smtClean="0">
                <a:latin typeface="Arial" pitchFamily="34" charset="0"/>
                <a:cs typeface="Arial" pitchFamily="34" charset="0"/>
              </a:rPr>
              <a:t>crop.jpg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 [online]. 2001-, 19.6.2010 [cit. 2012-12-30]. Dostupné z: </a:t>
            </a:r>
            <a:r>
              <a:rPr lang="cs-CZ" sz="19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http://cs.wikipedia.org/wiki/Soubor:01-sfel-08-009a_-_crop.jpg</a:t>
            </a: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8486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11: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Soubor:Collage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Six Cats-01.jpg. In: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[online]. 2001-, 10.11.2009 [cit. 2012-12-30].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http://cs.wikipedia.org/wiki/Soubor:Collage_of_Six_Cats-01.jpg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700" b="1" i="1" dirty="0" smtClean="0">
                <a:latin typeface="Arial" pitchFamily="34" charset="0"/>
                <a:cs typeface="Arial" pitchFamily="34" charset="0"/>
              </a:rPr>
              <a:t>12: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Montage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dogs.jpg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[online]. 2001-, 20.11.2011 [cit. 2012-12-30]. Dostupné z: http://cs.wikipedia.org/wiki/Soubor:Montage_of_dogs.jpg</a:t>
            </a:r>
          </a:p>
          <a:p>
            <a:pPr>
              <a:buFont typeface="Wingdings" pitchFamily="2" charset="2"/>
              <a:buChar char="q"/>
            </a:pPr>
            <a:endParaRPr lang="cs-CZ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600" b="1" i="1" smtClean="0">
                <a:latin typeface="Arial" pitchFamily="34" charset="0"/>
                <a:cs typeface="Arial" pitchFamily="34" charset="0"/>
              </a:rPr>
              <a:t>13:</a:t>
            </a:r>
            <a:r>
              <a:rPr lang="cs-CZ" sz="160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Sow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piglet.jpg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11.3.2007 [cit. 2012-12-30]. Dostupné z: http://cs.wikipedia.org/wiki/Soubor:Sow_with_piglet.jpg</a:t>
            </a:r>
          </a:p>
          <a:p>
            <a:pPr>
              <a:buFont typeface="Wingdings" pitchFamily="2" charset="2"/>
              <a:buChar char="q"/>
            </a:pPr>
            <a:endParaRPr lang="cs-CZ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14: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Soubor:Slepice na dvorku.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21.2.2008 [cit. 2012-12-30]. Dostupné z: http://cs.wikipedia.org/wiki/Soubor:Slepice_na_dvorku.jpg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848600" cy="4191000"/>
          </a:xfrm>
        </p:spPr>
        <p:txBody>
          <a:bodyPr>
            <a:normAutofit/>
          </a:bodyPr>
          <a:lstStyle/>
          <a:p>
            <a:r>
              <a:rPr lang="cs-CZ" sz="1600" b="1" u="sng" dirty="0" smtClean="0">
                <a:latin typeface="Arial" pitchFamily="34" charset="0"/>
                <a:cs typeface="Arial" pitchFamily="34" charset="0"/>
              </a:rPr>
              <a:t>Internetové zdroje:</a:t>
            </a:r>
          </a:p>
          <a:p>
            <a:r>
              <a:rPr lang="cs-CZ" sz="1600" b="1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smtClean="0">
                <a:latin typeface="Arial" pitchFamily="34" charset="0"/>
                <a:cs typeface="Arial" pitchFamily="34" charset="0"/>
                <a:hlinkClick r:id="rId2"/>
              </a:rPr>
              <a:t>www.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  <a:hlinkClick r:id="rId2"/>
              </a:rPr>
              <a:t>wikipedia.org</a:t>
            </a:r>
            <a:endParaRPr lang="cs-CZ" sz="1600" i="1" dirty="0" smtClean="0">
              <a:latin typeface="Arial" pitchFamily="34" charset="0"/>
              <a:cs typeface="Arial" pitchFamily="34" charset="0"/>
            </a:endParaRPr>
          </a:p>
          <a:p>
            <a:endParaRPr lang="cs-CZ" sz="1600" i="1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cs-CZ" sz="1600" i="1" dirty="0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  <a:hlinkClick r:id="rId3"/>
              </a:rPr>
              <a:t>zvireci</a:t>
            </a:r>
            <a:r>
              <a:rPr lang="cs-CZ" sz="1600" i="1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  <a:hlinkClick r:id="rId3"/>
              </a:rPr>
              <a:t>forum.webnode.cz</a:t>
            </a:r>
            <a:endParaRPr lang="cs-CZ" sz="1600" i="1" dirty="0" smtClean="0">
              <a:latin typeface="Arial" pitchFamily="34" charset="0"/>
              <a:cs typeface="Arial" pitchFamily="34" charset="0"/>
            </a:endParaRPr>
          </a:p>
          <a:p>
            <a:endParaRPr lang="cs-CZ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i="1" dirty="0" smtClean="0">
                <a:latin typeface="Arial" pitchFamily="34" charset="0"/>
                <a:cs typeface="Arial" pitchFamily="34" charset="0"/>
                <a:hlinkClick r:id="rId4"/>
              </a:rPr>
              <a:t>www.skolicka6.sweb.cz</a:t>
            </a:r>
            <a:endParaRPr lang="cs-CZ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b="1" i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b="1" u="sng" dirty="0" smtClean="0">
                <a:latin typeface="Arial" pitchFamily="34" charset="0"/>
                <a:cs typeface="Arial" pitchFamily="34" charset="0"/>
              </a:rPr>
              <a:t>Další zdroje: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MLADÁ, Jarmila, Ladislav PODROUŽEK, Miroslav RANDA a Martin ŠOLC.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Přírodověda pro 5. ročník základní školy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Praha: SPN, 2004. ISBN 80-7235-258-X</a:t>
            </a:r>
          </a:p>
          <a:p>
            <a:pPr>
              <a:buFont typeface="Wingdings" pitchFamily="2" charset="2"/>
              <a:buChar char="q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 upevňování učiva o podnebných pásech pro žáky pátého ročníku 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rozšiřuje základní probíranou látku o podnebných pásech.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</a:t>
            </a:r>
            <a:r>
              <a:rPr lang="cs-CZ" dirty="0" smtClean="0"/>
              <a:t>vznikl ze zápisů autora jako </a:t>
            </a:r>
            <a:r>
              <a:rPr lang="cs-CZ" dirty="0"/>
              <a:t>doplňující materiál k </a:t>
            </a:r>
            <a:r>
              <a:rPr lang="cs-CZ" dirty="0" smtClean="0"/>
              <a:t>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524000"/>
            <a:ext cx="6781800" cy="4343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				</a:t>
            </a:r>
            <a:endParaRPr lang="cs-CZ" sz="19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Česká republika v mírném podnebném pásu</a:t>
            </a:r>
            <a:br>
              <a:rPr lang="cs-CZ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13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640387"/>
            <a:ext cx="5575300" cy="1217613"/>
          </a:xfrm>
          <a:prstGeom prst="rect">
            <a:avLst/>
          </a:prstGeom>
          <a:noFill/>
        </p:spPr>
      </p:pic>
      <p:pic>
        <p:nvPicPr>
          <p:cNvPr id="7" name="Obrázek 6" descr="Soubor:EU location CZE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752600"/>
            <a:ext cx="63703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ŽIVOČICHOVÉ V ČESKÉ REPUBLICE</a:t>
            </a:r>
            <a:br>
              <a:rPr lang="cs-CZ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DIVOKÁ ZVÍŘATA</a:t>
            </a:r>
            <a:br>
              <a:rPr lang="cs-CZ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žila dříve</a:t>
            </a:r>
            <a:endParaRPr lang="cs-CZ" sz="3200" b="1" i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3"/>
            <a:r>
              <a:rPr lang="cs-CZ" sz="2800" i="1" dirty="0" smtClean="0"/>
              <a:t>   </a:t>
            </a:r>
          </a:p>
          <a:p>
            <a:pPr lvl="3"/>
            <a:r>
              <a:rPr lang="cs-CZ" sz="2800" i="1" dirty="0" smtClean="0"/>
              <a:t>   ZUBR   </a:t>
            </a:r>
            <a:r>
              <a:rPr lang="cs-CZ" sz="1200" i="1" dirty="0" smtClean="0"/>
              <a:t>O</a:t>
            </a:r>
            <a:r>
              <a:rPr lang="cs-CZ" sz="1200" i="1" dirty="0" smtClean="0">
                <a:cs typeface="Arial" pitchFamily="34" charset="0"/>
              </a:rPr>
              <a:t>br. 2</a:t>
            </a:r>
            <a:r>
              <a:rPr lang="cs-CZ" sz="1200" i="1" dirty="0" smtClean="0"/>
              <a:t>				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295400" y="51054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pic>
        <p:nvPicPr>
          <p:cNvPr id="13" name="Obrázek 12" descr="Soubor:Wisent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429000"/>
            <a:ext cx="3200400" cy="20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39624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TUR	   </a:t>
            </a:r>
            <a:r>
              <a:rPr lang="cs-CZ" sz="1200" i="1" dirty="0" smtClean="0"/>
              <a:t>Obr. 3</a:t>
            </a:r>
          </a:p>
        </p:txBody>
      </p:sp>
      <p:pic>
        <p:nvPicPr>
          <p:cNvPr id="16" name="Obrázek 15" descr="Soubor:Tembadau 01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133600"/>
            <a:ext cx="21859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Soubor:Redwolf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34290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6629400" y="2590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VLK    </a:t>
            </a:r>
            <a:r>
              <a:rPr lang="cs-CZ" sz="1200" i="1" dirty="0" smtClean="0"/>
              <a:t>Obr. 4</a:t>
            </a:r>
            <a:endParaRPr lang="cs-CZ" sz="1200" i="1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0" y="1981200"/>
            <a:ext cx="1981200" cy="1600200"/>
          </a:xfrm>
          <a:prstGeom prst="wedgeRectCallout">
            <a:avLst>
              <a:gd name="adj1" fmla="val 71920"/>
              <a:gd name="adj2" fmla="val 7989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Vzhledově se podobá bizonovi. U nás můžeme spatřit zubra evropského pouze v ZOO.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ový popisek 18"/>
          <p:cNvSpPr/>
          <p:nvPr/>
        </p:nvSpPr>
        <p:spPr>
          <a:xfrm>
            <a:off x="5562600" y="1066800"/>
            <a:ext cx="2133600" cy="1143000"/>
          </a:xfrm>
          <a:prstGeom prst="wedgeRectCallout">
            <a:avLst>
              <a:gd name="adj1" fmla="val -73007"/>
              <a:gd name="adj2" fmla="val 718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Žije v Asii. Pouze domestikovaný tur domácí žije téměř po celém světě.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élníkový popisek 19"/>
          <p:cNvSpPr/>
          <p:nvPr/>
        </p:nvSpPr>
        <p:spPr>
          <a:xfrm>
            <a:off x="7848600" y="1066800"/>
            <a:ext cx="1295400" cy="2286000"/>
          </a:xfrm>
          <a:prstGeom prst="wedgeRectCallout">
            <a:avLst>
              <a:gd name="adj1" fmla="val -158064"/>
              <a:gd name="adj2" fmla="val 586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Psovitá šelma, domestikací došlo k vydělení poddruhu – psa domácího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11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4191000"/>
          </a:xfrm>
        </p:spPr>
        <p:txBody>
          <a:bodyPr>
            <a:normAutofit/>
          </a:bodyPr>
          <a:lstStyle/>
          <a:p>
            <a:r>
              <a:rPr lang="cs-CZ" sz="1200" i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						 			</a:t>
            </a:r>
            <a:endParaRPr lang="cs-CZ" sz="1200" i="1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2954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0" y="685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1000" y="838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Arial" pitchFamily="34" charset="0"/>
              </a:rPr>
              <a:t>B) žijí dnes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9600" y="1600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/>
              <a:t>SRNEC    </a:t>
            </a:r>
            <a:r>
              <a:rPr lang="cs-CZ" sz="1200" i="1" dirty="0" smtClean="0"/>
              <a:t>Obr. 5</a:t>
            </a:r>
            <a:endParaRPr lang="cs-CZ" sz="1200" i="1" dirty="0"/>
          </a:p>
        </p:txBody>
      </p:sp>
      <p:pic>
        <p:nvPicPr>
          <p:cNvPr id="22" name="Obrázek 21" descr="Soubor:Capreolus capreolus (Marek Szczepanek)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098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ovéPole 22"/>
          <p:cNvSpPr txBox="1"/>
          <p:nvPr/>
        </p:nvSpPr>
        <p:spPr>
          <a:xfrm>
            <a:off x="3810000" y="1371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/>
              <a:t>JELEN    </a:t>
            </a:r>
            <a:r>
              <a:rPr lang="cs-CZ" sz="1200" i="1" dirty="0" smtClean="0"/>
              <a:t>Obr. 6	</a:t>
            </a:r>
            <a:r>
              <a:rPr lang="cs-CZ" sz="3200" i="1" dirty="0" smtClean="0"/>
              <a:t>LIŠKA </a:t>
            </a:r>
            <a:r>
              <a:rPr lang="cs-CZ" sz="1200" i="1" dirty="0" smtClean="0"/>
              <a:t>obr. 7</a:t>
            </a:r>
            <a:endParaRPr lang="cs-CZ" sz="1200" i="1" dirty="0"/>
          </a:p>
        </p:txBody>
      </p:sp>
      <p:pic>
        <p:nvPicPr>
          <p:cNvPr id="24" name="Obrázek 23" descr="Soubor:Red Deer Stag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057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 descr="Soubor:Vulpes vulpes sitting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2057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ový popisek 15"/>
          <p:cNvSpPr/>
          <p:nvPr/>
        </p:nvSpPr>
        <p:spPr>
          <a:xfrm>
            <a:off x="4572000" y="0"/>
            <a:ext cx="2362200" cy="1828800"/>
          </a:xfrm>
          <a:prstGeom prst="wedgeRectCallout">
            <a:avLst>
              <a:gd name="adj1" fmla="val -46143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Samci – přes léto jim naroste paroží. Na zimu paroží shazují (po skončení říje).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7543800" y="0"/>
            <a:ext cx="1600200" cy="1524000"/>
          </a:xfrm>
          <a:prstGeom prst="wedgeRectCallout">
            <a:avLst>
              <a:gd name="adj1" fmla="val -41537"/>
              <a:gd name="adj2" fmla="val 90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Psovitá šelma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ový popisek 18"/>
          <p:cNvSpPr/>
          <p:nvPr/>
        </p:nvSpPr>
        <p:spPr>
          <a:xfrm>
            <a:off x="304800" y="3886200"/>
            <a:ext cx="1600200" cy="1600200"/>
          </a:xfrm>
          <a:prstGeom prst="wedgeRectCallout">
            <a:avLst>
              <a:gd name="adj1" fmla="val 77718"/>
              <a:gd name="adj2" fmla="val -774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Hmotnost 15 – 20 kg.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         KUNA 				DIVOKÉ PRASE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8600" y="31242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	           </a:t>
            </a:r>
            <a:r>
              <a:rPr lang="cs-CZ" sz="1200" i="1" dirty="0" smtClean="0"/>
              <a:t>Obr. 8				Obr. 9</a:t>
            </a:r>
          </a:p>
          <a:p>
            <a:endParaRPr lang="cs-CZ" sz="1200" i="1" dirty="0" smtClean="0"/>
          </a:p>
          <a:p>
            <a:r>
              <a:rPr lang="cs-CZ" sz="2400" i="1" dirty="0" smtClean="0">
                <a:cs typeface="Arial" pitchFamily="34" charset="0"/>
              </a:rPr>
              <a:t>ZAJÍC					</a:t>
            </a:r>
          </a:p>
          <a:p>
            <a:endParaRPr lang="cs-CZ" sz="2400" i="1" dirty="0" smtClean="0">
              <a:cs typeface="Arial" pitchFamily="34" charset="0"/>
            </a:endParaRPr>
          </a:p>
          <a:p>
            <a:endParaRPr lang="cs-CZ" sz="2400" i="1" dirty="0" smtClean="0">
              <a:cs typeface="Arial" pitchFamily="34" charset="0"/>
            </a:endParaRPr>
          </a:p>
          <a:p>
            <a:r>
              <a:rPr lang="cs-CZ" sz="2400" i="1" dirty="0" smtClean="0">
                <a:cs typeface="Arial" pitchFamily="34" charset="0"/>
              </a:rPr>
              <a:t>					více na: 						    </a:t>
            </a:r>
            <a:r>
              <a:rPr lang="cs-CZ" sz="1200" i="1" dirty="0" smtClean="0">
                <a:solidFill>
                  <a:srgbClr val="FFFF00"/>
                </a:solidFill>
                <a:cs typeface="Arial" pitchFamily="34" charset="0"/>
                <a:hlinkClick r:id="rId2"/>
              </a:rPr>
              <a:t>http://zvireci-forum.webnode.cz/savci/divoka-zvirata-cr/:</a:t>
            </a:r>
            <a:r>
              <a:rPr lang="cs-CZ" sz="1200" i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</a:p>
          <a:p>
            <a:r>
              <a:rPr lang="cs-CZ" sz="2400" i="1" dirty="0" smtClean="0">
                <a:cs typeface="Arial" pitchFamily="34" charset="0"/>
              </a:rPr>
              <a:t> </a:t>
            </a:r>
            <a:r>
              <a:rPr lang="cs-CZ" sz="1200" i="1" dirty="0" smtClean="0">
                <a:cs typeface="Arial" pitchFamily="34" charset="0"/>
              </a:rPr>
              <a:t>Obr.10</a:t>
            </a:r>
            <a:endParaRPr lang="cs-CZ" sz="1200" i="1" dirty="0">
              <a:cs typeface="Arial" pitchFamily="34" charset="0"/>
            </a:endParaRPr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pic>
        <p:nvPicPr>
          <p:cNvPr id="7" name="Obrázek 6" descr="Soubor:Martes martes crop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838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File:Wildschwein 12.4.2008 117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8382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Soubor:01-sfel-08-009a - crop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3505200"/>
            <a:ext cx="27384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>
          <a:xfrm>
            <a:off x="914400" y="0"/>
            <a:ext cx="3200400" cy="1295400"/>
          </a:xfrm>
          <a:prstGeom prst="wedgeRectCallout">
            <a:avLst>
              <a:gd name="adj1" fmla="val -16692"/>
              <a:gd name="adj2" fmla="val 645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Malá, štíhlá šelma. Loví malá zvířata, většinou hlodavce. V ČR kuna lesní a kuna skalní.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477000" y="3124200"/>
            <a:ext cx="1752600" cy="1600200"/>
          </a:xfrm>
          <a:prstGeom prst="wedgeRectCallout">
            <a:avLst>
              <a:gd name="adj1" fmla="val -7978"/>
              <a:gd name="adj2" fmla="val -691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Všežravec. Předek prasete domácího.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3352800" y="2895600"/>
            <a:ext cx="1828800" cy="15240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 ČR zajíc polní. Dokáže vyvinout rychlost až 70 km/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allAtOnce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cs-CZ" sz="3200" b="1" u="sng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2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2. DOMÁCÍ ZVÍŘATA</a:t>
            </a:r>
          </a:p>
          <a:p>
            <a:pPr>
              <a:lnSpc>
                <a:spcPct val="90000"/>
              </a:lnSpc>
              <a:buNone/>
            </a:pPr>
            <a:endParaRPr lang="cs-CZ" sz="3200" b="1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5640387"/>
            <a:ext cx="5575300" cy="1217613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838200" y="14478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>
                <a:cs typeface="Arial" pitchFamily="34" charset="0"/>
              </a:rPr>
              <a:t>KOČKA	</a:t>
            </a:r>
            <a:r>
              <a:rPr lang="cs-CZ" sz="1200" i="1" dirty="0" smtClean="0">
                <a:cs typeface="Arial" pitchFamily="34" charset="0"/>
              </a:rPr>
              <a:t>Obr.11		</a:t>
            </a:r>
            <a:r>
              <a:rPr lang="cs-CZ" sz="2400" i="1" dirty="0" smtClean="0">
                <a:cs typeface="Arial" pitchFamily="34" charset="0"/>
              </a:rPr>
              <a:t>PES</a:t>
            </a:r>
            <a:r>
              <a:rPr lang="cs-CZ" sz="1200" i="1" dirty="0" smtClean="0">
                <a:cs typeface="Arial" pitchFamily="34" charset="0"/>
              </a:rPr>
              <a:t>	  Obr. 12</a:t>
            </a:r>
            <a:endParaRPr lang="cs-CZ" sz="1200" dirty="0"/>
          </a:p>
        </p:txBody>
      </p:sp>
      <p:pic>
        <p:nvPicPr>
          <p:cNvPr id="13" name="Obrázek 12" descr="Kočky domácí">
            <a:hlinkClick r:id="rId3" tooltip="&quot;Kočky domácí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Popis obrázku chybí">
            <a:hlinkClick r:id="rId5" tooltip="&quot;Popis obrázku chybí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905000"/>
            <a:ext cx="2857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>
          <a:xfrm>
            <a:off x="457200" y="4953000"/>
            <a:ext cx="2743200" cy="1905000"/>
          </a:xfrm>
          <a:prstGeom prst="wedgeRectCallout">
            <a:avLst>
              <a:gd name="adj1" fmla="val 13950"/>
              <a:gd name="adj2" fmla="val -829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Domestikovaná forma kočky divoké. Pružné tělo přizpůsobené k lovení.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Kočka má ostré zuby a drápy, výborný sluch, zrak, čich.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7239000" y="838200"/>
            <a:ext cx="1371600" cy="1447800"/>
          </a:xfrm>
          <a:prstGeom prst="wedgeRectCallout">
            <a:avLst>
              <a:gd name="adj1" fmla="val -60446"/>
              <a:gd name="adj2" fmla="val 798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Dlouholetý průvodce člověka (téměř 14 tisíc let).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cs-CZ" sz="3200" b="1" u="sng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2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2. DOMÁCÍ ZVÍŘATA</a:t>
            </a:r>
          </a:p>
          <a:p>
            <a:pPr>
              <a:lnSpc>
                <a:spcPct val="90000"/>
              </a:lnSpc>
              <a:buNone/>
            </a:pPr>
            <a:endParaRPr lang="cs-CZ" sz="3200" b="1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838200" y="1447800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>
                <a:cs typeface="Arial" pitchFamily="34" charset="0"/>
              </a:rPr>
              <a:t>PRASE	</a:t>
            </a:r>
            <a:r>
              <a:rPr lang="cs-CZ" sz="1200" i="1" dirty="0" smtClean="0">
                <a:cs typeface="Arial" pitchFamily="34" charset="0"/>
              </a:rPr>
              <a:t>Obr.13	 </a:t>
            </a:r>
            <a:r>
              <a:rPr lang="cs-CZ" sz="2400" i="1" dirty="0" smtClean="0">
                <a:cs typeface="Arial" pitchFamily="34" charset="0"/>
              </a:rPr>
              <a:t>KUR DOMÁCÍ</a:t>
            </a:r>
          </a:p>
          <a:p>
            <a:r>
              <a:rPr lang="cs-CZ" sz="2400" i="1" dirty="0" smtClean="0">
                <a:cs typeface="Arial" pitchFamily="34" charset="0"/>
              </a:rPr>
              <a:t>			</a:t>
            </a:r>
            <a:r>
              <a:rPr lang="cs-CZ" sz="1200" i="1" dirty="0" smtClean="0">
                <a:cs typeface="Arial" pitchFamily="34" charset="0"/>
              </a:rPr>
              <a:t>	  Obr. 14</a:t>
            </a: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r>
              <a:rPr lang="cs-CZ" sz="1200" i="1" dirty="0" smtClean="0">
                <a:cs typeface="Arial" pitchFamily="34" charset="0"/>
              </a:rPr>
              <a:t>Více s procvičením na: </a:t>
            </a:r>
          </a:p>
          <a:p>
            <a:endParaRPr lang="cs-CZ" sz="1200" i="1" dirty="0" smtClean="0">
              <a:cs typeface="Arial" pitchFamily="34" charset="0"/>
            </a:endParaRPr>
          </a:p>
          <a:p>
            <a:endParaRPr lang="cs-CZ" sz="1200" i="1" dirty="0" smtClean="0">
              <a:cs typeface="Arial" pitchFamily="34" charset="0"/>
            </a:endParaRPr>
          </a:p>
          <a:p>
            <a:r>
              <a:rPr lang="cs-CZ" sz="1200" dirty="0" smtClean="0">
                <a:hlinkClick r:id="rId3"/>
              </a:rPr>
              <a:t>http://skolicka6.sweb.cz/JEDNODUCHETESTY/DOMACIZVIRATAPREZENTACE3.htm</a:t>
            </a:r>
            <a:endParaRPr lang="cs-CZ" sz="1200" dirty="0"/>
          </a:p>
        </p:txBody>
      </p:sp>
      <p:pic>
        <p:nvPicPr>
          <p:cNvPr id="7" name="Obrázek 6" descr="Soubor:Sow with piglet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050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Soubor:Slepice na dvorku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3575" y="381000"/>
            <a:ext cx="3400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ový popisek 9"/>
          <p:cNvSpPr/>
          <p:nvPr/>
        </p:nvSpPr>
        <p:spPr>
          <a:xfrm>
            <a:off x="3200400" y="2895600"/>
            <a:ext cx="2514600" cy="838200"/>
          </a:xfrm>
          <a:prstGeom prst="wedgeRectCallout">
            <a:avLst>
              <a:gd name="adj1" fmla="val -60885"/>
              <a:gd name="adj2" fmla="val -845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Chované především na maso. Vyšlechtěné z prasete divokého.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ový popisek 10"/>
          <p:cNvSpPr/>
          <p:nvPr/>
        </p:nvSpPr>
        <p:spPr>
          <a:xfrm>
            <a:off x="6934200" y="3810000"/>
            <a:ext cx="1676400" cy="1371600"/>
          </a:xfrm>
          <a:prstGeom prst="wedgeRectCallout">
            <a:avLst>
              <a:gd name="adj1" fmla="val 6045"/>
              <a:gd name="adj2" fmla="val -940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Rozdílnost pohlaví. Kohouti jsou větší a více zbarveni.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  <p:bldP spid="12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2296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>
                <a:latin typeface="Arial" pitchFamily="34" charset="0"/>
                <a:cs typeface="Arial" pitchFamily="34" charset="0"/>
              </a:rPr>
              <a:t>Obr.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1: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Soubor:EU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CZE.png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17.5.2007 [cit. 2012-12-30]. Dostupné z: http://cs.wikipedia.org/wiki/Soubor:EU_location_CZE.png</a:t>
            </a:r>
          </a:p>
          <a:p>
            <a:pPr>
              <a:buFont typeface="Wingdings" pitchFamily="2" charset="2"/>
              <a:buChar char="q"/>
            </a:pPr>
            <a:endParaRPr lang="cs-CZ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2: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Wisent.jpg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5.2.2010 [cit. 2012-12-19]. Dostupné z: http://cs.wikipedia.org/wiki/Soubor:Wisent.jpg</a:t>
            </a: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>
                <a:latin typeface="Arial" pitchFamily="34" charset="0"/>
                <a:cs typeface="Arial" pitchFamily="34" charset="0"/>
              </a:rPr>
              <a:t>Obr.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3: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Tembadau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01.jpg.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6.11.2008 [cit. 2012-12-19]. Dostupné z: http://cs.wikipedia.org/wiki/Soubor:Tembadau_01.jpg</a:t>
            </a: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>
                <a:latin typeface="Arial" pitchFamily="34" charset="0"/>
                <a:cs typeface="Arial" pitchFamily="34" charset="0"/>
              </a:rPr>
              <a:t>Obr.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4: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Redwolf.jpg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20.12.2004 [cit. 2012-12-19].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http://cs.wikipedia.org/wiki/Soubor:Redwolf.jpg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5: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Capreolus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capreolus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(Marek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Szczepanek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18.4.2005 [cit. 2012-12-19].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http://cs.wikipedia.org/wiki/Soubor:Capreolus_capreolus_(Marek_Szczepanek).jpg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533400"/>
          </a:xfrm>
        </p:spPr>
        <p:txBody>
          <a:bodyPr/>
          <a:lstStyle/>
          <a:p>
            <a:pPr algn="l"/>
            <a:r>
              <a:rPr lang="cs-CZ" sz="2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Citace:</a:t>
            </a: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10034</TotalTime>
  <Words>772</Words>
  <Application>Microsoft Office PowerPoint</Application>
  <PresentationFormat>Předvádění na obrazovce (4:3)</PresentationFormat>
  <Paragraphs>129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Tok</vt:lpstr>
      <vt:lpstr>ČR - mírný podnebný pás (živočichové) </vt:lpstr>
      <vt:lpstr>Anotace:</vt:lpstr>
      <vt:lpstr>    Česká republika v mírném podnebném pásu </vt:lpstr>
      <vt:lpstr> ŽIVOČICHOVÉ V ČESKÉ REPUBLICE 1. DIVOKÁ ZVÍŘATA A) žila dříve</vt:lpstr>
      <vt:lpstr>          </vt:lpstr>
      <vt:lpstr>Prezentace aplikace PowerPoint</vt:lpstr>
      <vt:lpstr>Prezentace aplikace PowerPoint</vt:lpstr>
      <vt:lpstr>Prezentace aplikace PowerPoint</vt:lpstr>
      <vt:lpstr>Citace: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ucitel</cp:lastModifiedBy>
  <cp:revision>346</cp:revision>
  <cp:lastPrinted>1601-01-01T00:00:00Z</cp:lastPrinted>
  <dcterms:created xsi:type="dcterms:W3CDTF">1601-01-01T00:00:00Z</dcterms:created>
  <dcterms:modified xsi:type="dcterms:W3CDTF">2013-08-22T12:23:36Z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