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3" r:id="rId2"/>
  </p:sldMasterIdLst>
  <p:notesMasterIdLst>
    <p:notesMasterId r:id="rId20"/>
  </p:notesMasterIdLst>
  <p:sldIdLst>
    <p:sldId id="256" r:id="rId3"/>
    <p:sldId id="259" r:id="rId4"/>
    <p:sldId id="287" r:id="rId5"/>
    <p:sldId id="277" r:id="rId6"/>
    <p:sldId id="278" r:id="rId7"/>
    <p:sldId id="291" r:id="rId8"/>
    <p:sldId id="292" r:id="rId9"/>
    <p:sldId id="290" r:id="rId10"/>
    <p:sldId id="289" r:id="rId11"/>
    <p:sldId id="279" r:id="rId12"/>
    <p:sldId id="280" r:id="rId13"/>
    <p:sldId id="281" r:id="rId14"/>
    <p:sldId id="293" r:id="rId15"/>
    <p:sldId id="294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5B0EA-02E1-4D4A-8964-125D766D55D7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EC506-18F1-40B8-B26C-14D2685826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36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04E74-89E0-4BE9-8FAB-DA4E96E491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E073-A1A9-4E99-B712-03136B0B74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68A58-F4C5-411A-AA51-8C60362F209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74-89E0-4BE9-8FAB-DA4E96E491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998D-C8B3-45D6-850B-09FBA57E5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9DFC-F1B6-4FEB-B5A4-9AC5921D06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011-9DAE-4CDB-9667-76D5ABFE43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290-ED67-4C6F-9394-BFD2E2944E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552-F1F2-42B2-B31A-E6240B58CF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C9DD-BBCB-4DDC-8EA9-F202E8A320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4D09-DAE7-46CF-B8AC-4629A05132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2998D-C8B3-45D6-850B-09FBA57E55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F671FE-650E-42EA-AFF6-5067E3C760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E073-A1A9-4E99-B712-03136B0B7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8A58-F4C5-411A-AA51-8C60362F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F9DFC-F1B6-4FEB-B5A4-9AC5921D06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2F011-9DAE-4CDB-9667-76D5ABFE43D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A4290-ED67-4C6F-9394-BFD2E2944EE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C552-F1F2-42B2-B31A-E6240B58CF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BC9DD-BBCB-4DDC-8EA9-F202E8A3202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4D09-DAE7-46CF-B8AC-4629A051328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671FE-650E-42EA-AFF6-5067E3C760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E8DF38-22D2-438F-B451-71FE5C716EA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E8DF38-22D2-438F-B451-71FE5C716EA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VNĚJŠÍ ČÁSTI LIDSKÉHO TĚLA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Pří_226_Savci_Vnější </a:t>
            </a:r>
            <a:r>
              <a:rPr lang="cs-CZ" b="1" smtClean="0"/>
              <a:t>části lidského těla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Autor: Mgr. Martina Vaculová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Škola: Základní a Mateřská škola </a:t>
            </a:r>
            <a:r>
              <a:rPr lang="cs-CZ" dirty="0" err="1" smtClean="0"/>
              <a:t>Kašava</a:t>
            </a:r>
            <a:r>
              <a:rPr lang="cs-CZ" dirty="0" smtClean="0"/>
              <a:t>, okres Zlín, příspěvková organizace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Skládá se z:</a:t>
            </a:r>
          </a:p>
          <a:p>
            <a:pPr lvl="1"/>
            <a:r>
              <a:rPr lang="cs-CZ" dirty="0" smtClean="0"/>
              <a:t>Hrudníku (hruď a záda)</a:t>
            </a:r>
          </a:p>
          <a:p>
            <a:pPr lvl="2"/>
            <a:r>
              <a:rPr lang="cs-CZ" dirty="0" smtClean="0"/>
              <a:t>Soustava kostí spojených v páteři</a:t>
            </a:r>
          </a:p>
          <a:p>
            <a:pPr lvl="2"/>
            <a:r>
              <a:rPr lang="cs-CZ" dirty="0" smtClean="0"/>
              <a:t>Páteř je tvořena obratli</a:t>
            </a:r>
          </a:p>
          <a:p>
            <a:pPr lvl="2"/>
            <a:r>
              <a:rPr lang="cs-CZ" dirty="0" smtClean="0"/>
              <a:t>Hrudní koš chrání hlavě srdce a plíce</a:t>
            </a:r>
          </a:p>
          <a:p>
            <a:pPr lvl="1"/>
            <a:r>
              <a:rPr lang="cs-CZ" dirty="0" smtClean="0"/>
              <a:t>Břicha</a:t>
            </a:r>
          </a:p>
          <a:p>
            <a:pPr lvl="1"/>
            <a:r>
              <a:rPr lang="cs-CZ" dirty="0" smtClean="0"/>
              <a:t>Pánve</a:t>
            </a:r>
          </a:p>
        </p:txBody>
      </p:sp>
      <p:pic>
        <p:nvPicPr>
          <p:cNvPr id="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06"/>
            <a:ext cx="3048000" cy="419449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932419" y="6064527"/>
            <a:ext cx="76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9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03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Končetiny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Horní končetiny – </a:t>
            </a:r>
            <a:r>
              <a:rPr lang="cs-CZ" b="1" dirty="0" smtClean="0"/>
              <a:t>ruce</a:t>
            </a:r>
          </a:p>
          <a:p>
            <a:pPr lvl="1"/>
            <a:r>
              <a:rPr lang="cs-CZ" dirty="0" smtClean="0"/>
              <a:t>Slouží k manipulaci s předměty</a:t>
            </a:r>
          </a:p>
          <a:p>
            <a:pPr lvl="1"/>
            <a:r>
              <a:rPr lang="cs-CZ" dirty="0" smtClean="0"/>
              <a:t>Skládá se z:</a:t>
            </a:r>
          </a:p>
          <a:p>
            <a:pPr lvl="2"/>
            <a:r>
              <a:rPr lang="cs-CZ" dirty="0" smtClean="0"/>
              <a:t>Ramenního kloubu</a:t>
            </a:r>
          </a:p>
          <a:p>
            <a:pPr lvl="2"/>
            <a:r>
              <a:rPr lang="cs-CZ" dirty="0" smtClean="0"/>
              <a:t>Paže</a:t>
            </a:r>
          </a:p>
          <a:p>
            <a:pPr lvl="2"/>
            <a:r>
              <a:rPr lang="cs-CZ" dirty="0" smtClean="0"/>
              <a:t>Loktu</a:t>
            </a:r>
          </a:p>
          <a:p>
            <a:pPr lvl="2"/>
            <a:r>
              <a:rPr lang="cs-CZ" dirty="0" smtClean="0"/>
              <a:t>Předloktí</a:t>
            </a:r>
          </a:p>
          <a:p>
            <a:pPr lvl="2"/>
            <a:r>
              <a:rPr lang="cs-CZ" dirty="0" smtClean="0"/>
              <a:t>Ruky</a:t>
            </a:r>
            <a:r>
              <a:rPr lang="cs-CZ" dirty="0"/>
              <a:t> </a:t>
            </a:r>
            <a:r>
              <a:rPr lang="cs-CZ" dirty="0" smtClean="0"/>
              <a:t>– zápěstí, dlaň, 5 prstů</a:t>
            </a:r>
          </a:p>
        </p:txBody>
      </p:sp>
      <p:pic>
        <p:nvPicPr>
          <p:cNvPr id="11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2050" name="Picture 2" descr="F:\Prezentace - Marťa\Honza\Obrázky\Vnější části lidského těla\Gray12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78" y="1219200"/>
            <a:ext cx="3332113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rezentace - Marťa\Honza\Obrázky\Vnější části lidského těla\376px-Gray12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16" y="3368675"/>
            <a:ext cx="1947884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495800" y="121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10</a:t>
            </a:r>
            <a:endParaRPr lang="cs-CZ" i="1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10200" y="4738171"/>
            <a:ext cx="87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11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13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Končetiny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Dolní </a:t>
            </a:r>
            <a:r>
              <a:rPr lang="cs-CZ" dirty="0" smtClean="0"/>
              <a:t>končetiny – </a:t>
            </a:r>
            <a:r>
              <a:rPr lang="cs-CZ" b="1" dirty="0" smtClean="0"/>
              <a:t>nohy</a:t>
            </a:r>
          </a:p>
          <a:p>
            <a:pPr lvl="1"/>
            <a:r>
              <a:rPr lang="cs-CZ" dirty="0" smtClean="0"/>
              <a:t>Umožňují člověku pohyb po zemi</a:t>
            </a:r>
          </a:p>
          <a:p>
            <a:pPr lvl="1"/>
            <a:r>
              <a:rPr lang="cs-CZ" dirty="0" smtClean="0"/>
              <a:t>Skládá se z:</a:t>
            </a:r>
          </a:p>
          <a:p>
            <a:pPr lvl="2"/>
            <a:r>
              <a:rPr lang="cs-CZ" dirty="0" smtClean="0"/>
              <a:t>Kyčelního kloubu</a:t>
            </a:r>
          </a:p>
          <a:p>
            <a:pPr lvl="2"/>
            <a:r>
              <a:rPr lang="cs-CZ" dirty="0" smtClean="0"/>
              <a:t>Stehna</a:t>
            </a:r>
          </a:p>
          <a:p>
            <a:pPr lvl="2"/>
            <a:r>
              <a:rPr lang="cs-CZ" dirty="0" smtClean="0"/>
              <a:t>Kolene</a:t>
            </a:r>
          </a:p>
          <a:p>
            <a:pPr lvl="2"/>
            <a:r>
              <a:rPr lang="cs-CZ" dirty="0" smtClean="0"/>
              <a:t>Bérce</a:t>
            </a:r>
          </a:p>
          <a:p>
            <a:pPr lvl="2"/>
            <a:r>
              <a:rPr lang="cs-CZ" dirty="0" smtClean="0"/>
              <a:t>Kotníků</a:t>
            </a:r>
          </a:p>
          <a:p>
            <a:pPr lvl="2"/>
            <a:r>
              <a:rPr lang="cs-CZ" dirty="0" smtClean="0"/>
              <a:t>Hlezna</a:t>
            </a:r>
          </a:p>
          <a:p>
            <a:pPr lvl="2"/>
            <a:r>
              <a:rPr lang="cs-CZ" dirty="0" smtClean="0"/>
              <a:t>Nártu</a:t>
            </a:r>
          </a:p>
          <a:p>
            <a:pPr lvl="2"/>
            <a:r>
              <a:rPr lang="cs-CZ" dirty="0" smtClean="0"/>
              <a:t>Chodidla</a:t>
            </a:r>
          </a:p>
          <a:p>
            <a:pPr lvl="2"/>
            <a:r>
              <a:rPr lang="cs-CZ" dirty="0" smtClean="0"/>
              <a:t>5 prstů</a:t>
            </a:r>
          </a:p>
          <a:p>
            <a:pPr lvl="1"/>
            <a:endParaRPr lang="cs-CZ" dirty="0"/>
          </a:p>
          <a:p>
            <a:endParaRPr lang="cs-CZ" dirty="0" smtClean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715" y="0"/>
            <a:ext cx="5575300" cy="1217613"/>
          </a:xfrm>
          <a:prstGeom prst="rect">
            <a:avLst/>
          </a:prstGeom>
          <a:noFill/>
        </p:spPr>
      </p:pic>
      <p:pic>
        <p:nvPicPr>
          <p:cNvPr id="3074" name="Picture 2" descr="F:\Prezentace - Marťa\Honza\Obrázky\Vnější části lidského těla\Celtict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4267200"/>
            <a:ext cx="2109787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Prezentace - Marťa\Honza\Obrázky\Vnější části lidského těla\238px-Gray12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599"/>
            <a:ext cx="1890386" cy="47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871912" y="3849003"/>
            <a:ext cx="9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12</a:t>
            </a:r>
            <a:endParaRPr lang="cs-CZ" i="1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254396" y="6258370"/>
            <a:ext cx="94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13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Internetové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smtClean="0"/>
          </a:p>
          <a:p>
            <a:r>
              <a:rPr lang="cs-CZ" b="1" smtClean="0"/>
              <a:t>Wikipedia</a:t>
            </a:r>
            <a:r>
              <a:rPr lang="cs-CZ" b="1" dirty="0" smtClean="0"/>
              <a:t>:</a:t>
            </a:r>
          </a:p>
          <a:p>
            <a:pPr lvl="1"/>
            <a:r>
              <a:rPr lang="cs-CZ" dirty="0" smtClean="0"/>
              <a:t>www.wikipedia.org</a:t>
            </a:r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16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3704907"/>
          </a:xfrm>
        </p:spPr>
        <p:txBody>
          <a:bodyPr>
            <a:normAutofit fontScale="70000" lnSpcReduction="20000"/>
          </a:bodyPr>
          <a:lstStyle/>
          <a:p>
            <a:r>
              <a:rPr lang="cs-CZ" b="1" i="1" dirty="0" smtClean="0"/>
              <a:t>Obr. 1: </a:t>
            </a:r>
            <a:r>
              <a:rPr lang="cs-CZ" dirty="0" err="1"/>
              <a:t>Soubor:Andriy</a:t>
            </a:r>
            <a:r>
              <a:rPr lang="cs-CZ" dirty="0"/>
              <a:t> </a:t>
            </a:r>
            <a:r>
              <a:rPr lang="cs-CZ" dirty="0" err="1"/>
              <a:t>Sadovyy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family.jpg. In: </a:t>
            </a:r>
            <a:r>
              <a:rPr lang="cs-CZ" i="1" dirty="0" err="1"/>
              <a:t>Wikipedia</a:t>
            </a:r>
            <a:r>
              <a:rPr lang="cs-CZ" dirty="0"/>
              <a:t> [online]. 2001-, 22.9.2008 [cit. 2013-07-29]. Dostupné z: http://upload.wikimedia.org/wikipedia/commons/9/9a/Andriy_Sadovyy_with_family.jpg </a:t>
            </a:r>
            <a:r>
              <a:rPr lang="cs-CZ" b="1" i="1" dirty="0" smtClean="0"/>
              <a:t> </a:t>
            </a:r>
            <a:endParaRPr lang="cs-CZ" dirty="0" smtClean="0"/>
          </a:p>
          <a:p>
            <a:r>
              <a:rPr lang="cs-CZ" b="1" i="1" dirty="0"/>
              <a:t>Obr. </a:t>
            </a:r>
            <a:r>
              <a:rPr lang="cs-CZ" b="1" i="1" dirty="0" smtClean="0"/>
              <a:t>2: </a:t>
            </a:r>
            <a:r>
              <a:rPr lang="cs-CZ" dirty="0"/>
              <a:t>File:Human body </a:t>
            </a:r>
            <a:r>
              <a:rPr lang="cs-CZ" dirty="0" err="1"/>
              <a:t>silhouette.svg</a:t>
            </a:r>
            <a:r>
              <a:rPr lang="cs-CZ" dirty="0"/>
              <a:t>. In: </a:t>
            </a:r>
            <a:r>
              <a:rPr lang="cs-CZ" i="1" dirty="0" err="1"/>
              <a:t>Wikipedia</a:t>
            </a:r>
            <a:r>
              <a:rPr lang="cs-CZ" dirty="0"/>
              <a:t> [online]. 2001-, 29.10.2009 [cit. 2013-07-29]. Dostupné z: https://upload.wikimedia.org/wikipedia/commons/f/f4/Human_body_silhouette.svg </a:t>
            </a:r>
            <a:endParaRPr lang="cs-CZ" b="1" i="1" dirty="0" smtClean="0"/>
          </a:p>
          <a:p>
            <a:r>
              <a:rPr lang="cs-CZ" b="1" i="1" dirty="0"/>
              <a:t>Obr. </a:t>
            </a:r>
            <a:r>
              <a:rPr lang="cs-CZ" b="1" i="1" dirty="0" smtClean="0"/>
              <a:t>3: </a:t>
            </a:r>
            <a:r>
              <a:rPr lang="cs-CZ" dirty="0" err="1"/>
              <a:t>Soubor:Head</a:t>
            </a:r>
            <a:r>
              <a:rPr lang="cs-CZ" dirty="0"/>
              <a:t> </a:t>
            </a:r>
            <a:r>
              <a:rPr lang="cs-CZ" dirty="0" err="1"/>
              <a:t>lateral</a:t>
            </a:r>
            <a:r>
              <a:rPr lang="cs-CZ" dirty="0"/>
              <a:t> </a:t>
            </a:r>
            <a:r>
              <a:rPr lang="cs-CZ" dirty="0" err="1"/>
              <a:t>sagittal</a:t>
            </a:r>
            <a:r>
              <a:rPr lang="cs-CZ" dirty="0"/>
              <a:t> brain.jpg. In: </a:t>
            </a:r>
            <a:r>
              <a:rPr lang="cs-CZ" i="1" dirty="0" err="1"/>
              <a:t>Wikipedia</a:t>
            </a:r>
            <a:r>
              <a:rPr lang="cs-CZ" dirty="0"/>
              <a:t> [online]. 2001-, 23.5.2012 [cit. 2013-07-29]. Dostupné z: http://upload.wikimedia.org/wikipedia/commons/3/31/Head_lateral_sagittal_brain.jpg </a:t>
            </a:r>
            <a:endParaRPr lang="cs-CZ" b="1" i="1" dirty="0" smtClean="0"/>
          </a:p>
          <a:p>
            <a:r>
              <a:rPr lang="cs-CZ" b="1" i="1" dirty="0"/>
              <a:t>Obr. </a:t>
            </a:r>
            <a:r>
              <a:rPr lang="cs-CZ" b="1" i="1" dirty="0" smtClean="0"/>
              <a:t>4: </a:t>
            </a:r>
            <a:r>
              <a:rPr lang="en-US" dirty="0" err="1"/>
              <a:t>Soubor:Eye</a:t>
            </a:r>
            <a:r>
              <a:rPr lang="en-US" dirty="0"/>
              <a:t> iris.jpg. In: </a:t>
            </a:r>
            <a:r>
              <a:rPr lang="en-US" i="1" dirty="0"/>
              <a:t>Wikipedia</a:t>
            </a:r>
            <a:r>
              <a:rPr lang="en-US" dirty="0"/>
              <a:t> [online]. 2001-, 30.11.2005 [cit. 2013-07-29]. </a:t>
            </a:r>
            <a:r>
              <a:rPr lang="en-US" dirty="0" err="1"/>
              <a:t>Dostupné</a:t>
            </a:r>
            <a:r>
              <a:rPr lang="en-US" dirty="0"/>
              <a:t> z: http://upload.wikimedia.org/wikipedia/commons/6/65/Eye_iris.jpg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i="1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6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3704907"/>
          </a:xfrm>
        </p:spPr>
        <p:txBody>
          <a:bodyPr>
            <a:normAutofit/>
          </a:bodyPr>
          <a:lstStyle/>
          <a:p>
            <a:r>
              <a:rPr lang="cs-CZ" sz="1800" b="1" i="1" dirty="0" smtClean="0"/>
              <a:t>Obr. 5: </a:t>
            </a:r>
            <a:r>
              <a:rPr lang="en-US" sz="1800" dirty="0"/>
              <a:t>File:Unwashed hand.jpg. In: </a:t>
            </a:r>
            <a:r>
              <a:rPr lang="en-US" sz="1800" i="1" dirty="0"/>
              <a:t>Wikipedia</a:t>
            </a:r>
            <a:r>
              <a:rPr lang="en-US" sz="1800" dirty="0"/>
              <a:t> [online]. 2001-, 20.3.2013 [cit. 2013-07-29]. </a:t>
            </a:r>
            <a:r>
              <a:rPr lang="en-US" sz="1800" dirty="0" err="1"/>
              <a:t>Dostupné</a:t>
            </a:r>
            <a:r>
              <a:rPr lang="en-US" sz="1800" dirty="0"/>
              <a:t> z: http://upload.wikimedia.org/wikipedia/commons/5/50/Unwashed_hand.jpg </a:t>
            </a:r>
            <a:endParaRPr lang="cs-CZ" sz="1800" dirty="0" smtClean="0"/>
          </a:p>
          <a:p>
            <a:r>
              <a:rPr lang="cs-CZ" sz="1800" b="1" i="1" dirty="0"/>
              <a:t>Obr. 6</a:t>
            </a:r>
            <a:r>
              <a:rPr lang="cs-CZ" sz="1800" b="1" i="1" dirty="0" smtClean="0"/>
              <a:t>: </a:t>
            </a:r>
            <a:r>
              <a:rPr lang="cs-CZ" sz="1800" dirty="0"/>
              <a:t>File:Tidens </a:t>
            </a:r>
            <a:r>
              <a:rPr lang="cs-CZ" sz="1800" dirty="0" err="1"/>
              <a:t>naturlære</a:t>
            </a:r>
            <a:r>
              <a:rPr lang="cs-CZ" sz="1800" dirty="0"/>
              <a:t> fig40.png.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7.8.2006 [cit. 2013-07-29]. Dostupné z: http://upload.wikimedia.org/wikipedia/commons/b/bf/Tidens_naturl%C3%A6re_fig40.png  </a:t>
            </a:r>
            <a:endParaRPr lang="cs-CZ" sz="1800" b="1" i="1" dirty="0" smtClean="0"/>
          </a:p>
          <a:p>
            <a:r>
              <a:rPr lang="cs-CZ" sz="1800" b="1" i="1" dirty="0"/>
              <a:t>Obr. 7</a:t>
            </a:r>
            <a:r>
              <a:rPr lang="cs-CZ" sz="1800" b="1" i="1" dirty="0" smtClean="0"/>
              <a:t>: </a:t>
            </a:r>
            <a:r>
              <a:rPr lang="cs-CZ" sz="1800" dirty="0"/>
              <a:t>Soubor:Neus1.jpg.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25.3.2006 [cit. 2013-07-29]. Dostupné z: http://upload.wikimedia.org/wikipedia/commons/f/fc/Neus1.jpg  </a:t>
            </a:r>
            <a:endParaRPr lang="cs-CZ" sz="1800" b="1" i="1" dirty="0" smtClean="0"/>
          </a:p>
          <a:p>
            <a:r>
              <a:rPr lang="cs-CZ" sz="1800" b="1" i="1" dirty="0"/>
              <a:t>Obr. 8</a:t>
            </a:r>
            <a:r>
              <a:rPr lang="cs-CZ" sz="1800" b="1" i="1" dirty="0" smtClean="0"/>
              <a:t>: </a:t>
            </a:r>
            <a:r>
              <a:rPr lang="cs-CZ" sz="1800" dirty="0" err="1"/>
              <a:t>Soubor:Tongue.agr.jpg</a:t>
            </a:r>
            <a:r>
              <a:rPr lang="cs-CZ" sz="1800" dirty="0"/>
              <a:t>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3.8.2005 [cit. 2013-07-29]. Dostupné z: http://upload.wikimedia.org/wikipedia/commons/a/a6/Tongue.agr.jpg </a:t>
            </a:r>
          </a:p>
          <a:p>
            <a:endParaRPr lang="cs-CZ" sz="1800" dirty="0"/>
          </a:p>
          <a:p>
            <a:endParaRPr lang="cs-CZ" dirty="0"/>
          </a:p>
          <a:p>
            <a:endParaRPr lang="cs-CZ" b="1" i="1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3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3704907"/>
          </a:xfrm>
        </p:spPr>
        <p:txBody>
          <a:bodyPr>
            <a:normAutofit/>
          </a:bodyPr>
          <a:lstStyle/>
          <a:p>
            <a:r>
              <a:rPr lang="cs-CZ" sz="1800" b="1" i="1" dirty="0" smtClean="0"/>
              <a:t>Obr. 9: </a:t>
            </a:r>
            <a:r>
              <a:rPr lang="cs-CZ" sz="1800" dirty="0"/>
              <a:t>Soubor:Gray112.png.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7.12.2005 [cit. 2013-07-29]. Dostupné z: http://upload.wikimedia.org/wikipedia/commons/8/88/Gray112.png </a:t>
            </a:r>
            <a:endParaRPr lang="cs-CZ" sz="1800" dirty="0" smtClean="0"/>
          </a:p>
          <a:p>
            <a:r>
              <a:rPr lang="cs-CZ" sz="1800" b="1" i="1" dirty="0"/>
              <a:t>Obr. </a:t>
            </a:r>
            <a:r>
              <a:rPr lang="cs-CZ" sz="1800" b="1" i="1" dirty="0" smtClean="0"/>
              <a:t>10: </a:t>
            </a:r>
            <a:r>
              <a:rPr lang="cs-CZ" sz="1800" dirty="0"/>
              <a:t>File:Gray1235.png.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23.1.2007 [cit. 2013-07-29]. Dostupné z: http://upload.wikimedia.org/wikipedia/commons/c/c9/Gray1235.png </a:t>
            </a:r>
            <a:endParaRPr lang="cs-CZ" sz="1800" b="1" i="1" dirty="0" smtClean="0"/>
          </a:p>
          <a:p>
            <a:r>
              <a:rPr lang="cs-CZ" sz="1800" b="1" i="1" dirty="0"/>
              <a:t>Obr. </a:t>
            </a:r>
            <a:r>
              <a:rPr lang="cs-CZ" sz="1800" b="1" i="1" dirty="0" smtClean="0"/>
              <a:t>11: </a:t>
            </a:r>
            <a:r>
              <a:rPr lang="cs-CZ" sz="1800" dirty="0"/>
              <a:t>Soubor:Gray1234.png.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23.1.2007 [cit. 2013-07-29]. Dostupné z: http://upload.wikimedia.org/wikipedia/commons/9/92/Gray1234.png </a:t>
            </a:r>
            <a:endParaRPr lang="cs-CZ" sz="1800" b="1" i="1" dirty="0" smtClean="0"/>
          </a:p>
          <a:p>
            <a:r>
              <a:rPr lang="cs-CZ" sz="1800" b="1" i="1" dirty="0"/>
              <a:t>Obr. </a:t>
            </a:r>
            <a:r>
              <a:rPr lang="cs-CZ" sz="1800" b="1" i="1" dirty="0" smtClean="0"/>
              <a:t>12: </a:t>
            </a:r>
            <a:r>
              <a:rPr lang="cs-CZ" sz="1800" dirty="0" err="1"/>
              <a:t>Soubor:Celtictoe.jpg</a:t>
            </a:r>
            <a:r>
              <a:rPr lang="cs-CZ" sz="1800" dirty="0"/>
              <a:t>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29.6.2006 [cit. 2013-07-29]. Dostupné z: http://upload.wikimedia.org/wikipedia/commons/0/09/Celtictoe.jpg </a:t>
            </a:r>
          </a:p>
          <a:p>
            <a:endParaRPr lang="cs-CZ" sz="1800" dirty="0"/>
          </a:p>
          <a:p>
            <a:endParaRPr lang="cs-CZ" b="1" i="1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4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3704907"/>
          </a:xfrm>
        </p:spPr>
        <p:txBody>
          <a:bodyPr>
            <a:normAutofit/>
          </a:bodyPr>
          <a:lstStyle/>
          <a:p>
            <a:r>
              <a:rPr lang="cs-CZ" sz="2000" b="1" i="1" dirty="0" smtClean="0"/>
              <a:t>Obr. 13: </a:t>
            </a:r>
            <a:r>
              <a:rPr lang="cs-CZ" sz="2000" dirty="0"/>
              <a:t>File:Gray1239.png. In: </a:t>
            </a:r>
            <a:r>
              <a:rPr lang="cs-CZ" sz="2000" i="1" dirty="0" err="1"/>
              <a:t>Wikipedia</a:t>
            </a:r>
            <a:r>
              <a:rPr lang="cs-CZ" sz="2000" dirty="0"/>
              <a:t> [online]. 2001-, 1.7.2011 [cit. 2013-07-29]. Dostupné z: http://upload.wikimedia.org/wikipedia/commons/d/dc/Gray1239.png </a:t>
            </a:r>
          </a:p>
          <a:p>
            <a:endParaRPr lang="cs-CZ" b="1" i="1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8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</a:t>
            </a:r>
            <a:r>
              <a:rPr lang="cs-CZ" dirty="0" smtClean="0"/>
              <a:t>prohlubuje znalosti žáků o lidském těle.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obsahuje doplňující informace o lidech.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</a:t>
            </a:r>
            <a:r>
              <a:rPr lang="cs-CZ" dirty="0"/>
              <a:t>určen pro </a:t>
            </a:r>
            <a:r>
              <a:rPr lang="cs-CZ" dirty="0" smtClean="0"/>
              <a:t>předmět </a:t>
            </a:r>
            <a:r>
              <a:rPr lang="cs-CZ" dirty="0" smtClean="0"/>
              <a:t>přírodověda </a:t>
            </a:r>
            <a:r>
              <a:rPr lang="cs-CZ" dirty="0" smtClean="0"/>
              <a:t>5.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učebnici</a:t>
            </a:r>
            <a:r>
              <a:rPr lang="cs-CZ" dirty="0" smtClean="0"/>
              <a:t>: JURČÁK, Jaroslav. </a:t>
            </a:r>
            <a:r>
              <a:rPr lang="cs-CZ" i="1" dirty="0" smtClean="0"/>
              <a:t>Přírodověda 5. ročník</a:t>
            </a:r>
            <a:r>
              <a:rPr lang="cs-CZ" dirty="0" smtClean="0"/>
              <a:t>. Olomouc: PRODOS, 1996. ISBN 80-85806-41-X.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Vnější části lidského těla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67840"/>
            <a:ext cx="5334000" cy="4328160"/>
          </a:xfrm>
        </p:spPr>
      </p:pic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" y="5640387"/>
            <a:ext cx="5575300" cy="121761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066800" y="3821668"/>
            <a:ext cx="76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1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0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800100"/>
            <a:ext cx="8229600" cy="1143000"/>
          </a:xfrm>
        </p:spPr>
        <p:txBody>
          <a:bodyPr/>
          <a:lstStyle/>
          <a:p>
            <a:r>
              <a:rPr lang="cs-CZ" dirty="0" smtClean="0"/>
              <a:t>Stavba lidského těla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Hlava</a:t>
            </a:r>
          </a:p>
          <a:p>
            <a:pPr lvl="1"/>
            <a:r>
              <a:rPr lang="cs-CZ" dirty="0" smtClean="0"/>
              <a:t>Řídící centrum lidského těla - mozek</a:t>
            </a:r>
          </a:p>
          <a:p>
            <a:r>
              <a:rPr lang="cs-CZ" dirty="0" smtClean="0"/>
              <a:t>Trup</a:t>
            </a:r>
          </a:p>
          <a:p>
            <a:pPr lvl="1"/>
            <a:r>
              <a:rPr lang="cs-CZ" dirty="0" smtClean="0"/>
              <a:t>Páteř tvořena obratli</a:t>
            </a:r>
          </a:p>
          <a:p>
            <a:pPr lvl="1"/>
            <a:r>
              <a:rPr lang="cs-CZ" dirty="0" smtClean="0"/>
              <a:t>Hrudní koš – složen z žeber</a:t>
            </a:r>
          </a:p>
          <a:p>
            <a:r>
              <a:rPr lang="cs-CZ" dirty="0" smtClean="0"/>
              <a:t>Končetiny</a:t>
            </a:r>
          </a:p>
          <a:p>
            <a:pPr lvl="1"/>
            <a:r>
              <a:rPr lang="cs-CZ" dirty="0" smtClean="0"/>
              <a:t>Horní končetiny</a:t>
            </a:r>
          </a:p>
          <a:p>
            <a:pPr lvl="1"/>
            <a:r>
              <a:rPr lang="cs-CZ" dirty="0" smtClean="0"/>
              <a:t>Dolní končetiny</a:t>
            </a:r>
          </a:p>
        </p:txBody>
      </p:sp>
      <p:pic>
        <p:nvPicPr>
          <p:cNvPr id="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3074" name="Picture 2" descr="F:\Prezentace - Marťa\Honza\Obrázky\Vnější části lidského těla\Human_body_silhouette.sv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133600" cy="48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87639" y="5841047"/>
            <a:ext cx="76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2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7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Řídící centrum lidského těla – mozek</a:t>
            </a:r>
          </a:p>
          <a:p>
            <a:r>
              <a:rPr lang="cs-CZ" dirty="0" smtClean="0"/>
              <a:t>Nachází se zde většina smyslových orgánů:</a:t>
            </a:r>
          </a:p>
          <a:p>
            <a:pPr lvl="1"/>
            <a:r>
              <a:rPr lang="cs-CZ" dirty="0" smtClean="0"/>
              <a:t>Oči – zrak</a:t>
            </a:r>
          </a:p>
          <a:p>
            <a:pPr lvl="1"/>
            <a:r>
              <a:rPr lang="cs-CZ" dirty="0" smtClean="0"/>
              <a:t>Uši – sluch</a:t>
            </a:r>
          </a:p>
          <a:p>
            <a:pPr lvl="1"/>
            <a:r>
              <a:rPr lang="cs-CZ" dirty="0" smtClean="0"/>
              <a:t>Chuťové pohárky na jazyku – chuť</a:t>
            </a:r>
          </a:p>
          <a:p>
            <a:pPr lvl="1"/>
            <a:r>
              <a:rPr lang="cs-CZ" dirty="0" smtClean="0"/>
              <a:t>Nos - čich</a:t>
            </a:r>
          </a:p>
          <a:p>
            <a:pPr lvl="1"/>
            <a:r>
              <a:rPr lang="cs-CZ" dirty="0" smtClean="0"/>
              <a:t>Hmatové receptory v kůži – hmat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1026" name="Picture 2" descr="F:\Prezentace - Marťa\Honza\Obrázky\Vnější části lidského těla\507px-Head_lateral_sagittal_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989263" cy="35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903050" y="6249193"/>
            <a:ext cx="76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3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Smysly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Zrak</a:t>
            </a:r>
            <a:endParaRPr lang="cs-CZ" dirty="0" smtClean="0"/>
          </a:p>
          <a:p>
            <a:pPr lvl="1"/>
            <a:r>
              <a:rPr lang="cs-CZ" dirty="0"/>
              <a:t>S</a:t>
            </a:r>
            <a:r>
              <a:rPr lang="cs-CZ" dirty="0" smtClean="0"/>
              <a:t>myslový orgán je </a:t>
            </a:r>
            <a:r>
              <a:rPr lang="cs-CZ" b="1" dirty="0" smtClean="0"/>
              <a:t>oko</a:t>
            </a:r>
            <a:r>
              <a:rPr lang="cs-CZ" dirty="0" smtClean="0"/>
              <a:t>, které reaguje na světlo</a:t>
            </a:r>
          </a:p>
          <a:p>
            <a:pPr lvl="1"/>
            <a:r>
              <a:rPr lang="cs-CZ" dirty="0" smtClean="0"/>
              <a:t>Paprsek světla prochází přes části oka, které jsou průhledné, což zabraňuje rozptýlení paprsku</a:t>
            </a:r>
          </a:p>
          <a:p>
            <a:pPr lvl="1"/>
            <a:r>
              <a:rPr lang="cs-CZ" dirty="0" smtClean="0"/>
              <a:t>Rohovka a čočka napomáhají spojit a zaostřit paprsek světla na zadní stěnu oka = sítnici</a:t>
            </a:r>
          </a:p>
          <a:p>
            <a:pPr lvl="1"/>
            <a:r>
              <a:rPr lang="cs-CZ" dirty="0" smtClean="0"/>
              <a:t>Dopadající světlo způsobuje chemické přeměny                    ve světločivných buňkách a pomocí nervů se přenáší informace do mozku</a:t>
            </a:r>
          </a:p>
        </p:txBody>
      </p:sp>
      <p:pic>
        <p:nvPicPr>
          <p:cNvPr id="4098" name="Picture 2" descr="F:\Prezentace - Marťa\Honza\Obrázky\Vnější části lidského těla\Eye_i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31838"/>
            <a:ext cx="2438400" cy="16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192519" y="1992868"/>
            <a:ext cx="76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4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1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Smysly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Hmat </a:t>
            </a:r>
          </a:p>
          <a:p>
            <a:pPr lvl="1"/>
            <a:r>
              <a:rPr lang="cs-CZ" dirty="0" smtClean="0"/>
              <a:t>Pomocí </a:t>
            </a:r>
            <a:r>
              <a:rPr lang="cs-CZ" dirty="0"/>
              <a:t>receptorů v kůži získáváme informace z bezprostředního okolí (tlak, teplo, chlad atd</a:t>
            </a:r>
            <a:r>
              <a:rPr lang="cs-CZ" dirty="0" smtClean="0"/>
              <a:t>.)</a:t>
            </a:r>
          </a:p>
          <a:p>
            <a:pPr lvl="1"/>
            <a:r>
              <a:rPr lang="cs-CZ" dirty="0" smtClean="0"/>
              <a:t>Hmatové receptory jsou po těle rozmístěny s různou hustotou</a:t>
            </a:r>
          </a:p>
          <a:p>
            <a:pPr lvl="1"/>
            <a:r>
              <a:rPr lang="cs-CZ" dirty="0" smtClean="0"/>
              <a:t>Nejcitlivější místa:</a:t>
            </a:r>
          </a:p>
          <a:p>
            <a:pPr lvl="2"/>
            <a:r>
              <a:rPr lang="cs-CZ" dirty="0" smtClean="0"/>
              <a:t>Konečky prstů</a:t>
            </a:r>
          </a:p>
          <a:p>
            <a:pPr lvl="2"/>
            <a:r>
              <a:rPr lang="cs-CZ" dirty="0" smtClean="0"/>
              <a:t>Špička jazyka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7" name="Picture 2" descr="F:\Prezentace - Marťa\Honza\Obrázky\Vnější části lidského těla\Unwashed_h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68776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419600" y="4841410"/>
            <a:ext cx="76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5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20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Smysly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i="1" dirty="0" smtClean="0"/>
          </a:p>
          <a:p>
            <a:r>
              <a:rPr lang="cs-CZ" b="1" i="1" dirty="0" smtClean="0"/>
              <a:t>Sluch 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chopnost vnímat okolní zvuky pomocí sluchového orgánu = </a:t>
            </a:r>
            <a:r>
              <a:rPr lang="cs-CZ" b="1" dirty="0" smtClean="0"/>
              <a:t>ucha</a:t>
            </a:r>
          </a:p>
          <a:p>
            <a:pPr lvl="1"/>
            <a:r>
              <a:rPr lang="cs-CZ" dirty="0" smtClean="0"/>
              <a:t>Zvuk prochází zvukovodem a naráží do </a:t>
            </a:r>
            <a:r>
              <a:rPr lang="cs-CZ" i="1" dirty="0" smtClean="0"/>
              <a:t>bubínku</a:t>
            </a:r>
            <a:r>
              <a:rPr lang="cs-CZ" dirty="0" smtClean="0"/>
              <a:t>, ten se poté rozechvěje a vibrace se přenesou přes </a:t>
            </a:r>
            <a:r>
              <a:rPr lang="cs-CZ" i="1" dirty="0" smtClean="0"/>
              <a:t>kladívko</a:t>
            </a:r>
            <a:r>
              <a:rPr lang="cs-CZ" dirty="0" smtClean="0"/>
              <a:t>, </a:t>
            </a:r>
            <a:r>
              <a:rPr lang="cs-CZ" i="1" dirty="0" smtClean="0"/>
              <a:t>kovadlinku</a:t>
            </a:r>
            <a:r>
              <a:rPr lang="cs-CZ" dirty="0" smtClean="0"/>
              <a:t> a </a:t>
            </a:r>
            <a:r>
              <a:rPr lang="cs-CZ" i="1" dirty="0" smtClean="0"/>
              <a:t>třmínek</a:t>
            </a:r>
            <a:r>
              <a:rPr lang="cs-CZ" dirty="0" smtClean="0"/>
              <a:t> až do </a:t>
            </a:r>
            <a:r>
              <a:rPr lang="cs-CZ" i="1" dirty="0" smtClean="0"/>
              <a:t>hlemýždě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Zde na změny reagují smyslové buňky a pomocí sluchového nervu putují informace do mozku</a:t>
            </a:r>
          </a:p>
          <a:p>
            <a:endParaRPr lang="cs-CZ" b="1" i="1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2050" name="Picture 2" descr="F:\Prezentace - Marťa\Honza\Obrázky\Vnější části lidského těla\748px-Tidens_naturlære_fig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599"/>
            <a:ext cx="3429000" cy="275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495800" y="1419200"/>
            <a:ext cx="76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6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9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Prezentace - Marťa\Honza\Obrázky\Vnější části lidského těla\200px-Ne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93" y="228600"/>
            <a:ext cx="187271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Smysly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Čich</a:t>
            </a:r>
          </a:p>
          <a:p>
            <a:pPr lvl="1"/>
            <a:r>
              <a:rPr lang="cs-CZ" dirty="0" smtClean="0"/>
              <a:t>Smyslový </a:t>
            </a:r>
            <a:r>
              <a:rPr lang="cs-CZ" dirty="0"/>
              <a:t>orgán je </a:t>
            </a:r>
            <a:r>
              <a:rPr lang="cs-CZ" b="1" dirty="0"/>
              <a:t>nos</a:t>
            </a:r>
            <a:r>
              <a:rPr lang="cs-CZ" dirty="0"/>
              <a:t>, který slouží </a:t>
            </a:r>
            <a:r>
              <a:rPr lang="cs-CZ" dirty="0" smtClean="0"/>
              <a:t>taktéž </a:t>
            </a:r>
            <a:r>
              <a:rPr lang="cs-CZ" dirty="0"/>
              <a:t>k ohřevu a zvlhčení vzduchu vstupujícího do plic</a:t>
            </a:r>
          </a:p>
          <a:p>
            <a:r>
              <a:rPr lang="cs-CZ" b="1" i="1" dirty="0" smtClean="0"/>
              <a:t>Chuť </a:t>
            </a:r>
          </a:p>
          <a:p>
            <a:pPr lvl="1"/>
            <a:r>
              <a:rPr lang="cs-CZ" dirty="0" smtClean="0"/>
              <a:t>Smysl dovolující vnímat chemické látky rozpuštěné ve slinách či vodě. Chuťové receptory jsou nerovnoměrně rozmístěny v chuťových pohárcích – na </a:t>
            </a:r>
            <a:r>
              <a:rPr lang="cs-CZ" b="1" dirty="0" smtClean="0"/>
              <a:t>jazyku</a:t>
            </a:r>
            <a:r>
              <a:rPr lang="cs-CZ" dirty="0" smtClean="0"/>
              <a:t>, na patře nebo v krku</a:t>
            </a:r>
            <a:endParaRPr lang="cs-CZ" b="1" i="1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1027" name="Picture 3" descr="F:\Prezentace - Marťa\Honza\Obrázky\Vnější části lidského těla\Tongue.ag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71" y="4953000"/>
            <a:ext cx="1327627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91200" y="1148834"/>
            <a:ext cx="76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7</a:t>
            </a:r>
            <a:endParaRPr lang="cs-CZ" i="1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43600" y="5527159"/>
            <a:ext cx="76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8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1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4071</TotalTime>
  <Words>851</Words>
  <Application>Microsoft Office PowerPoint</Application>
  <PresentationFormat>Předvádění na obrazovce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Výchozí návrh</vt:lpstr>
      <vt:lpstr>Tok</vt:lpstr>
      <vt:lpstr>VNĚJŠÍ ČÁSTI LIDSKÉHO TĚLA</vt:lpstr>
      <vt:lpstr>Anotace:</vt:lpstr>
      <vt:lpstr>Vnější části lidského těla</vt:lpstr>
      <vt:lpstr>Stavba lidského těla</vt:lpstr>
      <vt:lpstr>Hlava</vt:lpstr>
      <vt:lpstr>Smysly</vt:lpstr>
      <vt:lpstr>Smysly</vt:lpstr>
      <vt:lpstr>Smysly</vt:lpstr>
      <vt:lpstr>Smysly</vt:lpstr>
      <vt:lpstr>Trup</vt:lpstr>
      <vt:lpstr>Končetiny</vt:lpstr>
      <vt:lpstr>Končetiny</vt:lpstr>
      <vt:lpstr>Internetové zdroje</vt:lpstr>
      <vt:lpstr>Citace obrázků</vt:lpstr>
      <vt:lpstr>Citace obrázků</vt:lpstr>
      <vt:lpstr>Citace obrázků</vt:lpstr>
      <vt:lpstr>Citace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Martinka</dc:creator>
  <cp:lastModifiedBy>ucitel</cp:lastModifiedBy>
  <cp:revision>197</cp:revision>
  <cp:lastPrinted>1601-01-01T00:00:00Z</cp:lastPrinted>
  <dcterms:created xsi:type="dcterms:W3CDTF">1601-01-01T00:00:00Z</dcterms:created>
  <dcterms:modified xsi:type="dcterms:W3CDTF">2013-08-22T12:23:46Z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