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57" r:id="rId2"/>
  </p:sldMasterIdLst>
  <p:notesMasterIdLst>
    <p:notesMasterId r:id="rId20"/>
  </p:notesMasterIdLst>
  <p:sldIdLst>
    <p:sldId id="256" r:id="rId3"/>
    <p:sldId id="259" r:id="rId4"/>
    <p:sldId id="287" r:id="rId5"/>
    <p:sldId id="277" r:id="rId6"/>
    <p:sldId id="278" r:id="rId7"/>
    <p:sldId id="279" r:id="rId8"/>
    <p:sldId id="280" r:id="rId9"/>
    <p:sldId id="281" r:id="rId10"/>
    <p:sldId id="288" r:id="rId11"/>
    <p:sldId id="282" r:id="rId12"/>
    <p:sldId id="283" r:id="rId13"/>
    <p:sldId id="289" r:id="rId14"/>
    <p:sldId id="290" r:id="rId15"/>
    <p:sldId id="291" r:id="rId16"/>
    <p:sldId id="292" r:id="rId17"/>
    <p:sldId id="293" r:id="rId18"/>
    <p:sldId id="29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5B0EA-02E1-4D4A-8964-125D766D55D7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EC506-18F1-40B8-B26C-14D2685826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363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04E74-89E0-4BE9-8FAB-DA4E96E491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0E073-A1A9-4E99-B712-03136B0B74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68A58-F4C5-411A-AA51-8C60362F209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E74-89E0-4BE9-8FAB-DA4E96E49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998D-C8B3-45D6-850B-09FBA57E55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9DFC-F1B6-4FEB-B5A4-9AC5921D06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F011-9DAE-4CDB-9667-76D5ABFE43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4290-ED67-4C6F-9394-BFD2E2944E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C552-F1F2-42B2-B31A-E6240B58C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C9DD-BBCB-4DDC-8EA9-F202E8A32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4D09-DAE7-46CF-B8AC-4629A05132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2998D-C8B3-45D6-850B-09FBA57E55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F671FE-650E-42EA-AFF6-5067E3C760F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0E073-A1A9-4E99-B712-03136B0B74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A58-F4C5-411A-AA51-8C60362F20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F9DFC-F1B6-4FEB-B5A4-9AC5921D06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2F011-9DAE-4CDB-9667-76D5ABFE43D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A4290-ED67-4C6F-9394-BFD2E2944E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0C552-F1F2-42B2-B31A-E6240B58CF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BC9DD-BBCB-4DDC-8EA9-F202E8A3202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34D09-DAE7-46CF-B8AC-4629A05132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671FE-650E-42EA-AFF6-5067E3C760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E8DF38-22D2-438F-B451-71FE5C716EA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E8DF38-22D2-438F-B451-71FE5C716EA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zDCfYMmAEo" TargetMode="External"/><Relationship Id="rId2" Type="http://schemas.openxmlformats.org/officeDocument/2006/relationships/hyperlink" Target="http://www.youtube.com/watch?v=sgq0YMkN2p8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watch?v=wzDCfYMmAEo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VÝVOJ LIDSKÉHO PLODU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smtClean="0"/>
              <a:t>Pří_227_Savci_Vývoj </a:t>
            </a:r>
            <a:r>
              <a:rPr lang="cs-CZ" b="1" dirty="0" smtClean="0"/>
              <a:t>lidského plodu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Autor: Mgr. Martina Vaculová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Škola: Základní a Mateřská škola </a:t>
            </a:r>
            <a:r>
              <a:rPr lang="cs-CZ" dirty="0" err="1" smtClean="0"/>
              <a:t>Kašava</a:t>
            </a:r>
            <a:r>
              <a:rPr lang="cs-CZ" dirty="0" smtClean="0"/>
              <a:t>, okres Zlín, příspěvková organizace</a:t>
            </a:r>
            <a:endParaRPr lang="cs-CZ" dirty="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měsíc (21. týden)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67000" y="1860073"/>
            <a:ext cx="6477000" cy="4389120"/>
          </a:xfrm>
        </p:spPr>
        <p:txBody>
          <a:bodyPr/>
          <a:lstStyle/>
          <a:p>
            <a:r>
              <a:rPr lang="cs-CZ" dirty="0" smtClean="0"/>
              <a:t>Matka pociťuje první pohyby plodu</a:t>
            </a:r>
          </a:p>
          <a:p>
            <a:r>
              <a:rPr lang="cs-CZ" dirty="0" smtClean="0"/>
              <a:t>Začínají růst vlasy a řasy</a:t>
            </a:r>
          </a:p>
          <a:p>
            <a:r>
              <a:rPr lang="cs-CZ" dirty="0" smtClean="0"/>
              <a:t>Na ultrazvukovém vyšetření lze spatřit pohyby</a:t>
            </a:r>
            <a:r>
              <a:rPr lang="cs-CZ" dirty="0"/>
              <a:t> </a:t>
            </a:r>
            <a:r>
              <a:rPr lang="cs-CZ" dirty="0" smtClean="0"/>
              <a:t>a taktéž rozpoznat pohlaví</a:t>
            </a: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5613325"/>
            <a:ext cx="5575300" cy="1217613"/>
          </a:xfrm>
          <a:prstGeom prst="rect">
            <a:avLst/>
          </a:prstGeom>
          <a:noFill/>
        </p:spPr>
      </p:pic>
      <p:pic>
        <p:nvPicPr>
          <p:cNvPr id="7170" name="Picture 2" descr="F:\Prezentace - Marťa\Honza\Obrázky\227 Lidský plod\279px-Month_5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20368"/>
            <a:ext cx="205854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746368" y="4599801"/>
            <a:ext cx="68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+mn-lt"/>
              </a:rPr>
              <a:t>O</a:t>
            </a:r>
            <a:r>
              <a:rPr lang="cs-CZ" sz="1200" i="1" dirty="0" smtClean="0">
                <a:latin typeface="+mn-lt"/>
              </a:rPr>
              <a:t>br. 7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4311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Měsíc (25. týden)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Dítě je již aktivní, otáčí se atd.</a:t>
            </a:r>
          </a:p>
          <a:p>
            <a:r>
              <a:rPr lang="cs-CZ" dirty="0" smtClean="0"/>
              <a:t>Měří přes 30 cm a váží asi 900 g</a:t>
            </a:r>
            <a:endParaRPr lang="cs-CZ" sz="3600" dirty="0" smtClean="0"/>
          </a:p>
          <a:p>
            <a:pPr marL="0" indent="0">
              <a:buNone/>
            </a:pPr>
            <a:r>
              <a:rPr lang="cs-CZ" sz="5000" dirty="0" smtClean="0">
                <a:solidFill>
                  <a:schemeClr val="tx2"/>
                </a:solidFill>
              </a:rPr>
              <a:t>7. Měsíc (29. týden)</a:t>
            </a:r>
          </a:p>
          <a:p>
            <a:r>
              <a:rPr lang="cs-CZ" dirty="0" smtClean="0"/>
              <a:t>Jedinec rychle roste a přibývá na váze</a:t>
            </a:r>
          </a:p>
          <a:p>
            <a:r>
              <a:rPr lang="cs-CZ" dirty="0" smtClean="0"/>
              <a:t>Kope, může škytat a plakat</a:t>
            </a:r>
          </a:p>
          <a:p>
            <a:r>
              <a:rPr lang="cs-CZ" dirty="0" smtClean="0"/>
              <a:t>Měří téměř </a:t>
            </a:r>
            <a:r>
              <a:rPr lang="cs-CZ" dirty="0"/>
              <a:t>4</a:t>
            </a:r>
            <a:r>
              <a:rPr lang="cs-CZ" dirty="0" smtClean="0"/>
              <a:t>0 cm a váží asi 1,8 kg</a:t>
            </a:r>
          </a:p>
          <a:p>
            <a:pPr marL="0" indent="0">
              <a:buNone/>
            </a:pPr>
            <a:endParaRPr lang="cs-CZ" sz="2400" dirty="0">
              <a:solidFill>
                <a:schemeClr val="tx2"/>
              </a:solidFill>
            </a:endParaRPr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443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Měsíc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Rychle se vyvíjí mozek</a:t>
            </a:r>
          </a:p>
          <a:p>
            <a:r>
              <a:rPr lang="cs-CZ" dirty="0" smtClean="0"/>
              <a:t>Měří asi 42 cm a váží 2,3 kg</a:t>
            </a:r>
          </a:p>
          <a:p>
            <a:pPr marL="0" indent="0">
              <a:buNone/>
            </a:pPr>
            <a:r>
              <a:rPr lang="cs-CZ" sz="5000" dirty="0" smtClean="0">
                <a:solidFill>
                  <a:schemeClr val="tx2"/>
                </a:solidFill>
              </a:rPr>
              <a:t>9. Měsíc </a:t>
            </a:r>
            <a:endParaRPr lang="cs-CZ" sz="5000" dirty="0">
              <a:solidFill>
                <a:schemeClr val="tx2"/>
              </a:solidFill>
            </a:endParaRPr>
          </a:p>
          <a:p>
            <a:r>
              <a:rPr lang="cs-CZ" dirty="0" smtClean="0"/>
              <a:t>Krátce před porodem</a:t>
            </a:r>
            <a:endParaRPr lang="cs-CZ" dirty="0"/>
          </a:p>
          <a:p>
            <a:r>
              <a:rPr lang="cs-CZ" dirty="0" smtClean="0"/>
              <a:t>Délka: 48-54 cm</a:t>
            </a:r>
            <a:endParaRPr lang="cs-CZ" dirty="0"/>
          </a:p>
          <a:p>
            <a:r>
              <a:rPr lang="cs-CZ" dirty="0" smtClean="0"/>
              <a:t>Váha: 2,8-4 kg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  <p:pic>
        <p:nvPicPr>
          <p:cNvPr id="8194" name="Picture 2" descr="F:\Prezentace - Marťa\Honza\Obrázky\227 Lidský plod\347px-Month_9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728" y="1143000"/>
            <a:ext cx="2692697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3029" y="5973631"/>
            <a:ext cx="68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+mn-lt"/>
              </a:rPr>
              <a:t>O</a:t>
            </a:r>
            <a:r>
              <a:rPr lang="cs-CZ" sz="1200" i="1" dirty="0" smtClean="0">
                <a:latin typeface="+mn-lt"/>
              </a:rPr>
              <a:t>br. 8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0930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Novorozeně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porodu se z dítěte stává samostatný jedinec</a:t>
            </a:r>
          </a:p>
          <a:p>
            <a:r>
              <a:rPr lang="cs-CZ" dirty="0" smtClean="0"/>
              <a:t>Dítě již samo dýchá</a:t>
            </a:r>
          </a:p>
          <a:p>
            <a:r>
              <a:rPr lang="cs-CZ" dirty="0" smtClean="0"/>
              <a:t>Má vyvinutý sací reflex</a:t>
            </a:r>
          </a:p>
          <a:p>
            <a:r>
              <a:rPr lang="cs-CZ" dirty="0" smtClean="0"/>
              <a:t>Je schopno přijímat potravu</a:t>
            </a:r>
          </a:p>
          <a:p>
            <a:endParaRPr lang="cs-CZ" dirty="0"/>
          </a:p>
        </p:txBody>
      </p:sp>
      <p:pic>
        <p:nvPicPr>
          <p:cNvPr id="9218" name="Picture 2" descr="F:\Prezentace - Marťa\Honza\Obrázky\227 Lidský plod\Umbilical-newbor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419350"/>
            <a:ext cx="2905392" cy="436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4648200" y="4462075"/>
            <a:ext cx="68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+mn-lt"/>
              </a:rPr>
              <a:t>O</a:t>
            </a:r>
            <a:r>
              <a:rPr lang="cs-CZ" sz="1200" i="1" dirty="0" smtClean="0">
                <a:latin typeface="+mn-lt"/>
              </a:rPr>
              <a:t>br. 9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4337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Internetové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/>
          <a:lstStyle/>
          <a:p>
            <a:r>
              <a:rPr lang="cs-CZ" sz="2800" b="1" i="1" dirty="0" err="1" smtClean="0"/>
              <a:t>Wikipedia</a:t>
            </a:r>
            <a:r>
              <a:rPr lang="cs-CZ" sz="2800" b="1" i="1" dirty="0" smtClean="0"/>
              <a:t>:</a:t>
            </a:r>
            <a:endParaRPr lang="cs-CZ" sz="2800" b="1" i="1" dirty="0"/>
          </a:p>
          <a:p>
            <a:pPr marL="0" indent="0">
              <a:buNone/>
            </a:pPr>
            <a:r>
              <a:rPr lang="cs-CZ" b="1" i="1" dirty="0">
                <a:solidFill>
                  <a:schemeClr val="bg2"/>
                </a:solidFill>
              </a:rPr>
              <a:t> </a:t>
            </a:r>
            <a:r>
              <a:rPr lang="cs-CZ" b="1" i="1" dirty="0" smtClean="0">
                <a:solidFill>
                  <a:schemeClr val="bg2"/>
                </a:solidFill>
              </a:rPr>
              <a:t>    </a:t>
            </a:r>
            <a:r>
              <a:rPr lang="cs-CZ" b="1" i="1" u="sng" dirty="0" smtClean="0">
                <a:solidFill>
                  <a:srgbClr val="FFC000"/>
                </a:solidFill>
              </a:rPr>
              <a:t>www.wikipedia.org</a:t>
            </a:r>
            <a:endParaRPr lang="cs-CZ" b="1" i="1" u="sng" dirty="0">
              <a:solidFill>
                <a:srgbClr val="FFC000"/>
              </a:solidFill>
            </a:endParaRPr>
          </a:p>
          <a:p>
            <a:r>
              <a:rPr lang="cs-CZ" sz="2800" b="1" i="1" dirty="0" err="1" smtClean="0"/>
              <a:t>YouTube</a:t>
            </a:r>
            <a:r>
              <a:rPr lang="cs-CZ" sz="2800" b="1" i="1" dirty="0" smtClean="0"/>
              <a:t>:</a:t>
            </a:r>
          </a:p>
          <a:p>
            <a:pPr lvl="1"/>
            <a:r>
              <a:rPr lang="cs-CZ" b="1" i="1" dirty="0" smtClean="0"/>
              <a:t>Zázrak života</a:t>
            </a:r>
          </a:p>
          <a:p>
            <a:pPr marL="393192" lvl="1" indent="0">
              <a:buNone/>
            </a:pPr>
            <a:r>
              <a:rPr lang="cs-CZ" b="1" i="1" dirty="0" smtClean="0">
                <a:hlinkClick r:id="rId2"/>
              </a:rPr>
              <a:t> </a:t>
            </a:r>
            <a:r>
              <a:rPr lang="cs-CZ" b="1" i="1" dirty="0">
                <a:solidFill>
                  <a:schemeClr val="accent4"/>
                </a:solidFill>
                <a:hlinkClick r:id="rId2"/>
              </a:rPr>
              <a:t>http://</a:t>
            </a:r>
            <a:r>
              <a:rPr lang="cs-CZ" b="1" i="1" dirty="0" smtClean="0">
                <a:solidFill>
                  <a:schemeClr val="accent4"/>
                </a:solidFill>
                <a:hlinkClick r:id="rId2"/>
              </a:rPr>
              <a:t>www.youtube.com/watch?v=sgq0YMkN2p8</a:t>
            </a:r>
            <a:endParaRPr lang="cs-CZ" b="1" i="1" dirty="0" smtClean="0">
              <a:solidFill>
                <a:schemeClr val="accent4"/>
              </a:solidFill>
            </a:endParaRPr>
          </a:p>
          <a:p>
            <a:pPr lvl="1"/>
            <a:r>
              <a:rPr lang="cs-CZ" b="1" i="1" dirty="0" smtClean="0"/>
              <a:t>Zázrak lidského života</a:t>
            </a:r>
          </a:p>
          <a:p>
            <a:pPr marL="393192" lvl="1" indent="0">
              <a:buNone/>
            </a:pPr>
            <a:r>
              <a:rPr lang="cs-CZ" b="1" i="1" u="sng" dirty="0" smtClean="0">
                <a:solidFill>
                  <a:srgbClr val="FFC000"/>
                </a:solidFill>
                <a:hlinkClick r:id="rId3"/>
              </a:rPr>
              <a:t>http</a:t>
            </a:r>
            <a:r>
              <a:rPr lang="cs-CZ" b="1" i="1" u="sng" dirty="0">
                <a:solidFill>
                  <a:srgbClr val="FFC000"/>
                </a:solidFill>
                <a:hlinkClick r:id="rId3"/>
              </a:rPr>
              <a:t>://www.youtube.com/watch?v=wzDCfYMmAEo</a:t>
            </a:r>
            <a:endParaRPr lang="cs-CZ" b="1" i="1" u="sng" dirty="0">
              <a:solidFill>
                <a:srgbClr val="FFC000"/>
              </a:solidFill>
            </a:endParaRPr>
          </a:p>
          <a:p>
            <a:pPr marL="393192" lvl="1" indent="0">
              <a:buNone/>
            </a:pPr>
            <a:endParaRPr lang="cs-CZ" b="1" i="1" u="sng" dirty="0" smtClean="0">
              <a:solidFill>
                <a:schemeClr val="accent4"/>
              </a:solidFill>
            </a:endParaRPr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410200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54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2232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cs-CZ" sz="7200" b="1" i="1" dirty="0"/>
              <a:t>Obr. 1: </a:t>
            </a:r>
            <a:r>
              <a:rPr lang="cs-CZ" sz="7200" dirty="0"/>
              <a:t>File:Fetal face profile.jpg. In: </a:t>
            </a:r>
            <a:r>
              <a:rPr lang="cs-CZ" sz="7200" i="1" dirty="0" err="1"/>
              <a:t>Wikipedia</a:t>
            </a:r>
            <a:r>
              <a:rPr lang="cs-CZ" sz="7200" dirty="0"/>
              <a:t> [online]. 2001-, 5.6.2006 [cit. 2013-07-15]. Dostupné z: http://upload.wikimedia.org/wikipedia/commons/6/6a/Fetal_face_profile.jpg </a:t>
            </a:r>
          </a:p>
          <a:p>
            <a:pPr>
              <a:buFont typeface="Wingdings" pitchFamily="2" charset="2"/>
              <a:buChar char="q"/>
            </a:pPr>
            <a:r>
              <a:rPr lang="cs-CZ" sz="7200" b="1" i="1" dirty="0"/>
              <a:t>Obr. 2:</a:t>
            </a:r>
            <a:r>
              <a:rPr lang="cs-CZ" sz="7200" dirty="0"/>
              <a:t> </a:t>
            </a:r>
            <a:r>
              <a:rPr lang="cs-CZ" sz="7200" dirty="0" err="1"/>
              <a:t>Soubor:Acrosomal</a:t>
            </a:r>
            <a:r>
              <a:rPr lang="cs-CZ" sz="7200" dirty="0"/>
              <a:t> reaction.jpg. In: </a:t>
            </a:r>
            <a:r>
              <a:rPr lang="cs-CZ" sz="7200" i="1" dirty="0" err="1"/>
              <a:t>Wikipedia</a:t>
            </a:r>
            <a:r>
              <a:rPr lang="cs-CZ" sz="7200" dirty="0"/>
              <a:t> [online]. 2001-, 2.6.2008 [cit. 2013-07-15]. Dostupné z: http://</a:t>
            </a:r>
            <a:r>
              <a:rPr lang="cs-CZ" sz="7200" dirty="0" smtClean="0"/>
              <a:t>upload.wikimedia.org/wikipedia/commons/0/0b/Acrosomal_reaction.jpg</a:t>
            </a:r>
          </a:p>
          <a:p>
            <a:pPr>
              <a:buFont typeface="Wingdings" pitchFamily="2" charset="2"/>
              <a:buChar char="q"/>
            </a:pPr>
            <a:r>
              <a:rPr lang="cs-CZ" sz="7200" b="1" i="1" dirty="0"/>
              <a:t>Obr. 3</a:t>
            </a:r>
            <a:r>
              <a:rPr lang="cs-CZ" sz="7200" b="1" i="1" dirty="0" smtClean="0"/>
              <a:t>: </a:t>
            </a:r>
            <a:r>
              <a:rPr lang="cs-CZ" sz="7200" dirty="0" err="1"/>
              <a:t>Soubor:Month</a:t>
            </a:r>
            <a:r>
              <a:rPr lang="cs-CZ" sz="7200" dirty="0"/>
              <a:t> 1.svg. In: </a:t>
            </a:r>
            <a:r>
              <a:rPr lang="cs-CZ" sz="7200" i="1" dirty="0" err="1"/>
              <a:t>Wikipedia</a:t>
            </a:r>
            <a:r>
              <a:rPr lang="cs-CZ" sz="7200" dirty="0"/>
              <a:t> [online]. 2001-, 28.6.2006 [cit. 2013-07-10]. Dostupné z: http://upload.wikimedia.org/wikipedia/commons/1/1d/Month_1.svg </a:t>
            </a:r>
            <a:endParaRPr lang="cs-CZ" sz="7200" dirty="0" smtClean="0"/>
          </a:p>
          <a:p>
            <a:pPr>
              <a:buFont typeface="Wingdings" pitchFamily="2" charset="2"/>
              <a:buChar char="q"/>
            </a:pPr>
            <a:r>
              <a:rPr lang="cs-CZ" sz="7200" b="1" i="1" dirty="0" smtClean="0"/>
              <a:t>Obr. 4: </a:t>
            </a:r>
            <a:r>
              <a:rPr lang="cs-CZ" sz="7200" dirty="0" err="1"/>
              <a:t>Soubor:Month</a:t>
            </a:r>
            <a:r>
              <a:rPr lang="cs-CZ" sz="7200" dirty="0"/>
              <a:t> 2.svg. In: </a:t>
            </a:r>
            <a:r>
              <a:rPr lang="cs-CZ" sz="7200" i="1" dirty="0" err="1"/>
              <a:t>Wikipedia</a:t>
            </a:r>
            <a:r>
              <a:rPr lang="cs-CZ" sz="7200" dirty="0"/>
              <a:t> [online]. 2001-, 28.6.2006 [cit. 2013-07-10]. Dostupné z: http://upload.wikimedia.org/wikipedia/commons/2/28/Month_2.svg </a:t>
            </a:r>
            <a:endParaRPr lang="cs-CZ" sz="7200" dirty="0" smtClean="0"/>
          </a:p>
          <a:p>
            <a:pPr>
              <a:buFont typeface="Wingdings" pitchFamily="2" charset="2"/>
              <a:buChar char="q"/>
            </a:pPr>
            <a:endParaRPr lang="cs-CZ" sz="7200" b="1" i="1" dirty="0" smtClean="0"/>
          </a:p>
          <a:p>
            <a:pPr>
              <a:buFont typeface="Wingdings" pitchFamily="2" charset="2"/>
              <a:buChar char="q"/>
            </a:pPr>
            <a:endParaRPr lang="cs-CZ" sz="2800" dirty="0"/>
          </a:p>
          <a:p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410200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408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b="1" i="1" dirty="0" smtClean="0">
                <a:latin typeface="+mj-lt"/>
              </a:rPr>
              <a:t>Obr</a:t>
            </a:r>
            <a:r>
              <a:rPr lang="cs-CZ" sz="1800" b="1" i="1" dirty="0">
                <a:latin typeface="+mj-lt"/>
              </a:rPr>
              <a:t>. </a:t>
            </a:r>
            <a:r>
              <a:rPr lang="cs-CZ" sz="1800" b="1" i="1" dirty="0" smtClean="0">
                <a:latin typeface="+mj-lt"/>
              </a:rPr>
              <a:t>5: </a:t>
            </a:r>
            <a:r>
              <a:rPr lang="cs-CZ" sz="1800" dirty="0" err="1">
                <a:latin typeface="+mj-lt"/>
              </a:rPr>
              <a:t>Soubor:Month</a:t>
            </a:r>
            <a:r>
              <a:rPr lang="cs-CZ" sz="1800" dirty="0">
                <a:latin typeface="+mj-lt"/>
              </a:rPr>
              <a:t> 3.svg. In: </a:t>
            </a:r>
            <a:r>
              <a:rPr lang="cs-CZ" sz="1800" i="1" dirty="0" err="1">
                <a:latin typeface="+mj-lt"/>
              </a:rPr>
              <a:t>Wikipedia</a:t>
            </a:r>
            <a:r>
              <a:rPr lang="cs-CZ" sz="1800" dirty="0">
                <a:latin typeface="+mj-lt"/>
              </a:rPr>
              <a:t> [online]. 2001-, 11.5.2007 [cit. 2013-07-10]. Dostupné z: http://</a:t>
            </a:r>
            <a:r>
              <a:rPr lang="cs-CZ" sz="1800" dirty="0" smtClean="0">
                <a:latin typeface="+mj-lt"/>
              </a:rPr>
              <a:t>upload.wikimedia.org/wikipedia/commons/d/d4/Month_3.svg</a:t>
            </a:r>
          </a:p>
          <a:p>
            <a:r>
              <a:rPr lang="cs-CZ" sz="1800" b="1" i="1" dirty="0" smtClean="0">
                <a:latin typeface="+mj-lt"/>
              </a:rPr>
              <a:t>Obr. 6: </a:t>
            </a:r>
            <a:r>
              <a:rPr lang="cs-CZ" sz="1800" dirty="0" err="1">
                <a:latin typeface="+mj-lt"/>
              </a:rPr>
              <a:t>Soubor:Month</a:t>
            </a:r>
            <a:r>
              <a:rPr lang="cs-CZ" sz="1800" dirty="0">
                <a:latin typeface="+mj-lt"/>
              </a:rPr>
              <a:t> 4.svg. In: </a:t>
            </a:r>
            <a:r>
              <a:rPr lang="cs-CZ" sz="1800" i="1" dirty="0" err="1">
                <a:latin typeface="+mj-lt"/>
              </a:rPr>
              <a:t>Wikipedia</a:t>
            </a:r>
            <a:r>
              <a:rPr lang="cs-CZ" sz="1800" dirty="0">
                <a:latin typeface="+mj-lt"/>
              </a:rPr>
              <a:t> [online]. 2001-, 11.5.2007 [cit. 2013-07-10]. Dostupné z: http://upload.wikimedia.org/wikipedia/commons/d/d8/Month_4.svg </a:t>
            </a:r>
            <a:endParaRPr lang="cs-CZ" sz="1800" dirty="0" smtClean="0">
              <a:latin typeface="+mj-lt"/>
            </a:endParaRPr>
          </a:p>
          <a:p>
            <a:r>
              <a:rPr lang="cs-CZ" sz="1800" b="1" i="1" dirty="0">
                <a:latin typeface="+mj-lt"/>
              </a:rPr>
              <a:t>Obr. </a:t>
            </a:r>
            <a:r>
              <a:rPr lang="cs-CZ" sz="1800" b="1" i="1" dirty="0" smtClean="0">
                <a:latin typeface="+mj-lt"/>
              </a:rPr>
              <a:t>7:</a:t>
            </a:r>
            <a:r>
              <a:rPr lang="cs-CZ" sz="1800" dirty="0">
                <a:latin typeface="+mj-lt"/>
              </a:rPr>
              <a:t> </a:t>
            </a:r>
            <a:r>
              <a:rPr lang="cs-CZ" sz="1800" dirty="0" err="1">
                <a:latin typeface="+mj-lt"/>
              </a:rPr>
              <a:t>Soubor:Month</a:t>
            </a:r>
            <a:r>
              <a:rPr lang="cs-CZ" sz="1800" dirty="0">
                <a:latin typeface="+mj-lt"/>
              </a:rPr>
              <a:t> 5.svg. In: </a:t>
            </a:r>
            <a:r>
              <a:rPr lang="cs-CZ" sz="1800" i="1" dirty="0" err="1">
                <a:latin typeface="+mj-lt"/>
              </a:rPr>
              <a:t>Wikipedia</a:t>
            </a:r>
            <a:r>
              <a:rPr lang="cs-CZ" sz="1800" dirty="0">
                <a:latin typeface="+mj-lt"/>
              </a:rPr>
              <a:t> [online]. 2001-, 11.5.2007 [cit. 2013-07-10]. Dostupné z: http://upload.wikimedia.org/wikipedia/commons/9/97/Month_5.svg </a:t>
            </a:r>
            <a:endParaRPr lang="cs-CZ" sz="1800" dirty="0" smtClean="0">
              <a:latin typeface="+mj-lt"/>
            </a:endParaRPr>
          </a:p>
          <a:p>
            <a:r>
              <a:rPr lang="cs-CZ" sz="1800" b="1" i="1" dirty="0">
                <a:latin typeface="+mj-lt"/>
              </a:rPr>
              <a:t>O</a:t>
            </a:r>
            <a:r>
              <a:rPr lang="cs-CZ" sz="1800" b="1" i="1" dirty="0" smtClean="0">
                <a:latin typeface="+mj-lt"/>
              </a:rPr>
              <a:t>br. 8: </a:t>
            </a:r>
            <a:r>
              <a:rPr lang="cs-CZ" sz="1800" dirty="0" err="1">
                <a:latin typeface="+mj-lt"/>
              </a:rPr>
              <a:t>Soubor:Month</a:t>
            </a:r>
            <a:r>
              <a:rPr lang="cs-CZ" sz="1800" dirty="0">
                <a:latin typeface="+mj-lt"/>
              </a:rPr>
              <a:t> 9.svg. In: </a:t>
            </a:r>
            <a:r>
              <a:rPr lang="cs-CZ" sz="1800" i="1" dirty="0" err="1">
                <a:latin typeface="+mj-lt"/>
              </a:rPr>
              <a:t>Wikipedia</a:t>
            </a:r>
            <a:r>
              <a:rPr lang="cs-CZ" sz="1800" dirty="0">
                <a:latin typeface="+mj-lt"/>
              </a:rPr>
              <a:t> [online]. 2001-, 11.5.2007 [cit. 2013-07-10]. Dostupné z: http://upload.wikimedia.org/wikipedia/commons/7/7b/Month_9.svg </a:t>
            </a:r>
            <a:endParaRPr lang="cs-CZ" sz="1800" b="1" i="1" dirty="0">
              <a:latin typeface="+mj-lt"/>
            </a:endParaRPr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486400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088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i="1" dirty="0"/>
              <a:t>Obr. </a:t>
            </a:r>
            <a:r>
              <a:rPr lang="cs-CZ" sz="1800" b="1" i="1" dirty="0" smtClean="0"/>
              <a:t>9: </a:t>
            </a:r>
            <a:r>
              <a:rPr lang="en-US" sz="1800" dirty="0" err="1"/>
              <a:t>Soubor:Umbilical-newborn.jpg</a:t>
            </a:r>
            <a:r>
              <a:rPr lang="en-US" sz="1800" dirty="0"/>
              <a:t>. In: </a:t>
            </a:r>
            <a:r>
              <a:rPr lang="en-US" sz="1800" i="1" dirty="0"/>
              <a:t>Wikipedia</a:t>
            </a:r>
            <a:r>
              <a:rPr lang="en-US" sz="1800" dirty="0"/>
              <a:t> [online]. 2001-, 13.5.2006 [cit. 2013-07-10]. </a:t>
            </a:r>
            <a:r>
              <a:rPr lang="en-US" sz="1800" dirty="0" err="1"/>
              <a:t>Dostupné</a:t>
            </a:r>
            <a:r>
              <a:rPr lang="en-US" sz="1800" dirty="0"/>
              <a:t> z: http://upload.wikimedia.org/wikipedia/commons/e/ed/Umbilical-newborn.jpg </a:t>
            </a:r>
            <a:endParaRPr lang="cs-CZ" sz="1800" b="1" i="1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410200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977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</a:t>
            </a:r>
            <a:r>
              <a:rPr lang="cs-CZ" dirty="0" smtClean="0"/>
              <a:t>prohlubuje znalosti žáků o lidstvu.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obsahuje doplňující informace vývoje lidského plodu.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</a:t>
            </a:r>
            <a:r>
              <a:rPr lang="cs-CZ" dirty="0"/>
              <a:t>určen pro </a:t>
            </a:r>
            <a:r>
              <a:rPr lang="cs-CZ" dirty="0" smtClean="0"/>
              <a:t>předmět </a:t>
            </a:r>
            <a:r>
              <a:rPr lang="cs-CZ" dirty="0" smtClean="0"/>
              <a:t>přírodověda </a:t>
            </a:r>
            <a:r>
              <a:rPr lang="cs-CZ" dirty="0" smtClean="0"/>
              <a:t>5. ročník.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učebnici</a:t>
            </a:r>
            <a:r>
              <a:rPr lang="cs-CZ" dirty="0" smtClean="0"/>
              <a:t>: JURČÁK, Jaroslav. </a:t>
            </a:r>
            <a:r>
              <a:rPr lang="cs-CZ" i="1" dirty="0" smtClean="0"/>
              <a:t>Přírodověda 5. ročník</a:t>
            </a:r>
            <a:r>
              <a:rPr lang="cs-CZ" dirty="0" smtClean="0"/>
              <a:t>. Olomouc: PRODOS, 1996. ISBN 80-85806-41-X. 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Lidský plod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30417"/>
            <a:ext cx="5575300" cy="1217613"/>
          </a:xfrm>
          <a:prstGeom prst="rect">
            <a:avLst/>
          </a:prstGeom>
          <a:noFill/>
        </p:spPr>
      </p:pic>
      <p:pic>
        <p:nvPicPr>
          <p:cNvPr id="1026" name="Picture 2" descr="F:\Prezentace - Marťa\Honza\Obrázky\227 Lidský plod\Fetal_face_pro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379" y="1981200"/>
            <a:ext cx="3610127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459939" y="3633400"/>
            <a:ext cx="68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+mn-lt"/>
              </a:rPr>
              <a:t>O</a:t>
            </a:r>
            <a:r>
              <a:rPr lang="cs-CZ" sz="1200" i="1" dirty="0" smtClean="0">
                <a:latin typeface="+mn-lt"/>
              </a:rPr>
              <a:t>br. 1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406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Lidský plod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0000"/>
            <a:ext cx="7125112" cy="4051437"/>
          </a:xfrm>
        </p:spPr>
        <p:txBody>
          <a:bodyPr/>
          <a:lstStyle/>
          <a:p>
            <a:r>
              <a:rPr lang="cs-CZ" dirty="0" smtClean="0"/>
              <a:t>Lidský život začíná od početí – splynutí vajíčka a spermie</a:t>
            </a:r>
          </a:p>
          <a:p>
            <a:r>
              <a:rPr lang="cs-CZ" dirty="0" smtClean="0"/>
              <a:t>V těle ženy se vyvíjí až do porodu</a:t>
            </a:r>
            <a:endParaRPr lang="cs-CZ" dirty="0"/>
          </a:p>
          <a:p>
            <a:r>
              <a:rPr lang="cs-CZ" dirty="0" smtClean="0"/>
              <a:t>Tělo ženy dítě vyživuje</a:t>
            </a:r>
          </a:p>
          <a:p>
            <a:r>
              <a:rPr lang="cs-CZ" dirty="0" smtClean="0"/>
              <a:t>Kontrola plodu – pomocí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ultrazvuku</a:t>
            </a:r>
          </a:p>
        </p:txBody>
      </p:sp>
      <p:pic>
        <p:nvPicPr>
          <p:cNvPr id="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  <p:pic>
        <p:nvPicPr>
          <p:cNvPr id="2050" name="Picture 2" descr="F:\Prezentace - Marťa\Honza\Obrázky\227 Lidský plod\619px-Acrosomal_reac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549" y="3151429"/>
            <a:ext cx="2753591" cy="266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833029" y="5973631"/>
            <a:ext cx="68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+mn-lt"/>
              </a:rPr>
              <a:t>O</a:t>
            </a:r>
            <a:r>
              <a:rPr lang="cs-CZ" sz="1200" i="1" dirty="0" smtClean="0">
                <a:latin typeface="+mn-lt"/>
              </a:rPr>
              <a:t>br. </a:t>
            </a:r>
            <a:r>
              <a:rPr lang="cs-CZ" sz="1200" i="1" dirty="0">
                <a:latin typeface="+mn-lt"/>
              </a:rPr>
              <a:t>2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7172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měsíc (4.týden)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Hlava a nohy malého človíčka rostou</a:t>
            </a:r>
          </a:p>
          <a:p>
            <a:r>
              <a:rPr lang="cs-CZ" dirty="0" smtClean="0"/>
              <a:t>Vyvíjejí se oči a uši </a:t>
            </a:r>
          </a:p>
          <a:p>
            <a:r>
              <a:rPr lang="cs-CZ" dirty="0" smtClean="0"/>
              <a:t>V budoucím hrudníku bije srdce</a:t>
            </a:r>
          </a:p>
          <a:p>
            <a:r>
              <a:rPr lang="cs-CZ" dirty="0" smtClean="0"/>
              <a:t>Vytváření plic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  <p:pic>
        <p:nvPicPr>
          <p:cNvPr id="3075" name="Picture 3" descr="F:\Prezentace - Marťa\Honza\Obrázky\227 Lidský plod\Month_1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8" y="1798890"/>
            <a:ext cx="1885305" cy="43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458624" y="6250630"/>
            <a:ext cx="68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+mn-lt"/>
              </a:rPr>
              <a:t>O</a:t>
            </a:r>
            <a:r>
              <a:rPr lang="cs-CZ" sz="1200" i="1" dirty="0" smtClean="0">
                <a:latin typeface="+mn-lt"/>
              </a:rPr>
              <a:t>br. 3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75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měsíc (8. týden)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Plod má všechny orgány</a:t>
            </a:r>
          </a:p>
          <a:p>
            <a:r>
              <a:rPr lang="cs-CZ" dirty="0" smtClean="0"/>
              <a:t>Vytváří se čelist</a:t>
            </a:r>
          </a:p>
          <a:p>
            <a:r>
              <a:rPr lang="cs-CZ" dirty="0" smtClean="0"/>
              <a:t>Srdce tepe 140-150 krát za minutu</a:t>
            </a:r>
          </a:p>
          <a:p>
            <a:r>
              <a:rPr lang="cs-CZ" dirty="0" smtClean="0"/>
              <a:t>Plod měří asi 2 cm </a:t>
            </a:r>
          </a:p>
          <a:p>
            <a:endParaRPr lang="cs-CZ" dirty="0"/>
          </a:p>
        </p:txBody>
      </p:sp>
      <p:pic>
        <p:nvPicPr>
          <p:cNvPr id="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  <p:pic>
        <p:nvPicPr>
          <p:cNvPr id="4098" name="Picture 2" descr="F:\Prezentace - Marťa\Honza\Obrázky\227 Lidský plod\268px-Month_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771" y="1524000"/>
            <a:ext cx="2110586" cy="4725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010400" y="6250751"/>
            <a:ext cx="68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+mn-lt"/>
              </a:rPr>
              <a:t>O</a:t>
            </a:r>
            <a:r>
              <a:rPr lang="cs-CZ" sz="1200" i="1" dirty="0" smtClean="0">
                <a:latin typeface="+mn-lt"/>
              </a:rPr>
              <a:t>br. </a:t>
            </a:r>
            <a:r>
              <a:rPr lang="cs-CZ" sz="1200" i="1" dirty="0">
                <a:latin typeface="+mn-lt"/>
              </a:rPr>
              <a:t>4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5036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měsíc (13. týden)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Lidský potomek má již prsty</a:t>
            </a:r>
          </a:p>
          <a:p>
            <a:r>
              <a:rPr lang="cs-CZ" dirty="0" smtClean="0"/>
              <a:t>Reaguje na dotyk </a:t>
            </a:r>
          </a:p>
          <a:p>
            <a:r>
              <a:rPr lang="cs-CZ" sz="2600" dirty="0" smtClean="0"/>
              <a:t>Vývoj pohlavních orgánů</a:t>
            </a:r>
          </a:p>
          <a:p>
            <a:r>
              <a:rPr lang="cs-CZ" dirty="0" smtClean="0"/>
              <a:t>Plod je asi 10 cm dlouhý</a:t>
            </a:r>
          </a:p>
          <a:p>
            <a:r>
              <a:rPr lang="cs-CZ" sz="2600" dirty="0" smtClean="0"/>
              <a:t>Váží  asi 150 g</a:t>
            </a:r>
            <a:endParaRPr lang="cs-CZ" sz="2600" dirty="0"/>
          </a:p>
        </p:txBody>
      </p:sp>
      <p:pic>
        <p:nvPicPr>
          <p:cNvPr id="11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  <p:pic>
        <p:nvPicPr>
          <p:cNvPr id="5122" name="Picture 2" descr="F:\Prezentace - Marťa\Honza\Obrázky\227 Lidský plod\275px-Month_3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635" y="1447800"/>
            <a:ext cx="2168965" cy="472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086600" y="6200001"/>
            <a:ext cx="68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+mn-lt"/>
              </a:rPr>
              <a:t>O</a:t>
            </a:r>
            <a:r>
              <a:rPr lang="cs-CZ" sz="1200" i="1" dirty="0" smtClean="0">
                <a:latin typeface="+mn-lt"/>
              </a:rPr>
              <a:t>br. 5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0137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měsíc (17. týden)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Matka dále přibývá na váze</a:t>
            </a:r>
          </a:p>
          <a:p>
            <a:r>
              <a:rPr lang="cs-CZ" dirty="0" smtClean="0"/>
              <a:t>Dítě slyší matčin hlas</a:t>
            </a:r>
          </a:p>
          <a:p>
            <a:r>
              <a:rPr lang="cs-CZ" dirty="0" smtClean="0"/>
              <a:t>Délka asi 16 cm</a:t>
            </a:r>
          </a:p>
          <a:p>
            <a:r>
              <a:rPr lang="cs-CZ" dirty="0" smtClean="0"/>
              <a:t>Váha kolem 250g</a:t>
            </a:r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  <p:pic>
        <p:nvPicPr>
          <p:cNvPr id="6146" name="Picture 2" descr="F:\Prezentace - Marťa\Honza\Obrázky\227 Lidský plod\275px-Month_4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800" y="1457325"/>
            <a:ext cx="2094625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221796" y="6112251"/>
            <a:ext cx="68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+mn-lt"/>
              </a:rPr>
              <a:t>O</a:t>
            </a:r>
            <a:r>
              <a:rPr lang="cs-CZ" sz="1200" i="1" dirty="0" smtClean="0">
                <a:latin typeface="+mn-lt"/>
              </a:rPr>
              <a:t>br. </a:t>
            </a:r>
            <a:r>
              <a:rPr lang="cs-CZ" sz="1200" i="1" dirty="0">
                <a:latin typeface="+mn-lt"/>
              </a:rPr>
              <a:t>6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845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Zázrak lidského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://www.youtube.com/watch?v=wzDCfYMmAEo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2770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ok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4124</TotalTime>
  <Words>684</Words>
  <Application>Microsoft Office PowerPoint</Application>
  <PresentationFormat>Předvádění na obrazovce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Výchozí návrh</vt:lpstr>
      <vt:lpstr>Tok</vt:lpstr>
      <vt:lpstr>VÝVOJ LIDSKÉHO PLODU</vt:lpstr>
      <vt:lpstr>Anotace:</vt:lpstr>
      <vt:lpstr>Lidský plod</vt:lpstr>
      <vt:lpstr>Lidský plod</vt:lpstr>
      <vt:lpstr>1. měsíc (4.týden)</vt:lpstr>
      <vt:lpstr>2. měsíc (8. týden)</vt:lpstr>
      <vt:lpstr>3. měsíc (13. týden)</vt:lpstr>
      <vt:lpstr>4. měsíc (17. týden)</vt:lpstr>
      <vt:lpstr>Zázrak lidského života</vt:lpstr>
      <vt:lpstr>5. měsíc (21. týden)</vt:lpstr>
      <vt:lpstr>6. Měsíc (25. týden)</vt:lpstr>
      <vt:lpstr>8. Měsíc </vt:lpstr>
      <vt:lpstr>Novorozeně</vt:lpstr>
      <vt:lpstr>Internetové zdroje</vt:lpstr>
      <vt:lpstr>Citace obrázků</vt:lpstr>
      <vt:lpstr>Citace obrázků</vt:lpstr>
      <vt:lpstr>Citace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Martinka</dc:creator>
  <cp:lastModifiedBy>ucitel</cp:lastModifiedBy>
  <cp:revision>182</cp:revision>
  <cp:lastPrinted>1601-01-01T00:00:00Z</cp:lastPrinted>
  <dcterms:created xsi:type="dcterms:W3CDTF">1601-01-01T00:00:00Z</dcterms:created>
  <dcterms:modified xsi:type="dcterms:W3CDTF">2013-08-22T12:23:57Z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