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3" r:id="rId2"/>
  </p:sldMasterIdLst>
  <p:notesMasterIdLst>
    <p:notesMasterId r:id="rId22"/>
  </p:notesMasterIdLst>
  <p:sldIdLst>
    <p:sldId id="256" r:id="rId3"/>
    <p:sldId id="259" r:id="rId4"/>
    <p:sldId id="296" r:id="rId5"/>
    <p:sldId id="287" r:id="rId6"/>
    <p:sldId id="293" r:id="rId7"/>
    <p:sldId id="277" r:id="rId8"/>
    <p:sldId id="294" r:id="rId9"/>
    <p:sldId id="278" r:id="rId10"/>
    <p:sldId id="297" r:id="rId11"/>
    <p:sldId id="299" r:id="rId12"/>
    <p:sldId id="295" r:id="rId13"/>
    <p:sldId id="298" r:id="rId14"/>
    <p:sldId id="300" r:id="rId15"/>
    <p:sldId id="291" r:id="rId16"/>
    <p:sldId id="289" r:id="rId17"/>
    <p:sldId id="290" r:id="rId18"/>
    <p:sldId id="301" r:id="rId19"/>
    <p:sldId id="302" r:id="rId20"/>
    <p:sldId id="303" r:id="rId2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5B0EA-02E1-4D4A-8964-125D766D55D7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EC506-18F1-40B8-B26C-14D2685826E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363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04E74-89E0-4BE9-8FAB-DA4E96E4917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0E073-A1A9-4E99-B712-03136B0B74F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68A58-F4C5-411A-AA51-8C60362F209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4E74-89E0-4BE9-8FAB-DA4E96E491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2998D-C8B3-45D6-850B-09FBA57E55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9DFC-F1B6-4FEB-B5A4-9AC5921D06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F011-9DAE-4CDB-9667-76D5ABFE43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290-ED67-4C6F-9394-BFD2E2944E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C552-F1F2-42B2-B31A-E6240B58CF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C9DD-BBCB-4DDC-8EA9-F202E8A320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4D09-DAE7-46CF-B8AC-4629A05132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2998D-C8B3-45D6-850B-09FBA57E55E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7F671FE-650E-42EA-AFF6-5067E3C760F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0E073-A1A9-4E99-B712-03136B0B74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8A58-F4C5-411A-AA51-8C60362F20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F9DFC-F1B6-4FEB-B5A4-9AC5921D06B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2F011-9DAE-4CDB-9667-76D5ABFE43D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A4290-ED67-4C6F-9394-BFD2E2944EE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0C552-F1F2-42B2-B31A-E6240B58CFF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BC9DD-BBCB-4DDC-8EA9-F202E8A3202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34D09-DAE7-46CF-B8AC-4629A051328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671FE-650E-42EA-AFF6-5067E3C760F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E8DF38-22D2-438F-B451-71FE5C716EA4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E8DF38-22D2-438F-B451-71FE5C716EA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ZAŘÍZENÍ K PŘÍJMU INFORMACÍ 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 smtClean="0"/>
              <a:t>Pří_228_Zařízení k příjmu informací</a:t>
            </a:r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Autor: Mgr. Martina Vaculová</a:t>
            </a:r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Škola: Základní a Mateřská škola </a:t>
            </a:r>
            <a:r>
              <a:rPr lang="cs-CZ" dirty="0" err="1" smtClean="0"/>
              <a:t>Kašava</a:t>
            </a:r>
            <a:r>
              <a:rPr lang="cs-CZ" dirty="0" smtClean="0"/>
              <a:t>, okres Zlín, příspěvková organizace</a:t>
            </a:r>
            <a:endParaRPr lang="cs-CZ" dirty="0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/>
              <a:t>Registrační číslo projektu: CZ.1.07/1.1.38/02.0025</a:t>
            </a:r>
          </a:p>
          <a:p>
            <a:pPr algn="ctr"/>
            <a:r>
              <a:rPr lang="cs-CZ" dirty="0"/>
              <a:t>Název projektu: Modernizace výuky na ZŠ Slušovice, </a:t>
            </a:r>
            <a:r>
              <a:rPr lang="cs-CZ" dirty="0" err="1"/>
              <a:t>Fryšták</a:t>
            </a:r>
            <a:r>
              <a:rPr lang="cs-CZ" dirty="0"/>
              <a:t>, </a:t>
            </a:r>
            <a:r>
              <a:rPr lang="cs-CZ" dirty="0" err="1"/>
              <a:t>Kašava</a:t>
            </a:r>
            <a:r>
              <a:rPr lang="cs-CZ" dirty="0"/>
              <a:t> a Velehrad</a:t>
            </a:r>
          </a:p>
          <a:p>
            <a:pPr algn="ctr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Telefon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Přenáší hovor převážně pomocí elektrických signálů</a:t>
            </a:r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0387"/>
            <a:ext cx="5575300" cy="1217613"/>
          </a:xfrm>
          <a:prstGeom prst="rect">
            <a:avLst/>
          </a:prstGeom>
          <a:noFill/>
        </p:spPr>
      </p:pic>
      <p:pic>
        <p:nvPicPr>
          <p:cNvPr id="7171" name="Picture 3" descr="F:\Prezentace - Marťa\Honza\Obrázky\228 Zařízení k příjmu informací\1896_teleph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912" y="2514600"/>
            <a:ext cx="304088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Prezentace - Marťa\Honza\Obrázky\228 Zařízení k příjmu informací\698px-Alt_Telef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13" y="2514600"/>
            <a:ext cx="3462966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4189739" y="2526268"/>
            <a:ext cx="839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>
                <a:latin typeface="+mn-lt"/>
              </a:rPr>
              <a:t>Obr. </a:t>
            </a:r>
            <a:r>
              <a:rPr lang="cs-CZ" i="1" dirty="0" smtClean="0">
                <a:latin typeface="+mn-lt"/>
              </a:rPr>
              <a:t>11 </a:t>
            </a:r>
            <a:endParaRPr lang="cs-CZ" dirty="0">
              <a:latin typeface="+mn-lt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785899" y="6064527"/>
            <a:ext cx="860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>
                <a:latin typeface="+mn-lt"/>
              </a:rPr>
              <a:t>Obr. </a:t>
            </a:r>
            <a:r>
              <a:rPr lang="cs-CZ" i="1" dirty="0" smtClean="0">
                <a:latin typeface="+mn-lt"/>
              </a:rPr>
              <a:t>12 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958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Mobil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Elektronické zařízení umožňující uskutečnit telefonní hovory a to pomocí rádiových vln</a:t>
            </a:r>
          </a:p>
          <a:p>
            <a:r>
              <a:rPr lang="cs-CZ" dirty="0" smtClean="0"/>
              <a:t>Realizuje posílání a příjem SMS nebo MMS zpráv</a:t>
            </a:r>
          </a:p>
        </p:txBody>
      </p:sp>
      <p:pic>
        <p:nvPicPr>
          <p:cNvPr id="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0387"/>
            <a:ext cx="5575300" cy="1217613"/>
          </a:xfrm>
          <a:prstGeom prst="rect">
            <a:avLst/>
          </a:prstGeom>
          <a:noFill/>
        </p:spPr>
      </p:pic>
      <p:pic>
        <p:nvPicPr>
          <p:cNvPr id="4098" name="Picture 2" descr="F:\Prezentace - Marťa\Honza\Obrázky\228 Zařízení k příjmu informací\400px-Mobile_phone_evolu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76600"/>
            <a:ext cx="2286527" cy="342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Prezentace - Marťa\Honza\Obrázky\228 Zařízení k příjmu informací\Two_Cell_Phones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334929"/>
            <a:ext cx="1752599" cy="219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2713085" y="3342235"/>
            <a:ext cx="868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>
                <a:latin typeface="+mn-lt"/>
              </a:rPr>
              <a:t>Obr. </a:t>
            </a:r>
            <a:r>
              <a:rPr lang="cs-CZ" i="1" dirty="0" smtClean="0">
                <a:latin typeface="+mn-lt"/>
              </a:rPr>
              <a:t>13 </a:t>
            </a:r>
            <a:endParaRPr lang="cs-CZ" dirty="0">
              <a:latin typeface="+mn-lt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123373" y="4806830"/>
            <a:ext cx="876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>
                <a:latin typeface="+mn-lt"/>
              </a:rPr>
              <a:t>Obr. </a:t>
            </a:r>
            <a:r>
              <a:rPr lang="cs-CZ" i="1" dirty="0" smtClean="0">
                <a:latin typeface="+mn-lt"/>
              </a:rPr>
              <a:t>14 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444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Rádio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Příjem informací pomocí zvuku</a:t>
            </a:r>
          </a:p>
          <a:p>
            <a:r>
              <a:rPr lang="cs-CZ" dirty="0" smtClean="0"/>
              <a:t>Bezdrátový příjem</a:t>
            </a:r>
          </a:p>
          <a:p>
            <a:r>
              <a:rPr lang="cs-CZ" dirty="0" smtClean="0"/>
              <a:t>Velké vyžití:</a:t>
            </a:r>
          </a:p>
          <a:p>
            <a:pPr lvl="1"/>
            <a:r>
              <a:rPr lang="cs-CZ" dirty="0" smtClean="0"/>
              <a:t>Auta</a:t>
            </a:r>
          </a:p>
          <a:p>
            <a:pPr lvl="1"/>
            <a:r>
              <a:rPr lang="cs-CZ" dirty="0" smtClean="0"/>
              <a:t>Kavárny</a:t>
            </a:r>
          </a:p>
          <a:p>
            <a:pPr lvl="1"/>
            <a:r>
              <a:rPr lang="cs-CZ" dirty="0" smtClean="0"/>
              <a:t>Restaurace</a:t>
            </a:r>
          </a:p>
          <a:p>
            <a:pPr lvl="1"/>
            <a:r>
              <a:rPr lang="cs-CZ" dirty="0" smtClean="0"/>
              <a:t>Prodejny atd</a:t>
            </a:r>
            <a:r>
              <a:rPr lang="cs-CZ" dirty="0"/>
              <a:t>.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0387"/>
            <a:ext cx="5575300" cy="1217613"/>
          </a:xfrm>
          <a:prstGeom prst="rect">
            <a:avLst/>
          </a:prstGeom>
          <a:noFill/>
        </p:spPr>
      </p:pic>
      <p:pic>
        <p:nvPicPr>
          <p:cNvPr id="6146" name="Picture 2" descr="F:\Prezentace - Marťa\Honza\Obrázky\228 Zařízení k příjmu informací\800px-Fisher_500_rad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363533"/>
            <a:ext cx="4953000" cy="322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8154486" y="5879861"/>
            <a:ext cx="866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>
                <a:latin typeface="+mn-lt"/>
              </a:rPr>
              <a:t>Obr. </a:t>
            </a:r>
            <a:r>
              <a:rPr lang="cs-CZ" i="1" dirty="0" smtClean="0">
                <a:latin typeface="+mn-lt"/>
              </a:rPr>
              <a:t>15 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003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Navigační systémy GPS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Elektronický přístroj využívající signálu z družic</a:t>
            </a:r>
          </a:p>
          <a:p>
            <a:r>
              <a:rPr lang="cs-CZ" dirty="0" smtClean="0"/>
              <a:t>Přístroje jsou přijímače signálu GPS, které pak vyhodnocují pro získání dat (poloha, rychlost)</a:t>
            </a:r>
          </a:p>
          <a:p>
            <a:r>
              <a:rPr lang="cs-CZ" dirty="0" smtClean="0"/>
              <a:t>Moderní mobilní telefony mají tento systém a mají taktéž možnost připojení k internetu</a:t>
            </a:r>
          </a:p>
          <a:p>
            <a:endParaRPr lang="cs-CZ" dirty="0"/>
          </a:p>
        </p:txBody>
      </p:sp>
      <p:pic>
        <p:nvPicPr>
          <p:cNvPr id="4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0387"/>
            <a:ext cx="5575300" cy="1217613"/>
          </a:xfrm>
          <a:prstGeom prst="rect">
            <a:avLst/>
          </a:prstGeom>
          <a:noFill/>
        </p:spPr>
      </p:pic>
      <p:pic>
        <p:nvPicPr>
          <p:cNvPr id="8194" name="Picture 2" descr="F:\Prezentace - Marťa\Honza\Obrázky\228 Zařízení k příjmu informací\GPS_Satellite_NASA_art-ii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435" y="152400"/>
            <a:ext cx="228361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Prezentace - Marťa\Honza\Obrázky\228 Zařízení k příjmu informací\703px-TomTomOne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917" y="4114800"/>
            <a:ext cx="2838283" cy="242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8243089" y="2209800"/>
            <a:ext cx="881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>
                <a:latin typeface="+mn-lt"/>
              </a:rPr>
              <a:t>Obr. </a:t>
            </a:r>
            <a:r>
              <a:rPr lang="cs-CZ" i="1" dirty="0" smtClean="0">
                <a:latin typeface="+mn-lt"/>
              </a:rPr>
              <a:t>16 </a:t>
            </a:r>
            <a:endParaRPr lang="cs-CZ" dirty="0">
              <a:latin typeface="+mn-lt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816522" y="4724400"/>
            <a:ext cx="865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>
                <a:latin typeface="+mn-lt"/>
              </a:rPr>
              <a:t>Obr. </a:t>
            </a:r>
            <a:r>
              <a:rPr lang="cs-CZ" i="1" dirty="0" smtClean="0">
                <a:latin typeface="+mn-lt"/>
              </a:rPr>
              <a:t>17 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72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Internetové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2800" b="1" i="1" dirty="0" smtClean="0"/>
          </a:p>
          <a:p>
            <a:r>
              <a:rPr lang="cs-CZ" sz="2800" b="1" i="1" dirty="0" err="1" smtClean="0"/>
              <a:t>Wikipedia</a:t>
            </a:r>
            <a:r>
              <a:rPr lang="cs-CZ" sz="2800" b="1" i="1" dirty="0" smtClean="0"/>
              <a:t>:</a:t>
            </a:r>
            <a:endParaRPr lang="cs-CZ" sz="2800" b="1" i="1" dirty="0"/>
          </a:p>
          <a:p>
            <a:pPr marL="0" indent="0">
              <a:buNone/>
            </a:pPr>
            <a:r>
              <a:rPr lang="cs-CZ" b="1" i="1" dirty="0" smtClean="0">
                <a:solidFill>
                  <a:schemeClr val="bg2"/>
                </a:solidFill>
              </a:rPr>
              <a:t>	</a:t>
            </a:r>
            <a:r>
              <a:rPr lang="cs-CZ" b="1" i="1" u="sng" dirty="0" smtClean="0">
                <a:solidFill>
                  <a:schemeClr val="accent3"/>
                </a:solidFill>
              </a:rPr>
              <a:t>www.wikipedia.org</a:t>
            </a:r>
            <a:endParaRPr lang="cs-CZ" b="1" i="1" u="sng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cs-CZ" sz="2800" b="1" i="1" dirty="0" smtClean="0"/>
          </a:p>
        </p:txBody>
      </p:sp>
      <p:pic>
        <p:nvPicPr>
          <p:cNvPr id="4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5410200"/>
            <a:ext cx="5575300" cy="1217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440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 obrázků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700" b="1" i="1" dirty="0" smtClean="0"/>
              <a:t>Obr</a:t>
            </a:r>
            <a:r>
              <a:rPr lang="cs-CZ" sz="1700" b="1" i="1" dirty="0"/>
              <a:t>. </a:t>
            </a:r>
            <a:r>
              <a:rPr lang="cs-CZ" sz="1700" b="1" i="1" dirty="0" smtClean="0"/>
              <a:t>1: </a:t>
            </a:r>
            <a:r>
              <a:rPr lang="cs-CZ" sz="1700" dirty="0" err="1"/>
              <a:t>Soubor:Compact</a:t>
            </a:r>
            <a:r>
              <a:rPr lang="cs-CZ" sz="1700" dirty="0"/>
              <a:t> disc.jpg. In: </a:t>
            </a:r>
            <a:r>
              <a:rPr lang="cs-CZ" sz="1700" i="1" dirty="0" err="1"/>
              <a:t>Wikipedia</a:t>
            </a:r>
            <a:r>
              <a:rPr lang="cs-CZ" sz="1700" dirty="0"/>
              <a:t> [online]. 2001-, 4.11.2004 [cit. 2013-08-01]. Dostupné z: http://upload.wikimedia.org/wikipedia/commons/b/bc/Compact_disc.jpg </a:t>
            </a:r>
            <a:endParaRPr lang="cs-CZ" sz="1700" dirty="0" smtClean="0"/>
          </a:p>
          <a:p>
            <a:pPr>
              <a:buFont typeface="Wingdings" pitchFamily="2" charset="2"/>
              <a:buChar char="q"/>
            </a:pPr>
            <a:r>
              <a:rPr lang="cs-CZ" sz="1700" b="1" i="1" dirty="0" smtClean="0"/>
              <a:t>Obr</a:t>
            </a:r>
            <a:r>
              <a:rPr lang="cs-CZ" sz="1700" b="1" i="1" dirty="0"/>
              <a:t>. 2</a:t>
            </a:r>
            <a:r>
              <a:rPr lang="cs-CZ" sz="1700" b="1" i="1" dirty="0" smtClean="0"/>
              <a:t>:</a:t>
            </a:r>
            <a:r>
              <a:rPr lang="cs-CZ" sz="1700" dirty="0"/>
              <a:t> </a:t>
            </a:r>
            <a:r>
              <a:rPr lang="en-US" sz="1700" dirty="0" err="1"/>
              <a:t>Soubor:Flash</a:t>
            </a:r>
            <a:r>
              <a:rPr lang="en-US" sz="1700" dirty="0"/>
              <a:t> memory cards size.jpg. In: </a:t>
            </a:r>
            <a:r>
              <a:rPr lang="en-US" sz="1700" i="1" dirty="0"/>
              <a:t>Wikipedia</a:t>
            </a:r>
            <a:r>
              <a:rPr lang="en-US" sz="1700" dirty="0"/>
              <a:t> [online]. 2001-, 25.11.2007 [cit. 2013-08-01]. </a:t>
            </a:r>
            <a:r>
              <a:rPr lang="en-US" sz="1700" dirty="0" err="1"/>
              <a:t>Dostupné</a:t>
            </a:r>
            <a:r>
              <a:rPr lang="en-US" sz="1700" dirty="0"/>
              <a:t> z: http://</a:t>
            </a:r>
            <a:r>
              <a:rPr lang="en-US" sz="1700" dirty="0" smtClean="0"/>
              <a:t>upload.wikimedia.org/wikipedia/commons/a/a4/Flash_memory_cards_size.jp</a:t>
            </a:r>
            <a:r>
              <a:rPr lang="cs-CZ" sz="1700" dirty="0" smtClean="0"/>
              <a:t>g</a:t>
            </a:r>
          </a:p>
          <a:p>
            <a:pPr>
              <a:buFont typeface="Wingdings" pitchFamily="2" charset="2"/>
              <a:buChar char="q"/>
            </a:pPr>
            <a:r>
              <a:rPr lang="cs-CZ" sz="1700" b="1" i="1" dirty="0" smtClean="0"/>
              <a:t>Obr</a:t>
            </a:r>
            <a:r>
              <a:rPr lang="cs-CZ" sz="1700" b="1" i="1" dirty="0"/>
              <a:t>. </a:t>
            </a:r>
            <a:r>
              <a:rPr lang="cs-CZ" sz="1700" b="1" i="1" dirty="0" smtClean="0"/>
              <a:t>3: </a:t>
            </a:r>
            <a:r>
              <a:rPr lang="cs-CZ" sz="1700" dirty="0" err="1" smtClean="0"/>
              <a:t>Soubor:Internet</a:t>
            </a:r>
            <a:r>
              <a:rPr lang="cs-CZ" sz="1700" dirty="0" smtClean="0"/>
              <a:t> </a:t>
            </a:r>
            <a:r>
              <a:rPr lang="cs-CZ" sz="1700" dirty="0"/>
              <a:t>map 1024.jpg. In: </a:t>
            </a:r>
            <a:r>
              <a:rPr lang="cs-CZ" sz="1700" i="1" dirty="0" err="1"/>
              <a:t>Wikipedia</a:t>
            </a:r>
            <a:r>
              <a:rPr lang="cs-CZ" sz="1700" dirty="0"/>
              <a:t> [online]. 2001-, 30.10.2012 [cit. 2013-08-01]. Dostupné z: http://upload.wikimedia.org/wikipedia/commons/d/d2/Internet_map_1024.jpg </a:t>
            </a:r>
            <a:endParaRPr lang="cs-CZ" sz="1700" dirty="0" smtClean="0"/>
          </a:p>
          <a:p>
            <a:pPr>
              <a:buFont typeface="Wingdings" pitchFamily="2" charset="2"/>
              <a:buChar char="q"/>
            </a:pPr>
            <a:r>
              <a:rPr lang="cs-CZ" sz="1700" b="1" i="1" dirty="0" smtClean="0"/>
              <a:t>Obr</a:t>
            </a:r>
            <a:r>
              <a:rPr lang="cs-CZ" sz="1700" b="1" i="1" dirty="0"/>
              <a:t>. 4: </a:t>
            </a:r>
            <a:r>
              <a:rPr lang="cs-CZ" sz="1700" dirty="0" err="1"/>
              <a:t>Soubor:Computer-aj</a:t>
            </a:r>
            <a:r>
              <a:rPr lang="cs-CZ" sz="1700" dirty="0"/>
              <a:t> aj </a:t>
            </a:r>
            <a:r>
              <a:rPr lang="cs-CZ" sz="1700" dirty="0" err="1"/>
              <a:t>ashton</a:t>
            </a:r>
            <a:r>
              <a:rPr lang="cs-CZ" sz="1700" dirty="0"/>
              <a:t> 01.svg. In: </a:t>
            </a:r>
            <a:r>
              <a:rPr lang="cs-CZ" sz="1700" i="1" dirty="0" err="1"/>
              <a:t>Wikipedia</a:t>
            </a:r>
            <a:r>
              <a:rPr lang="cs-CZ" sz="1700" dirty="0"/>
              <a:t> [online]. 2001-, 19.2.2009 [cit. 2013-08-01]. Dostupné z: http://upload.wikimedia.org/wikipedia/commons/c/c1/Computer-aj_aj_ashton_01.svg </a:t>
            </a:r>
          </a:p>
          <a:p>
            <a:endParaRPr lang="cs-CZ" sz="1700" dirty="0"/>
          </a:p>
        </p:txBody>
      </p:sp>
      <p:pic>
        <p:nvPicPr>
          <p:cNvPr id="4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2300" y="5564187"/>
            <a:ext cx="5575300" cy="1217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465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 obrázků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62870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700" b="1" i="1" dirty="0" smtClean="0"/>
              <a:t>Obr</a:t>
            </a:r>
            <a:r>
              <a:rPr lang="cs-CZ" sz="1700" b="1" i="1" dirty="0"/>
              <a:t>. 5: </a:t>
            </a:r>
            <a:r>
              <a:rPr lang="cs-CZ" sz="1700" dirty="0"/>
              <a:t>Soubor:X31 T43 laptop.png. In: </a:t>
            </a:r>
            <a:r>
              <a:rPr lang="cs-CZ" sz="1700" i="1" dirty="0" err="1"/>
              <a:t>Wikipedia</a:t>
            </a:r>
            <a:r>
              <a:rPr lang="cs-CZ" sz="1700" dirty="0"/>
              <a:t> [online]. 2001-, 23.8.2007 [cit. 2013-08-01]. Dostupné z: http://upload.wikimedia.org/wikipedia/commons/1/1f/X31_T43_laptop.png </a:t>
            </a:r>
            <a:endParaRPr lang="cs-CZ" sz="1700" dirty="0" smtClean="0"/>
          </a:p>
          <a:p>
            <a:pPr>
              <a:buFont typeface="Wingdings" pitchFamily="2" charset="2"/>
              <a:buChar char="q"/>
            </a:pPr>
            <a:r>
              <a:rPr lang="cs-CZ" sz="1700" b="1" i="1" dirty="0" smtClean="0"/>
              <a:t>Obr</a:t>
            </a:r>
            <a:r>
              <a:rPr lang="cs-CZ" sz="1700" b="1" i="1" dirty="0"/>
              <a:t>. </a:t>
            </a:r>
            <a:r>
              <a:rPr lang="cs-CZ" sz="1700" b="1" i="1" dirty="0" smtClean="0"/>
              <a:t>6: </a:t>
            </a:r>
            <a:r>
              <a:rPr lang="cs-CZ" sz="1700" dirty="0" err="1"/>
              <a:t>Soubor:Samsung</a:t>
            </a:r>
            <a:r>
              <a:rPr lang="cs-CZ" sz="1700" dirty="0"/>
              <a:t> NC20 - Lid Open - </a:t>
            </a:r>
            <a:r>
              <a:rPr lang="cs-CZ" sz="1700" dirty="0" err="1"/>
              <a:t>Side</a:t>
            </a:r>
            <a:r>
              <a:rPr lang="cs-CZ" sz="1700" dirty="0"/>
              <a:t> View.jpg. In: </a:t>
            </a:r>
            <a:r>
              <a:rPr lang="cs-CZ" sz="1700" i="1" dirty="0" err="1"/>
              <a:t>Wikipedia</a:t>
            </a:r>
            <a:r>
              <a:rPr lang="cs-CZ" sz="1700" dirty="0"/>
              <a:t> [online]. 2001-, 21.3.2009 [cit. 2013-08-02]. Dostupné z: http://upload.wikimedia.org/wikipedia/commons/5/51/Samsung_NC20_-_Lid_Open_-_</a:t>
            </a:r>
            <a:r>
              <a:rPr lang="cs-CZ" sz="1700" dirty="0" smtClean="0"/>
              <a:t>Side_View.jpg</a:t>
            </a:r>
          </a:p>
          <a:p>
            <a:pPr>
              <a:buFont typeface="Wingdings" pitchFamily="2" charset="2"/>
              <a:buChar char="q"/>
            </a:pPr>
            <a:r>
              <a:rPr lang="cs-CZ" sz="1700" b="1" i="1" dirty="0" smtClean="0"/>
              <a:t>Obr</a:t>
            </a:r>
            <a:r>
              <a:rPr lang="cs-CZ" sz="1700" b="1" i="1" dirty="0"/>
              <a:t>. </a:t>
            </a:r>
            <a:r>
              <a:rPr lang="cs-CZ" sz="1700" b="1" i="1" dirty="0" smtClean="0"/>
              <a:t>7:</a:t>
            </a:r>
            <a:r>
              <a:rPr lang="cs-CZ" sz="1700" dirty="0"/>
              <a:t> File:IPad1stGen.jpg. In: </a:t>
            </a:r>
            <a:r>
              <a:rPr lang="cs-CZ" sz="1700" i="1" dirty="0" err="1"/>
              <a:t>Wikipedia</a:t>
            </a:r>
            <a:r>
              <a:rPr lang="cs-CZ" sz="1700" dirty="0"/>
              <a:t> [online]. 2001-, 30.10.2012 [cit. 2013-08-02]. Dostupné z: http://upload.wikimedia.org/wikipedia/en/5/51/IPad1stGen.jpg </a:t>
            </a:r>
            <a:endParaRPr lang="cs-CZ" sz="1700" dirty="0" smtClean="0"/>
          </a:p>
          <a:p>
            <a:pPr>
              <a:buFont typeface="Wingdings" pitchFamily="2" charset="2"/>
              <a:buChar char="q"/>
            </a:pPr>
            <a:r>
              <a:rPr lang="cs-CZ" sz="1700" b="1" i="1" dirty="0"/>
              <a:t>Obr. 8: </a:t>
            </a:r>
            <a:r>
              <a:rPr lang="en-US" sz="1700" dirty="0"/>
              <a:t>File:Family watching television 1958.jpg. In: </a:t>
            </a:r>
            <a:r>
              <a:rPr lang="en-US" sz="1700" i="1" dirty="0"/>
              <a:t>Wikipedia</a:t>
            </a:r>
            <a:r>
              <a:rPr lang="en-US" sz="1700" dirty="0"/>
              <a:t> [online]. 2001-, 22.1.2007 [cit. 2013-08-02]. </a:t>
            </a:r>
            <a:r>
              <a:rPr lang="en-US" sz="1700" dirty="0" err="1"/>
              <a:t>Dostupné</a:t>
            </a:r>
            <a:r>
              <a:rPr lang="en-US" sz="1700" dirty="0"/>
              <a:t> z: http://upload.wikimedia.org/wikipedia/commons/9/97/Family_watching_television_1958.jpg </a:t>
            </a:r>
            <a:endParaRPr lang="cs-CZ" sz="1700" dirty="0"/>
          </a:p>
          <a:p>
            <a:pPr>
              <a:buFont typeface="Wingdings" pitchFamily="2" charset="2"/>
              <a:buChar char="q"/>
            </a:pPr>
            <a:endParaRPr lang="cs-CZ" sz="1700" dirty="0"/>
          </a:p>
        </p:txBody>
      </p:sp>
      <p:pic>
        <p:nvPicPr>
          <p:cNvPr id="4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2300" y="5564187"/>
            <a:ext cx="5575300" cy="1217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775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 obrázků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70332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700" b="1" i="1" dirty="0" smtClean="0"/>
              <a:t>Obr</a:t>
            </a:r>
            <a:r>
              <a:rPr lang="cs-CZ" sz="1700" b="1" i="1" dirty="0"/>
              <a:t>. </a:t>
            </a:r>
            <a:r>
              <a:rPr lang="cs-CZ" sz="1700" b="1" i="1" dirty="0" smtClean="0"/>
              <a:t>9: </a:t>
            </a:r>
            <a:r>
              <a:rPr lang="cs-CZ" sz="1700" dirty="0"/>
              <a:t>File:Erdfunkstelle </a:t>
            </a:r>
            <a:r>
              <a:rPr lang="cs-CZ" sz="1700" dirty="0" err="1"/>
              <a:t>Raisting</a:t>
            </a:r>
            <a:r>
              <a:rPr lang="cs-CZ" sz="1700" dirty="0"/>
              <a:t> 2.jpg. In: </a:t>
            </a:r>
            <a:r>
              <a:rPr lang="cs-CZ" sz="1700" i="1" dirty="0" err="1"/>
              <a:t>Wikipedia</a:t>
            </a:r>
            <a:r>
              <a:rPr lang="cs-CZ" sz="1700" dirty="0"/>
              <a:t> [online]. 2001-, 30.3.2008 [cit. 2013-08-02]. Dostupné z: http://upload.wikimedia.org/wikipedia/commons/4/40/Erdfunkstelle_Raisting_2.jpg </a:t>
            </a:r>
            <a:endParaRPr lang="cs-CZ" sz="1700" dirty="0" smtClean="0"/>
          </a:p>
          <a:p>
            <a:pPr>
              <a:buFont typeface="Wingdings" pitchFamily="2" charset="2"/>
              <a:buChar char="q"/>
            </a:pPr>
            <a:r>
              <a:rPr lang="cs-CZ" sz="1700" b="1" i="1" dirty="0" smtClean="0"/>
              <a:t>Obr</a:t>
            </a:r>
            <a:r>
              <a:rPr lang="cs-CZ" sz="1700" b="1" i="1" dirty="0"/>
              <a:t>. </a:t>
            </a:r>
            <a:r>
              <a:rPr lang="cs-CZ" sz="1700" b="1" i="1" dirty="0" smtClean="0"/>
              <a:t>10: </a:t>
            </a:r>
            <a:r>
              <a:rPr lang="cs-CZ" sz="1700" dirty="0" err="1"/>
              <a:t>Soubor:Antena</a:t>
            </a:r>
            <a:r>
              <a:rPr lang="cs-CZ" sz="1700" dirty="0"/>
              <a:t> RTV.jpg. In: </a:t>
            </a:r>
            <a:r>
              <a:rPr lang="cs-CZ" sz="1700" i="1" dirty="0" err="1"/>
              <a:t>Wikipedia</a:t>
            </a:r>
            <a:r>
              <a:rPr lang="cs-CZ" sz="1700" dirty="0"/>
              <a:t> [online]. 2001-, 11.1.2008 [cit. 2013-08-02]. Dostupné z: http://upload.wikimedia.org/wikipedia/commons/d/d2/Antena_RTV.jpg </a:t>
            </a:r>
            <a:endParaRPr lang="cs-CZ" sz="1700" dirty="0" smtClean="0"/>
          </a:p>
          <a:p>
            <a:pPr>
              <a:buFont typeface="Wingdings" pitchFamily="2" charset="2"/>
              <a:buChar char="q"/>
            </a:pPr>
            <a:r>
              <a:rPr lang="cs-CZ" sz="1700" b="1" i="1" dirty="0" smtClean="0"/>
              <a:t>Obr</a:t>
            </a:r>
            <a:r>
              <a:rPr lang="cs-CZ" sz="1700" b="1" i="1" dirty="0"/>
              <a:t>. </a:t>
            </a:r>
            <a:r>
              <a:rPr lang="cs-CZ" sz="1700" b="1" i="1" dirty="0" smtClean="0"/>
              <a:t>11:</a:t>
            </a:r>
            <a:r>
              <a:rPr lang="cs-CZ" sz="1700" dirty="0" smtClean="0"/>
              <a:t> </a:t>
            </a:r>
            <a:r>
              <a:rPr lang="cs-CZ" sz="1700" dirty="0"/>
              <a:t>File:Alt Telefon.jpg. In: </a:t>
            </a:r>
            <a:r>
              <a:rPr lang="cs-CZ" sz="1700" i="1" dirty="0" err="1"/>
              <a:t>Wikipedia</a:t>
            </a:r>
            <a:r>
              <a:rPr lang="cs-CZ" sz="1700" dirty="0"/>
              <a:t> [online]. 2001-, 18.12.2004 [cit. 2013-08-02]. Dostupné z: http://upload.wikimedia.org/wikipedia/commons/7/74/Alt_Telefon.jpg </a:t>
            </a:r>
            <a:endParaRPr lang="cs-CZ" sz="1700" dirty="0" smtClean="0"/>
          </a:p>
          <a:p>
            <a:pPr>
              <a:buFont typeface="Wingdings" pitchFamily="2" charset="2"/>
              <a:buChar char="q"/>
            </a:pPr>
            <a:r>
              <a:rPr lang="cs-CZ" sz="1700" b="1" i="1" dirty="0"/>
              <a:t>Obr. 12: </a:t>
            </a:r>
            <a:r>
              <a:rPr lang="cs-CZ" sz="1700" dirty="0"/>
              <a:t>Soubor:1896 telephone.jpg. In: </a:t>
            </a:r>
            <a:r>
              <a:rPr lang="cs-CZ" sz="1700" i="1" dirty="0" err="1"/>
              <a:t>Wikipedia</a:t>
            </a:r>
            <a:r>
              <a:rPr lang="cs-CZ" sz="1700" dirty="0"/>
              <a:t> [online]. 2001-, 17.3.2009 [cit. 2013-08-02]. Dostupné z: http://upload.wikimedia.org/wikipedia/commons/1/15/1896_telephone.jpg </a:t>
            </a:r>
          </a:p>
          <a:p>
            <a:pPr>
              <a:buFont typeface="Wingdings" pitchFamily="2" charset="2"/>
              <a:buChar char="q"/>
            </a:pPr>
            <a:endParaRPr lang="cs-CZ" sz="1700" dirty="0"/>
          </a:p>
        </p:txBody>
      </p:sp>
      <p:pic>
        <p:nvPicPr>
          <p:cNvPr id="4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2300" y="5564187"/>
            <a:ext cx="5575300" cy="1217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314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 obrázků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70332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700" b="1" i="1" dirty="0" smtClean="0"/>
              <a:t>Obr</a:t>
            </a:r>
            <a:r>
              <a:rPr lang="cs-CZ" sz="1700" b="1" i="1" dirty="0"/>
              <a:t>. </a:t>
            </a:r>
            <a:r>
              <a:rPr lang="cs-CZ" sz="1700" b="1" i="1" dirty="0" smtClean="0"/>
              <a:t>13: </a:t>
            </a:r>
            <a:r>
              <a:rPr lang="en-US" sz="1700" dirty="0"/>
              <a:t>File:Two Cell Phones 2.png. In: </a:t>
            </a:r>
            <a:r>
              <a:rPr lang="en-US" sz="1700" i="1" dirty="0"/>
              <a:t>Wikipedia</a:t>
            </a:r>
            <a:r>
              <a:rPr lang="en-US" sz="1700" dirty="0"/>
              <a:t> [online]. 2001-, 12.3.2013 [cit. 2013-08-02]. </a:t>
            </a:r>
            <a:r>
              <a:rPr lang="en-US" sz="1700" dirty="0" err="1"/>
              <a:t>Dostupné</a:t>
            </a:r>
            <a:r>
              <a:rPr lang="en-US" sz="1700" dirty="0"/>
              <a:t> z: http://upload.wikimedia.org/wikipedia/commons/1/11/Two_Cell_Phones_2.png </a:t>
            </a:r>
            <a:endParaRPr lang="cs-CZ" sz="1700" dirty="0" smtClean="0"/>
          </a:p>
          <a:p>
            <a:pPr>
              <a:buFont typeface="Wingdings" pitchFamily="2" charset="2"/>
              <a:buChar char="q"/>
            </a:pPr>
            <a:r>
              <a:rPr lang="cs-CZ" sz="1700" b="1" i="1" dirty="0" smtClean="0"/>
              <a:t>Obr</a:t>
            </a:r>
            <a:r>
              <a:rPr lang="cs-CZ" sz="1700" b="1" i="1" dirty="0"/>
              <a:t>. </a:t>
            </a:r>
            <a:r>
              <a:rPr lang="cs-CZ" sz="1700" b="1" i="1" dirty="0" smtClean="0"/>
              <a:t>14: </a:t>
            </a:r>
            <a:r>
              <a:rPr lang="cs-CZ" sz="1700" dirty="0" err="1"/>
              <a:t>Soubor:Mobile</a:t>
            </a:r>
            <a:r>
              <a:rPr lang="cs-CZ" sz="1700" dirty="0"/>
              <a:t> </a:t>
            </a:r>
            <a:r>
              <a:rPr lang="cs-CZ" sz="1700" dirty="0" err="1"/>
              <a:t>phone</a:t>
            </a:r>
            <a:r>
              <a:rPr lang="cs-CZ" sz="1700" dirty="0"/>
              <a:t> evolution.jpg. In: </a:t>
            </a:r>
            <a:r>
              <a:rPr lang="cs-CZ" sz="1700" i="1" dirty="0" err="1"/>
              <a:t>Wikipedia</a:t>
            </a:r>
            <a:r>
              <a:rPr lang="cs-CZ" sz="1700" dirty="0"/>
              <a:t> [online]. 2001-, 10.2.2012 [cit. 2013-08-02]. Dostupné z: http://upload.wikimedia.org/wikipedia/commons/d/d6/Mobile_phone_evolution.jpg </a:t>
            </a:r>
            <a:endParaRPr lang="cs-CZ" sz="1700" dirty="0" smtClean="0"/>
          </a:p>
          <a:p>
            <a:pPr>
              <a:buFont typeface="Wingdings" pitchFamily="2" charset="2"/>
              <a:buChar char="q"/>
            </a:pPr>
            <a:r>
              <a:rPr lang="cs-CZ" sz="1700" b="1" i="1" dirty="0" smtClean="0"/>
              <a:t>Obr</a:t>
            </a:r>
            <a:r>
              <a:rPr lang="cs-CZ" sz="1700" b="1" i="1" dirty="0"/>
              <a:t>. </a:t>
            </a:r>
            <a:r>
              <a:rPr lang="cs-CZ" sz="1700" b="1" i="1" dirty="0" smtClean="0"/>
              <a:t>15:</a:t>
            </a:r>
            <a:r>
              <a:rPr lang="cs-CZ" sz="1700" dirty="0" smtClean="0"/>
              <a:t> </a:t>
            </a:r>
            <a:r>
              <a:rPr lang="cs-CZ" sz="1700" dirty="0"/>
              <a:t>File:Fisher 500 radio.jpg. In: </a:t>
            </a:r>
            <a:r>
              <a:rPr lang="cs-CZ" sz="1700" i="1" dirty="0" err="1"/>
              <a:t>Wikipedia</a:t>
            </a:r>
            <a:r>
              <a:rPr lang="cs-CZ" sz="1700" dirty="0"/>
              <a:t> [online]. 2001-, 13.11.2006 [cit. 2013-08-02]. Dostupné z: http://upload.wikimedia.org/wikipedia/commons/b/b1/Fisher_500_radio.jpg </a:t>
            </a:r>
            <a:endParaRPr lang="cs-CZ" sz="1700" dirty="0" smtClean="0"/>
          </a:p>
          <a:p>
            <a:pPr>
              <a:buFont typeface="Wingdings" pitchFamily="2" charset="2"/>
              <a:buChar char="q"/>
            </a:pPr>
            <a:r>
              <a:rPr lang="cs-CZ" sz="1700" b="1" i="1" dirty="0"/>
              <a:t>Obr. 16: </a:t>
            </a:r>
            <a:r>
              <a:rPr lang="cs-CZ" sz="1700" dirty="0" err="1"/>
              <a:t>Soubor:GPS</a:t>
            </a:r>
            <a:r>
              <a:rPr lang="cs-CZ" sz="1700" dirty="0"/>
              <a:t> </a:t>
            </a:r>
            <a:r>
              <a:rPr lang="cs-CZ" sz="1700" dirty="0" err="1"/>
              <a:t>Satellite</a:t>
            </a:r>
            <a:r>
              <a:rPr lang="cs-CZ" sz="1700" dirty="0"/>
              <a:t> NASA art-iif.jpg. In: </a:t>
            </a:r>
            <a:r>
              <a:rPr lang="cs-CZ" sz="1700" i="1" dirty="0" err="1"/>
              <a:t>Wikipedia</a:t>
            </a:r>
            <a:r>
              <a:rPr lang="cs-CZ" sz="1700" dirty="0"/>
              <a:t> [online]. 2001-, 9.2.2006 [cit. 2013-08-02]. Dostupné z: http://upload.wikimedia.org/wikipedia/commons/8/8d/GPS_Satellite_NASA_art-iif.jpg </a:t>
            </a:r>
          </a:p>
          <a:p>
            <a:pPr>
              <a:buFont typeface="Wingdings" pitchFamily="2" charset="2"/>
              <a:buChar char="q"/>
            </a:pPr>
            <a:endParaRPr lang="cs-CZ" sz="1700" dirty="0"/>
          </a:p>
        </p:txBody>
      </p:sp>
      <p:pic>
        <p:nvPicPr>
          <p:cNvPr id="4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2300" y="5564187"/>
            <a:ext cx="5575300" cy="1217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577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 obrázků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7033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700" b="1" i="1" dirty="0" smtClean="0"/>
              <a:t>Obr</a:t>
            </a:r>
            <a:r>
              <a:rPr lang="cs-CZ" sz="1700" b="1" i="1" dirty="0"/>
              <a:t>. </a:t>
            </a:r>
            <a:r>
              <a:rPr lang="cs-CZ" sz="1700" b="1" i="1" dirty="0" smtClean="0"/>
              <a:t>17: </a:t>
            </a:r>
            <a:r>
              <a:rPr lang="en-US" sz="1700" dirty="0"/>
              <a:t>Soubor:TomTomOne-1.jpg. In: </a:t>
            </a:r>
            <a:r>
              <a:rPr lang="en-US" sz="1700" i="1" dirty="0"/>
              <a:t>Wikipedia</a:t>
            </a:r>
            <a:r>
              <a:rPr lang="en-US" sz="1700" dirty="0"/>
              <a:t> [online]. 2001-, 16.4.2007 [cit. 2013-08-02]. </a:t>
            </a:r>
            <a:r>
              <a:rPr lang="en-US" sz="1700" dirty="0" err="1"/>
              <a:t>Dostupné</a:t>
            </a:r>
            <a:r>
              <a:rPr lang="en-US" sz="1700" dirty="0"/>
              <a:t> z: http://upload.wikimedia.org/wikipedia/commons/2/2a/TomTomOne-1.jpg </a:t>
            </a:r>
            <a:endParaRPr lang="cs-CZ" sz="1700" dirty="0" smtClean="0"/>
          </a:p>
        </p:txBody>
      </p:sp>
      <p:pic>
        <p:nvPicPr>
          <p:cNvPr id="4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2300" y="5564187"/>
            <a:ext cx="5575300" cy="1217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314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75432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 smtClean="0"/>
              <a:t>Tento učební </a:t>
            </a:r>
            <a:r>
              <a:rPr lang="cs-CZ" dirty="0"/>
              <a:t>materiál </a:t>
            </a:r>
            <a:r>
              <a:rPr lang="cs-CZ" dirty="0" smtClean="0"/>
              <a:t>prohlubuje znalosti žáků o přenosu dat a informací.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Materiál obsahuje doplňující informace o příjmu dat.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Je </a:t>
            </a:r>
            <a:r>
              <a:rPr lang="cs-CZ" dirty="0"/>
              <a:t>určen pro </a:t>
            </a:r>
            <a:r>
              <a:rPr lang="cs-CZ" dirty="0" smtClean="0"/>
              <a:t>předmět </a:t>
            </a:r>
            <a:r>
              <a:rPr lang="cs-CZ" dirty="0" smtClean="0"/>
              <a:t>přírodověda </a:t>
            </a:r>
            <a:r>
              <a:rPr lang="cs-CZ" dirty="0" smtClean="0"/>
              <a:t>5. ročník.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učebnici</a:t>
            </a:r>
            <a:r>
              <a:rPr lang="cs-CZ" dirty="0" smtClean="0"/>
              <a:t>: JURČÁK, Jaroslav. </a:t>
            </a:r>
            <a:r>
              <a:rPr lang="cs-CZ" i="1" dirty="0" smtClean="0"/>
              <a:t>Přírodověda 5. ročník</a:t>
            </a:r>
            <a:r>
              <a:rPr lang="cs-CZ" dirty="0" smtClean="0"/>
              <a:t>. Olomouc: PRODOS, 1996. ISBN 80-85806-41-X. 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Přenos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 přenos dat se užívá:</a:t>
            </a:r>
          </a:p>
          <a:p>
            <a:pPr lvl="1"/>
            <a:r>
              <a:rPr lang="cs-CZ" dirty="0" smtClean="0"/>
              <a:t>Server (internet)</a:t>
            </a:r>
          </a:p>
          <a:p>
            <a:pPr lvl="1"/>
            <a:r>
              <a:rPr lang="cs-CZ" dirty="0" smtClean="0"/>
              <a:t>CD</a:t>
            </a:r>
          </a:p>
          <a:p>
            <a:pPr lvl="1"/>
            <a:r>
              <a:rPr lang="cs-CZ" dirty="0" smtClean="0"/>
              <a:t>DVD</a:t>
            </a:r>
          </a:p>
          <a:p>
            <a:pPr lvl="1"/>
            <a:r>
              <a:rPr lang="cs-CZ" dirty="0" err="1" smtClean="0"/>
              <a:t>Blu-ray</a:t>
            </a:r>
            <a:r>
              <a:rPr lang="cs-CZ" dirty="0" smtClean="0"/>
              <a:t> disk</a:t>
            </a:r>
          </a:p>
          <a:p>
            <a:pPr lvl="1"/>
            <a:r>
              <a:rPr lang="cs-CZ" dirty="0" smtClean="0"/>
              <a:t>USB </a:t>
            </a:r>
            <a:r>
              <a:rPr lang="cs-CZ" dirty="0" err="1" smtClean="0"/>
              <a:t>flash</a:t>
            </a:r>
            <a:r>
              <a:rPr lang="cs-CZ" dirty="0" smtClean="0"/>
              <a:t> disk</a:t>
            </a:r>
          </a:p>
          <a:p>
            <a:pPr lvl="1"/>
            <a:r>
              <a:rPr lang="cs-CZ" dirty="0" smtClean="0"/>
              <a:t>Paměťová karta</a:t>
            </a:r>
          </a:p>
          <a:p>
            <a:pPr lvl="1"/>
            <a:r>
              <a:rPr lang="cs-CZ" dirty="0" smtClean="0"/>
              <a:t>HDD a SDD disky</a:t>
            </a:r>
          </a:p>
          <a:p>
            <a:pPr lvl="1"/>
            <a:endParaRPr lang="cs-CZ" dirty="0"/>
          </a:p>
        </p:txBody>
      </p:sp>
      <p:pic>
        <p:nvPicPr>
          <p:cNvPr id="4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1" y="5640387"/>
            <a:ext cx="5575300" cy="1217613"/>
          </a:xfrm>
          <a:prstGeom prst="rect">
            <a:avLst/>
          </a:prstGeom>
          <a:noFill/>
        </p:spPr>
      </p:pic>
      <p:pic>
        <p:nvPicPr>
          <p:cNvPr id="9218" name="Picture 2" descr="F:\Prezentace - Marťa\Honza\Obrázky\228 Zařízení k příjmu informací\Compact_dis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33400"/>
            <a:ext cx="28575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Prezentace - Marťa\Honza\Obrázky\228 Zařízení k příjmu informací\564px-Flash_memory_cards_siz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05200"/>
            <a:ext cx="2857500" cy="303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4724400" y="2878693"/>
            <a:ext cx="760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>
                <a:latin typeface="+mn-lt"/>
              </a:rPr>
              <a:t>Obr. 1 </a:t>
            </a:r>
            <a:endParaRPr lang="cs-CZ" dirty="0">
              <a:latin typeface="+mn-lt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724400" y="3505200"/>
            <a:ext cx="781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>
                <a:latin typeface="+mn-lt"/>
              </a:rPr>
              <a:t>Obr. </a:t>
            </a:r>
            <a:r>
              <a:rPr lang="cs-CZ" i="1" dirty="0" smtClean="0">
                <a:latin typeface="+mn-lt"/>
              </a:rPr>
              <a:t>2 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951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Internet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Celosvětový systém navzájem  volně propojených počítačových sítí </a:t>
            </a:r>
          </a:p>
          <a:p>
            <a:r>
              <a:rPr lang="cs-CZ" dirty="0" smtClean="0"/>
              <a:t>Cílem je komunikace</a:t>
            </a:r>
          </a:p>
          <a:p>
            <a:r>
              <a:rPr lang="cs-CZ" dirty="0" smtClean="0"/>
              <a:t>Velký rozvoj v posledních letech</a:t>
            </a:r>
          </a:p>
          <a:p>
            <a:r>
              <a:rPr lang="cs-CZ" dirty="0" smtClean="0"/>
              <a:t>Připojení PC pomocí kabelu či </a:t>
            </a:r>
            <a:r>
              <a:rPr lang="cs-CZ" dirty="0" err="1" smtClean="0"/>
              <a:t>wifi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1" y="5640387"/>
            <a:ext cx="5575300" cy="1217613"/>
          </a:xfrm>
          <a:prstGeom prst="rect">
            <a:avLst/>
          </a:prstGeom>
          <a:noFill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743200"/>
            <a:ext cx="3352800" cy="33528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600200" y="465838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latin typeface="+mn-lt"/>
              </a:rPr>
              <a:t>O</a:t>
            </a:r>
            <a:r>
              <a:rPr lang="cs-CZ" i="1" dirty="0" smtClean="0">
                <a:latin typeface="+mn-lt"/>
              </a:rPr>
              <a:t>br. 3 Grafické znázornění části internetu</a:t>
            </a:r>
            <a:endParaRPr lang="cs-CZ" sz="2800" i="1" dirty="0"/>
          </a:p>
        </p:txBody>
      </p:sp>
    </p:spTree>
    <p:extLst>
      <p:ext uri="{BB962C8B-B14F-4D97-AF65-F5344CB8AC3E}">
        <p14:creationId xmlns:p14="http://schemas.microsoft.com/office/powerpoint/2010/main" val="30406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PC (</a:t>
            </a:r>
            <a:r>
              <a:rPr lang="cs-CZ" dirty="0" err="1" smtClean="0"/>
              <a:t>personal</a:t>
            </a:r>
            <a:r>
              <a:rPr lang="cs-CZ" dirty="0" smtClean="0"/>
              <a:t> </a:t>
            </a:r>
            <a:r>
              <a:rPr lang="cs-CZ" dirty="0" err="1" smtClean="0"/>
              <a:t>computer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50434"/>
            <a:ext cx="8229600" cy="4389120"/>
          </a:xfrm>
        </p:spPr>
        <p:txBody>
          <a:bodyPr/>
          <a:lstStyle/>
          <a:p>
            <a:r>
              <a:rPr lang="cs-CZ" dirty="0" smtClean="0"/>
              <a:t>Osobní počítač (PC) je v dnešní době jeden z nejpoužívanějších zařízení k příjmu různých informací</a:t>
            </a:r>
          </a:p>
          <a:p>
            <a:r>
              <a:rPr lang="cs-CZ" dirty="0" smtClean="0"/>
              <a:t> K použití nejnovějších (aktuálních) informací se používá internet, který slouží primárně ke komunikaci mezi jednotlivými počítači = tedy taktéž uživateli</a:t>
            </a:r>
          </a:p>
          <a:p>
            <a:r>
              <a:rPr lang="cs-CZ" dirty="0" smtClean="0"/>
              <a:t>Dále se ke přenosu dat užívá různých přenosových uložišť – USB, CD, DVD atd.</a:t>
            </a:r>
          </a:p>
          <a:p>
            <a:endParaRPr lang="cs-CZ" dirty="0" smtClean="0"/>
          </a:p>
        </p:txBody>
      </p:sp>
      <p:pic>
        <p:nvPicPr>
          <p:cNvPr id="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0387"/>
            <a:ext cx="5575300" cy="1217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787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PC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Stolní PC</a:t>
            </a:r>
          </a:p>
          <a:p>
            <a:pPr lvl="1"/>
            <a:r>
              <a:rPr lang="cs-CZ" dirty="0" smtClean="0"/>
              <a:t>Připojení k internetu</a:t>
            </a:r>
          </a:p>
          <a:p>
            <a:pPr lvl="1"/>
            <a:r>
              <a:rPr lang="cs-CZ" dirty="0" smtClean="0"/>
              <a:t>CD a DVD mechanika</a:t>
            </a:r>
          </a:p>
          <a:p>
            <a:pPr lvl="1"/>
            <a:r>
              <a:rPr lang="cs-CZ" dirty="0" smtClean="0"/>
              <a:t>USB porty</a:t>
            </a:r>
          </a:p>
          <a:p>
            <a:endParaRPr lang="cs-CZ" dirty="0" smtClean="0"/>
          </a:p>
          <a:p>
            <a:r>
              <a:rPr lang="cs-CZ" b="1" dirty="0" smtClean="0"/>
              <a:t>Notebook</a:t>
            </a:r>
            <a:r>
              <a:rPr lang="cs-CZ" dirty="0" smtClean="0"/>
              <a:t> – přenosný počítač</a:t>
            </a:r>
          </a:p>
          <a:p>
            <a:pPr lvl="1"/>
            <a:r>
              <a:rPr lang="cs-CZ" dirty="0" smtClean="0"/>
              <a:t>Komponenty jsou zmenšeny</a:t>
            </a:r>
          </a:p>
          <a:p>
            <a:pPr lvl="1"/>
            <a:r>
              <a:rPr lang="cs-CZ" dirty="0" smtClean="0"/>
              <a:t>Dobře se přenáší – připomíná knihu</a:t>
            </a:r>
          </a:p>
        </p:txBody>
      </p:sp>
      <p:pic>
        <p:nvPicPr>
          <p:cNvPr id="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0387"/>
            <a:ext cx="5575300" cy="1217613"/>
          </a:xfrm>
          <a:prstGeom prst="rect">
            <a:avLst/>
          </a:prstGeom>
          <a:noFill/>
        </p:spPr>
      </p:pic>
      <p:pic>
        <p:nvPicPr>
          <p:cNvPr id="5" name="Picture 2" descr="F:\Prezentace - Marťa\Honza\Obrázky\228 Zařízení k příjmu informací\Computer-aj_aj_ashton_01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Prezentace - Marťa\Honza\Obrázky\228 Zařízení k příjmu informací\546px-X31_T43_lapto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38600"/>
            <a:ext cx="2486199" cy="273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7584218" y="1078468"/>
            <a:ext cx="797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>
                <a:latin typeface="+mn-lt"/>
              </a:rPr>
              <a:t>Obr. </a:t>
            </a:r>
            <a:r>
              <a:rPr lang="cs-CZ" i="1" dirty="0" smtClean="0">
                <a:latin typeface="+mn-lt"/>
              </a:rPr>
              <a:t>4 </a:t>
            </a:r>
            <a:endParaRPr lang="cs-CZ" dirty="0">
              <a:latin typeface="+mn-lt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8229600" y="4062998"/>
            <a:ext cx="788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>
                <a:latin typeface="+mn-lt"/>
              </a:rPr>
              <a:t>Obr. </a:t>
            </a:r>
            <a:r>
              <a:rPr lang="cs-CZ" i="1" dirty="0" smtClean="0">
                <a:latin typeface="+mn-lt"/>
              </a:rPr>
              <a:t>5 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172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PC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Netbook</a:t>
            </a:r>
            <a:r>
              <a:rPr lang="cs-CZ" dirty="0" smtClean="0"/>
              <a:t> – menší notebook</a:t>
            </a:r>
          </a:p>
          <a:p>
            <a:pPr lvl="1"/>
            <a:r>
              <a:rPr lang="cs-CZ" dirty="0" smtClean="0"/>
              <a:t>Dobře skladovatelný</a:t>
            </a:r>
          </a:p>
          <a:p>
            <a:pPr lvl="1"/>
            <a:r>
              <a:rPr lang="cs-CZ" dirty="0" smtClean="0"/>
              <a:t>Dobrá výdrž baterie</a:t>
            </a:r>
          </a:p>
          <a:p>
            <a:pPr lvl="1"/>
            <a:r>
              <a:rPr lang="cs-CZ" dirty="0" smtClean="0"/>
              <a:t>Poskytuje přístup k internetu</a:t>
            </a:r>
          </a:p>
          <a:p>
            <a:r>
              <a:rPr lang="cs-CZ" b="1" dirty="0" smtClean="0"/>
              <a:t>Tablet </a:t>
            </a:r>
            <a:r>
              <a:rPr lang="cs-CZ" dirty="0" smtClean="0"/>
              <a:t>– přenosný počítač s dotykovou obrazovkou</a:t>
            </a:r>
          </a:p>
          <a:p>
            <a:pPr lvl="1"/>
            <a:r>
              <a:rPr lang="cs-CZ" dirty="0" smtClean="0"/>
              <a:t>Velmi dobře skladovatelný</a:t>
            </a:r>
          </a:p>
          <a:p>
            <a:pPr lvl="1"/>
            <a:r>
              <a:rPr lang="cs-CZ" dirty="0" smtClean="0"/>
              <a:t>Místo klávesnice je zde dotykový displej</a:t>
            </a:r>
          </a:p>
        </p:txBody>
      </p:sp>
      <p:pic>
        <p:nvPicPr>
          <p:cNvPr id="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0387"/>
            <a:ext cx="5575300" cy="1217613"/>
          </a:xfrm>
          <a:prstGeom prst="rect">
            <a:avLst/>
          </a:prstGeom>
          <a:noFill/>
        </p:spPr>
      </p:pic>
      <p:pic>
        <p:nvPicPr>
          <p:cNvPr id="2052" name="Picture 4" descr="F:\Prezentace - Marťa\Honza\Obrázky\228 Zařízení k příjmu informací\IPad1stG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4267200"/>
            <a:ext cx="2343150" cy="231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8077200" y="1295400"/>
            <a:ext cx="802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>
                <a:latin typeface="+mn-lt"/>
              </a:rPr>
              <a:t>Obr. </a:t>
            </a:r>
            <a:r>
              <a:rPr lang="cs-CZ" i="1" dirty="0" smtClean="0">
                <a:latin typeface="+mn-lt"/>
              </a:rPr>
              <a:t>6 </a:t>
            </a:r>
            <a:endParaRPr lang="cs-CZ" dirty="0">
              <a:latin typeface="+mn-lt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629738" y="6217819"/>
            <a:ext cx="786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>
                <a:latin typeface="+mn-lt"/>
              </a:rPr>
              <a:t>Obr. </a:t>
            </a:r>
            <a:r>
              <a:rPr lang="cs-CZ" i="1" dirty="0" smtClean="0">
                <a:latin typeface="+mn-lt"/>
              </a:rPr>
              <a:t>7 </a:t>
            </a:r>
            <a:endParaRPr lang="cs-CZ" dirty="0">
              <a:latin typeface="+mn-lt"/>
            </a:endParaRPr>
          </a:p>
        </p:txBody>
      </p:sp>
      <p:pic>
        <p:nvPicPr>
          <p:cNvPr id="1026" name="Picture 2" descr="F:\Prezentace - Marťa\Honza\Obrázky\228 Zařízení k příjmu informací\702px-Samsung_NC20_-_Lid_Open_-_Side_Vi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96975"/>
            <a:ext cx="2700944" cy="230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44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Televize (TV)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Přijímá televizní signál nesoucí spoustu informací (obraz a zvuk)</a:t>
            </a:r>
          </a:p>
          <a:p>
            <a:r>
              <a:rPr lang="cs-CZ" dirty="0"/>
              <a:t>Na trhu spousta provedení (technologie, velikost</a:t>
            </a:r>
            <a:r>
              <a:rPr lang="cs-CZ" dirty="0" smtClean="0"/>
              <a:t>…)</a:t>
            </a:r>
          </a:p>
          <a:p>
            <a:r>
              <a:rPr lang="cs-CZ" dirty="0" smtClean="0"/>
              <a:t>Komunikace</a:t>
            </a:r>
            <a:r>
              <a:rPr lang="cs-CZ" dirty="0"/>
              <a:t>, informace, </a:t>
            </a:r>
            <a:r>
              <a:rPr lang="cs-CZ" dirty="0" smtClean="0"/>
              <a:t>zábava</a:t>
            </a:r>
            <a:endParaRPr lang="cs-CZ" dirty="0"/>
          </a:p>
        </p:txBody>
      </p:sp>
      <p:pic>
        <p:nvPicPr>
          <p:cNvPr id="4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0387"/>
            <a:ext cx="5575300" cy="1217613"/>
          </a:xfrm>
          <a:prstGeom prst="rect">
            <a:avLst/>
          </a:prstGeom>
          <a:noFill/>
        </p:spPr>
      </p:pic>
      <p:pic>
        <p:nvPicPr>
          <p:cNvPr id="3074" name="Picture 2" descr="F:\Prezentace - Marťa\Honza\Obrázky\228 Zařízení k příjmu informací\Family_watching_television_19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429000"/>
            <a:ext cx="327554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4072605" y="4768334"/>
            <a:ext cx="804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>
                <a:latin typeface="+mn-lt"/>
              </a:rPr>
              <a:t>Obr. </a:t>
            </a:r>
            <a:r>
              <a:rPr lang="cs-CZ" i="1" dirty="0" smtClean="0">
                <a:latin typeface="+mn-lt"/>
              </a:rPr>
              <a:t>8 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5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Televize (TV)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Přijímání signálu je realizováno pomocí:</a:t>
            </a:r>
          </a:p>
          <a:p>
            <a:pPr lvl="1"/>
            <a:r>
              <a:rPr lang="cs-CZ" dirty="0" smtClean="0"/>
              <a:t>Antény</a:t>
            </a:r>
          </a:p>
          <a:p>
            <a:pPr lvl="1"/>
            <a:r>
              <a:rPr lang="cs-CZ" dirty="0" smtClean="0"/>
              <a:t>Satelitu</a:t>
            </a:r>
          </a:p>
          <a:p>
            <a:pPr lvl="1"/>
            <a:r>
              <a:rPr lang="cs-CZ" dirty="0" smtClean="0"/>
              <a:t>Kabelu</a:t>
            </a:r>
          </a:p>
          <a:p>
            <a:pPr lvl="1"/>
            <a:r>
              <a:rPr lang="cs-CZ" dirty="0" smtClean="0"/>
              <a:t>Internetu</a:t>
            </a:r>
            <a:endParaRPr lang="cs-CZ" dirty="0"/>
          </a:p>
        </p:txBody>
      </p:sp>
      <p:pic>
        <p:nvPicPr>
          <p:cNvPr id="4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0387"/>
            <a:ext cx="5575300" cy="1217613"/>
          </a:xfrm>
          <a:prstGeom prst="rect">
            <a:avLst/>
          </a:prstGeom>
          <a:noFill/>
        </p:spPr>
      </p:pic>
      <p:pic>
        <p:nvPicPr>
          <p:cNvPr id="5122" name="Picture 2" descr="F:\Prezentace - Marťa\Honza\Obrázky\228 Zařízení k příjmu informací\386px-Antena_RT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718" y="2590800"/>
            <a:ext cx="2163282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Prezentace - Marťa\Honza\Obrázky\228 Zařízení k příjmu informací\Erdfunkstelle_Raisting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2590800"/>
            <a:ext cx="2540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3556000" y="5105400"/>
            <a:ext cx="800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>
                <a:latin typeface="+mn-lt"/>
              </a:rPr>
              <a:t>Obr. </a:t>
            </a:r>
            <a:r>
              <a:rPr lang="cs-CZ" i="1" dirty="0" smtClean="0">
                <a:latin typeface="+mn-lt"/>
              </a:rPr>
              <a:t>9 </a:t>
            </a:r>
            <a:endParaRPr lang="cs-CZ" dirty="0">
              <a:latin typeface="+mn-lt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599718" y="6249193"/>
            <a:ext cx="884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>
                <a:latin typeface="+mn-lt"/>
              </a:rPr>
              <a:t>Obr. </a:t>
            </a:r>
            <a:r>
              <a:rPr lang="cs-CZ" i="1" dirty="0" smtClean="0">
                <a:latin typeface="+mn-lt"/>
              </a:rPr>
              <a:t>10 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020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ok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3898</TotalTime>
  <Words>962</Words>
  <Application>Microsoft Office PowerPoint</Application>
  <PresentationFormat>Předvádění na obrazovce (4:3)</PresentationFormat>
  <Paragraphs>119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1" baseType="lpstr">
      <vt:lpstr>Výchozí návrh</vt:lpstr>
      <vt:lpstr>Tok</vt:lpstr>
      <vt:lpstr>ZAŘÍZENÍ K PŘÍJMU INFORMACÍ </vt:lpstr>
      <vt:lpstr>Anotace:</vt:lpstr>
      <vt:lpstr>Přenos dat</vt:lpstr>
      <vt:lpstr>Internet</vt:lpstr>
      <vt:lpstr>PC (personal computer)</vt:lpstr>
      <vt:lpstr>Druhy PC</vt:lpstr>
      <vt:lpstr>Druhy PC</vt:lpstr>
      <vt:lpstr>Televize (TV)</vt:lpstr>
      <vt:lpstr>Televize (TV)</vt:lpstr>
      <vt:lpstr>Telefon</vt:lpstr>
      <vt:lpstr>Mobil</vt:lpstr>
      <vt:lpstr>Rádio</vt:lpstr>
      <vt:lpstr>Navigační systémy GPS</vt:lpstr>
      <vt:lpstr>Internetové zdroje</vt:lpstr>
      <vt:lpstr>Citace obrázků</vt:lpstr>
      <vt:lpstr>Citace obrázků</vt:lpstr>
      <vt:lpstr>Citace obrázků</vt:lpstr>
      <vt:lpstr>Citace obrázků</vt:lpstr>
      <vt:lpstr>Citace obrázků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Martinka</dc:creator>
  <cp:lastModifiedBy>ucitel</cp:lastModifiedBy>
  <cp:revision>196</cp:revision>
  <cp:lastPrinted>1601-01-01T00:00:00Z</cp:lastPrinted>
  <dcterms:created xsi:type="dcterms:W3CDTF">1601-01-01T00:00:00Z</dcterms:created>
  <dcterms:modified xsi:type="dcterms:W3CDTF">2013-08-22T12:24:10Z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