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17"/>
  </p:notesMasterIdLst>
  <p:sldIdLst>
    <p:sldId id="256" r:id="rId3"/>
    <p:sldId id="259" r:id="rId4"/>
    <p:sldId id="263" r:id="rId5"/>
    <p:sldId id="275" r:id="rId6"/>
    <p:sldId id="266" r:id="rId7"/>
    <p:sldId id="280" r:id="rId8"/>
    <p:sldId id="279" r:id="rId9"/>
    <p:sldId id="267" r:id="rId10"/>
    <p:sldId id="268" r:id="rId11"/>
    <p:sldId id="278" r:id="rId12"/>
    <p:sldId id="282" r:id="rId13"/>
    <p:sldId id="283" r:id="rId14"/>
    <p:sldId id="274" r:id="rId15"/>
    <p:sldId id="281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A134B-1BFF-4332-A3E5-9BF64B2D8A6F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AC463379-F3E4-4D0A-B714-F746C444FBA2}">
      <dgm:prSet phldrT="[Text]"/>
      <dgm:spPr/>
      <dgm:t>
        <a:bodyPr/>
        <a:lstStyle/>
        <a:p>
          <a:r>
            <a:rPr lang="cs-CZ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Hříbě </a:t>
          </a:r>
          <a:r>
            <a:rPr lang="cs-CZ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– mládě</a:t>
          </a:r>
        </a:p>
        <a:p>
          <a:r>
            <a:rPr lang="cs-CZ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(důležitá je ze začátku podestýlka )</a:t>
          </a:r>
          <a:endParaRPr lang="cs-CZ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2EEB3DE-1D2C-4292-9940-0CE2607CEA7A}" type="parTrans" cxnId="{1306277B-1D17-42E0-BC9B-8EA44299C54C}">
      <dgm:prSet/>
      <dgm:spPr/>
      <dgm:t>
        <a:bodyPr/>
        <a:lstStyle/>
        <a:p>
          <a:endParaRPr lang="cs-CZ"/>
        </a:p>
      </dgm:t>
    </dgm:pt>
    <dgm:pt modelId="{E1627A60-0AA7-4049-B0C1-22B2777067F9}" type="sibTrans" cxnId="{1306277B-1D17-42E0-BC9B-8EA44299C54C}">
      <dgm:prSet/>
      <dgm:spPr/>
      <dgm:t>
        <a:bodyPr/>
        <a:lstStyle/>
        <a:p>
          <a:endParaRPr lang="cs-CZ"/>
        </a:p>
      </dgm:t>
    </dgm:pt>
    <dgm:pt modelId="{B5409F0A-BD14-4170-95EA-5DB6CECA3AB9}" type="pres">
      <dgm:prSet presAssocID="{7FAA134B-1BFF-4332-A3E5-9BF64B2D8A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43CC98-5D59-47FC-AAB0-16551CCBFC7C}" type="pres">
      <dgm:prSet presAssocID="{AC463379-F3E4-4D0A-B714-F746C444FB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B98BCB2-8856-4EA0-BE9F-99B7BA2F9363}" type="presOf" srcId="{7FAA134B-1BFF-4332-A3E5-9BF64B2D8A6F}" destId="{B5409F0A-BD14-4170-95EA-5DB6CECA3AB9}" srcOrd="0" destOrd="0" presId="urn:microsoft.com/office/officeart/2005/8/layout/vList2"/>
    <dgm:cxn modelId="{1306277B-1D17-42E0-BC9B-8EA44299C54C}" srcId="{7FAA134B-1BFF-4332-A3E5-9BF64B2D8A6F}" destId="{AC463379-F3E4-4D0A-B714-F746C444FBA2}" srcOrd="0" destOrd="0" parTransId="{32EEB3DE-1D2C-4292-9940-0CE2607CEA7A}" sibTransId="{E1627A60-0AA7-4049-B0C1-22B2777067F9}"/>
    <dgm:cxn modelId="{4332D49F-FAE5-4E2B-8C73-EE1221919C00}" type="presOf" srcId="{AC463379-F3E4-4D0A-B714-F746C444FBA2}" destId="{0543CC98-5D59-47FC-AAB0-16551CCBFC7C}" srcOrd="0" destOrd="0" presId="urn:microsoft.com/office/officeart/2005/8/layout/vList2"/>
    <dgm:cxn modelId="{8D1521D4-4700-4BA4-917B-C6E9BFDCACD4}" type="presParOf" srcId="{B5409F0A-BD14-4170-95EA-5DB6CECA3AB9}" destId="{0543CC98-5D59-47FC-AAB0-16551CCBFC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C6EE2D-60D8-40AD-9DBC-4F928C593981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524A6933-06A8-49B1-B871-414C18455CCE}">
      <dgm:prSet phldrT="[Text]" custT="1"/>
      <dgm:spPr/>
      <dgm:t>
        <a:bodyPr/>
        <a:lstStyle/>
        <a:p>
          <a:r>
            <a:rPr lang="cs-CZ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Hřebec</a:t>
          </a:r>
          <a:r>
            <a:rPr lang="cs-CZ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– samec</a:t>
          </a:r>
        </a:p>
        <a:p>
          <a:r>
            <a:rPr lang="cs-CZ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Valach </a:t>
          </a:r>
          <a:r>
            <a:rPr lang="cs-CZ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– vykastrovaný samec</a:t>
          </a:r>
          <a:endParaRPr lang="cs-CZ" sz="2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E4CC83D-5B9D-4663-B443-926CA0D4573B}" type="parTrans" cxnId="{24060648-F715-4066-97C7-BBE29A5443E9}">
      <dgm:prSet/>
      <dgm:spPr/>
      <dgm:t>
        <a:bodyPr/>
        <a:lstStyle/>
        <a:p>
          <a:endParaRPr lang="cs-CZ"/>
        </a:p>
      </dgm:t>
    </dgm:pt>
    <dgm:pt modelId="{DAA17401-B56E-4E11-8D13-0071E14CC7BD}" type="sibTrans" cxnId="{24060648-F715-4066-97C7-BBE29A5443E9}">
      <dgm:prSet/>
      <dgm:spPr/>
      <dgm:t>
        <a:bodyPr/>
        <a:lstStyle/>
        <a:p>
          <a:endParaRPr lang="cs-CZ"/>
        </a:p>
      </dgm:t>
    </dgm:pt>
    <dgm:pt modelId="{C4F6CD6C-552A-44F4-9D6C-92AA69F794C0}">
      <dgm:prSet phldrT="[Text]" custT="1"/>
      <dgm:spPr/>
      <dgm:t>
        <a:bodyPr/>
        <a:lstStyle/>
        <a:p>
          <a:r>
            <a:rPr lang="cs-CZ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Klisna</a:t>
          </a:r>
          <a:r>
            <a:rPr lang="cs-CZ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- samice</a:t>
          </a:r>
        </a:p>
        <a:p>
          <a:r>
            <a:rPr lang="cs-CZ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Kobyla</a:t>
          </a:r>
          <a:r>
            <a:rPr lang="cs-CZ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– samice, která už rodila</a:t>
          </a:r>
        </a:p>
        <a:p>
          <a:r>
            <a:rPr lang="cs-CZ" sz="1500" dirty="0" smtClean="0"/>
            <a:t> </a:t>
          </a:r>
          <a:endParaRPr lang="cs-CZ" sz="1500" dirty="0"/>
        </a:p>
      </dgm:t>
    </dgm:pt>
    <dgm:pt modelId="{6451C254-6C2A-49EF-B4DE-B81D36F7E4EA}" type="parTrans" cxnId="{7863C5B3-F3B7-4643-BF96-36A12B6D5620}">
      <dgm:prSet/>
      <dgm:spPr/>
      <dgm:t>
        <a:bodyPr/>
        <a:lstStyle/>
        <a:p>
          <a:endParaRPr lang="cs-CZ"/>
        </a:p>
      </dgm:t>
    </dgm:pt>
    <dgm:pt modelId="{88D79602-4329-4995-9C71-42A7D81D6086}" type="sibTrans" cxnId="{7863C5B3-F3B7-4643-BF96-36A12B6D5620}">
      <dgm:prSet/>
      <dgm:spPr/>
      <dgm:t>
        <a:bodyPr/>
        <a:lstStyle/>
        <a:p>
          <a:endParaRPr lang="cs-CZ"/>
        </a:p>
      </dgm:t>
    </dgm:pt>
    <dgm:pt modelId="{01EB239B-65FD-4888-ACE5-7AF1B304047D}" type="pres">
      <dgm:prSet presAssocID="{D7C6EE2D-60D8-40AD-9DBC-4F928C5939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1DD6A84-2A3E-48C7-89F3-F4ADF3C5F6A9}" type="pres">
      <dgm:prSet presAssocID="{524A6933-06A8-49B1-B871-414C18455CCE}" presName="parentText" presStyleLbl="node1" presStyleIdx="0" presStyleCnt="2" custLinFactY="6334" custLinFactNeighborX="-461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ADCFBD-7D7D-43A7-9CD2-44CB0521A513}" type="pres">
      <dgm:prSet presAssocID="{DAA17401-B56E-4E11-8D13-0071E14CC7BD}" presName="spacer" presStyleCnt="0"/>
      <dgm:spPr/>
    </dgm:pt>
    <dgm:pt modelId="{F3B1B663-6064-4844-B791-94BCB87591A7}" type="pres">
      <dgm:prSet presAssocID="{C4F6CD6C-552A-44F4-9D6C-92AA69F794C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3A27177-5FBC-459B-AE9F-C9D8755BDC61}" type="presOf" srcId="{D7C6EE2D-60D8-40AD-9DBC-4F928C593981}" destId="{01EB239B-65FD-4888-ACE5-7AF1B304047D}" srcOrd="0" destOrd="0" presId="urn:microsoft.com/office/officeart/2005/8/layout/vList2"/>
    <dgm:cxn modelId="{7863C5B3-F3B7-4643-BF96-36A12B6D5620}" srcId="{D7C6EE2D-60D8-40AD-9DBC-4F928C593981}" destId="{C4F6CD6C-552A-44F4-9D6C-92AA69F794C0}" srcOrd="1" destOrd="0" parTransId="{6451C254-6C2A-49EF-B4DE-B81D36F7E4EA}" sibTransId="{88D79602-4329-4995-9C71-42A7D81D6086}"/>
    <dgm:cxn modelId="{83EE3D8C-34E1-4F81-9A5A-6A38CC25AAB0}" type="presOf" srcId="{C4F6CD6C-552A-44F4-9D6C-92AA69F794C0}" destId="{F3B1B663-6064-4844-B791-94BCB87591A7}" srcOrd="0" destOrd="0" presId="urn:microsoft.com/office/officeart/2005/8/layout/vList2"/>
    <dgm:cxn modelId="{24060648-F715-4066-97C7-BBE29A5443E9}" srcId="{D7C6EE2D-60D8-40AD-9DBC-4F928C593981}" destId="{524A6933-06A8-49B1-B871-414C18455CCE}" srcOrd="0" destOrd="0" parTransId="{8E4CC83D-5B9D-4663-B443-926CA0D4573B}" sibTransId="{DAA17401-B56E-4E11-8D13-0071E14CC7BD}"/>
    <dgm:cxn modelId="{699E102D-7E73-4CD9-A9F1-0B850B919052}" type="presOf" srcId="{524A6933-06A8-49B1-B871-414C18455CCE}" destId="{A1DD6A84-2A3E-48C7-89F3-F4ADF3C5F6A9}" srcOrd="0" destOrd="0" presId="urn:microsoft.com/office/officeart/2005/8/layout/vList2"/>
    <dgm:cxn modelId="{8B646011-AC9E-436E-A9E4-70443D424116}" type="presParOf" srcId="{01EB239B-65FD-4888-ACE5-7AF1B304047D}" destId="{A1DD6A84-2A3E-48C7-89F3-F4ADF3C5F6A9}" srcOrd="0" destOrd="0" presId="urn:microsoft.com/office/officeart/2005/8/layout/vList2"/>
    <dgm:cxn modelId="{50324816-9740-41D7-B9DA-7B22B1E6D80B}" type="presParOf" srcId="{01EB239B-65FD-4888-ACE5-7AF1B304047D}" destId="{ABADCFBD-7D7D-43A7-9CD2-44CB0521A513}" srcOrd="1" destOrd="0" presId="urn:microsoft.com/office/officeart/2005/8/layout/vList2"/>
    <dgm:cxn modelId="{5C21A28E-59C0-452B-9B0C-7426B1134CFF}" type="presParOf" srcId="{01EB239B-65FD-4888-ACE5-7AF1B304047D}" destId="{F3B1B663-6064-4844-B791-94BCB87591A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3CC98-5D59-47FC-AAB0-16551CCBFC7C}">
      <dsp:nvSpPr>
        <dsp:cNvPr id="0" name=""/>
        <dsp:cNvSpPr/>
      </dsp:nvSpPr>
      <dsp:spPr>
        <a:xfrm>
          <a:off x="0" y="95309"/>
          <a:ext cx="4648200" cy="9523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Hříbě </a:t>
          </a:r>
          <a:r>
            <a:rPr lang="cs-CZ" sz="22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– mládě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(důležitá je ze začátku podestýlka )</a:t>
          </a:r>
          <a:endParaRPr lang="cs-CZ" sz="22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6491" y="141800"/>
        <a:ext cx="4555218" cy="859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D6A84-2A3E-48C7-89F3-F4ADF3C5F6A9}">
      <dsp:nvSpPr>
        <dsp:cNvPr id="0" name=""/>
        <dsp:cNvSpPr/>
      </dsp:nvSpPr>
      <dsp:spPr>
        <a:xfrm>
          <a:off x="0" y="76195"/>
          <a:ext cx="4953000" cy="102287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Hřebec</a:t>
          </a:r>
          <a:r>
            <a:rPr lang="cs-CZ" sz="22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– samec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Valach </a:t>
          </a:r>
          <a:r>
            <a:rPr lang="cs-CZ" sz="22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– vykastrovaný samec</a:t>
          </a:r>
          <a:endParaRPr lang="cs-CZ" sz="22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9933" y="126128"/>
        <a:ext cx="4853134" cy="923009"/>
      </dsp:txXfrm>
    </dsp:sp>
    <dsp:sp modelId="{F3B1B663-6064-4844-B791-94BCB87591A7}">
      <dsp:nvSpPr>
        <dsp:cNvPr id="0" name=""/>
        <dsp:cNvSpPr/>
      </dsp:nvSpPr>
      <dsp:spPr>
        <a:xfrm>
          <a:off x="0" y="1034282"/>
          <a:ext cx="4953000" cy="1022875"/>
        </a:xfrm>
        <a:prstGeom prst="roundRect">
          <a:avLst/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-3519944"/>
                <a:satOff val="-36129"/>
                <a:lumOff val="15099"/>
                <a:alphaOff val="0"/>
                <a:tint val="86000"/>
                <a:satMod val="115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3519944"/>
              <a:satOff val="-36129"/>
              <a:lumOff val="15099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Klisna</a:t>
          </a:r>
          <a:r>
            <a:rPr lang="cs-CZ" sz="22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- samice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Kobyla</a:t>
          </a:r>
          <a:r>
            <a:rPr lang="cs-CZ" sz="22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– samice, která už rodila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 </a:t>
          </a:r>
          <a:endParaRPr lang="cs-CZ" sz="1500" kern="1200" dirty="0"/>
        </a:p>
      </dsp:txBody>
      <dsp:txXfrm>
        <a:off x="49933" y="1084215"/>
        <a:ext cx="4853134" cy="923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651D7-A799-448F-A1A1-7536DD080EBC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07785-9C85-42A9-8999-744196EF2D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44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CB93-CF19-4603-AAE0-295C96E64B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D1297-BF99-455D-B2BB-082F4F1370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1FDC0-D398-49DB-9BD6-A1BF72325A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ECB93-CF19-4603-AAE0-295C96E64BB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06BF4-254B-4364-915C-EFD939073E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6C8E3-B1D8-45C7-A2AE-4085DB9D2CC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92F1D-AC17-4DE5-8895-BF6664EE08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6E751-7A9E-485C-AC22-95C7C059AC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E0DB-2C5F-4048-B5EB-12D84C5373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F6BC-8483-4119-95B3-7F3C7973E9F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5988B-CEB8-4B96-A8B4-EEBD23D228E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06BF4-254B-4364-915C-EFD939073E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869AED6-1D15-4B41-A473-036903002E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D1297-BF99-455D-B2BB-082F4F1370E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1FDC0-D398-49DB-9BD6-A1BF72325A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6C8E3-B1D8-45C7-A2AE-4085DB9D2C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92F1D-AC17-4DE5-8895-BF6664EE08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E751-7A9E-485C-AC22-95C7C059AC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5E0DB-2C5F-4048-B5EB-12D84C5373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F6BC-8483-4119-95B3-7F3C7973E9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988B-CEB8-4B96-A8B4-EEBD23D228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AED6-1D15-4B41-A473-036903002E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038C384-3522-4CCA-AE81-C02420E97A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038C384-3522-4CCA-AE81-C02420E97A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114343127-videoatlas-nasi-prirody/210572230060006-kun-domaci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cs.wikipedia.org/wiki/Soubor:Horse_bones_ugglan.jpg" TargetMode="External"/><Relationship Id="rId7" Type="http://schemas.openxmlformats.org/officeDocument/2006/relationships/hyperlink" Target="http://cs.wikipedia.org/wiki/Soubor:Austrian_horse_railway1.jpg" TargetMode="External"/><Relationship Id="rId2" Type="http://schemas.openxmlformats.org/officeDocument/2006/relationships/hyperlink" Target="http://cs.wikipedia.org/wiki/Soubor:Dunkelfuchsstute-Ciara16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File:Biandintz_eta_zaldiak_-_modified2.jpg" TargetMode="External"/><Relationship Id="rId5" Type="http://schemas.openxmlformats.org/officeDocument/2006/relationships/hyperlink" Target="http://cs.wikipedia.org/wiki/Soubor:%C5%B9rebak_1.jpg" TargetMode="External"/><Relationship Id="rId4" Type="http://schemas.openxmlformats.org/officeDocument/2006/relationships/hyperlink" Target="http://en.wikipedia.org/wiki/File:Horseanatomy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Monmouth_Park.jpg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hyperlink" Target="http://en.wikipedia.org/wiki/File:Bundesarchiv_Bild_146-1970-073-17,_T%C3%BCrkische_Kavallerie_s%C3%BCdlich_von_Jerusalem.jpg" TargetMode="External"/><Relationship Id="rId4" Type="http://schemas.openxmlformats.org/officeDocument/2006/relationships/hyperlink" Target="http://en.wikipedia.org/wiki/File:Policja_konna_Pozna%C5%84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0/Dunkelfuchsstute-Ciara16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3/33/Horseanatomy.png" TargetMode="External"/><Relationship Id="rId5" Type="http://schemas.openxmlformats.org/officeDocument/2006/relationships/image" Target="../media/image5.jpeg"/><Relationship Id="rId4" Type="http://schemas.openxmlformats.org/officeDocument/2006/relationships/hyperlink" Target="//upload.wikimedia.org/wikipedia/commons/e/e3/Horse_bones_ugglan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hyperlink" Target="//upload.wikimedia.org/wikipedia/commons/4/44/%C5%B9rebak_1.jpg" TargetMode="Externa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image" Target="../media/image2.jpe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11" Type="http://schemas.microsoft.com/office/2007/relationships/diagramDrawing" Target="../diagrams/drawing1.xml"/><Relationship Id="rId5" Type="http://schemas.openxmlformats.org/officeDocument/2006/relationships/hyperlink" Target="//upload.wikimedia.org/wikipedia/commons/a/a2/Biandintz_eta_zaldiak_-_modified2.jpg" TargetMode="External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//upload.wikimedia.org/wikipedia/commons/3/3d/Austrian_horse_railway1.jpg" TargetMode="External"/><Relationship Id="rId7" Type="http://schemas.openxmlformats.org/officeDocument/2006/relationships/hyperlink" Target="//upload.wikimedia.org/wikipedia/commons/e/e6/Policja_konna_Pozna%C5%84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hyperlink" Target="//upload.wikimedia.org/wikipedia/commons/2/23/Monmouth_Park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//upload.wikimedia.org/wikipedia/commons/a/a7/Bundesarchiv_Bild_146-1970-073-17,_T%C3%BCrkische_Kavallerie_s%C3%BCdlich_von_Jerusalem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d/Muybridge_race_horse_animated.gi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e/Sunset_horse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Kůň domácí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96977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b="1" dirty="0" smtClean="0"/>
          </a:p>
          <a:p>
            <a:pPr algn="ctr"/>
            <a:r>
              <a:rPr lang="cs-CZ" sz="3200" b="1" dirty="0" smtClean="0"/>
              <a:t>Pří_230_Savci_Kůň domácí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Martina Vaculová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</a:t>
            </a:r>
            <a:r>
              <a:rPr lang="cs-CZ" dirty="0" smtClean="0"/>
              <a:t>a Mateřská škola </a:t>
            </a:r>
            <a:r>
              <a:rPr lang="cs-CZ" dirty="0" err="1" smtClean="0"/>
              <a:t>Kašava</a:t>
            </a:r>
            <a:r>
              <a:rPr lang="cs-CZ" dirty="0" smtClean="0"/>
              <a:t>, okres </a:t>
            </a:r>
            <a:r>
              <a:rPr lang="cs-CZ" dirty="0"/>
              <a:t>Zlín,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800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209800" y="1143000"/>
            <a:ext cx="56388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JEZDECKÁ VÝSTROJ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14400" y="205740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Jezdecká přilba </a:t>
            </a:r>
            <a:r>
              <a:rPr lang="cs-CZ" dirty="0" smtClean="0"/>
              <a:t>– nutná vždy.</a:t>
            </a:r>
          </a:p>
          <a:p>
            <a:r>
              <a:rPr lang="cs-CZ" b="1" dirty="0" smtClean="0"/>
              <a:t>Jezdecké boty. </a:t>
            </a:r>
          </a:p>
          <a:p>
            <a:r>
              <a:rPr lang="cs-CZ" b="1" dirty="0" smtClean="0"/>
              <a:t>Jezdecké kalhoty</a:t>
            </a:r>
            <a:r>
              <a:rPr lang="cs-CZ" dirty="0" smtClean="0"/>
              <a:t> – víš jak se nazývají?</a:t>
            </a:r>
          </a:p>
          <a:p>
            <a:pPr lvl="5"/>
            <a:r>
              <a:rPr lang="cs-CZ" dirty="0" smtClean="0"/>
              <a:t>		- možnosti:  a) </a:t>
            </a:r>
            <a:r>
              <a:rPr lang="cs-CZ" dirty="0" err="1" smtClean="0"/>
              <a:t>rajcovky</a:t>
            </a:r>
            <a:endParaRPr lang="cs-CZ" dirty="0" smtClean="0"/>
          </a:p>
          <a:p>
            <a:pPr lvl="5"/>
            <a:r>
              <a:rPr lang="cs-CZ" dirty="0" smtClean="0"/>
              <a:t>	            		     b) rajtky</a:t>
            </a:r>
          </a:p>
          <a:p>
            <a:pPr lvl="5"/>
            <a:r>
              <a:rPr lang="cs-CZ" dirty="0" smtClean="0"/>
              <a:t>	            	                    c) </a:t>
            </a:r>
            <a:r>
              <a:rPr lang="cs-CZ" dirty="0" err="1" smtClean="0"/>
              <a:t>rejce</a:t>
            </a:r>
            <a:r>
              <a:rPr lang="cs-CZ" dirty="0" smtClean="0"/>
              <a:t>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914400" y="39624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Jezdecká vesta </a:t>
            </a:r>
            <a:r>
              <a:rPr lang="cs-CZ" dirty="0" smtClean="0"/>
              <a:t>– chrání páteř.</a:t>
            </a:r>
          </a:p>
          <a:p>
            <a:r>
              <a:rPr lang="cs-CZ" b="1" dirty="0" smtClean="0"/>
              <a:t>Jezdecké rukavice.</a:t>
            </a:r>
          </a:p>
          <a:p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800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371600" y="1143000"/>
            <a:ext cx="6477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HIPOTERAPIE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3400" y="1981200"/>
            <a:ext cx="7543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= rehabilitační metoda využívající léčební účinek pohybu koně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pPr>
              <a:buFontTx/>
              <a:buChar char="-"/>
            </a:pPr>
            <a:r>
              <a:rPr lang="cs-CZ" b="1" dirty="0" smtClean="0"/>
              <a:t> Vhodné pro lidi se špatným držením těla, pro lidi s onemocněním postihující pohybovou složku (mozková obrna, roztroušená sklerosa, aj.)</a:t>
            </a:r>
          </a:p>
          <a:p>
            <a:r>
              <a:rPr lang="cs-CZ" b="1" dirty="0" smtClean="0"/>
              <a:t>	- pohyb koně stimuluje centrální nervový systém</a:t>
            </a:r>
          </a:p>
          <a:p>
            <a:r>
              <a:rPr lang="cs-CZ" b="1" dirty="0" smtClean="0"/>
              <a:t>	- </a:t>
            </a:r>
            <a:r>
              <a:rPr lang="cs-CZ" i="1" dirty="0" smtClean="0"/>
              <a:t>cíl</a:t>
            </a:r>
            <a:r>
              <a:rPr lang="cs-CZ" b="1" dirty="0" smtClean="0"/>
              <a:t>: splynutí pohybu jezdce a koně</a:t>
            </a:r>
            <a:endParaRPr lang="cs-CZ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7244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600200" y="3810000"/>
            <a:ext cx="55626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KONEC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9600" y="14478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VÍCE O KONÍCH V ZAJÍMAVÉM DOKUMENTU ČESKÉ TELEVIZE</a:t>
            </a:r>
            <a:r>
              <a:rPr lang="cs-CZ" dirty="0" smtClean="0">
                <a:hlinkClick r:id="rId3"/>
              </a:rPr>
              <a:t>: http://www.</a:t>
            </a:r>
            <a:r>
              <a:rPr lang="cs-CZ" dirty="0" err="1" smtClean="0">
                <a:hlinkClick r:id="rId3"/>
              </a:rPr>
              <a:t>ceskatelevize.cz</a:t>
            </a:r>
            <a:r>
              <a:rPr lang="cs-CZ" dirty="0" smtClean="0">
                <a:hlinkClick r:id="rId3"/>
              </a:rPr>
              <a:t>/porady/1114343127-</a:t>
            </a:r>
            <a:r>
              <a:rPr lang="cs-CZ" dirty="0" err="1" smtClean="0">
                <a:hlinkClick r:id="rId3"/>
              </a:rPr>
              <a:t>videoatlas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nasi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prirody</a:t>
            </a:r>
            <a:r>
              <a:rPr lang="cs-CZ" dirty="0" smtClean="0">
                <a:hlinkClick r:id="rId3"/>
              </a:rPr>
              <a:t>/210572230060006-kun-</a:t>
            </a:r>
            <a:r>
              <a:rPr lang="cs-CZ" dirty="0" err="1" smtClean="0">
                <a:hlinkClick r:id="rId3"/>
              </a:rPr>
              <a:t>domaci</a:t>
            </a:r>
            <a:r>
              <a:rPr lang="cs-CZ" dirty="0" smtClean="0"/>
              <a:t>/</a:t>
            </a:r>
            <a:endParaRPr lang="cs-CZ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Zdroj obrázků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r>
              <a:rPr lang="cs-CZ" sz="17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Dunkelfuchsstute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-Ciara16.jpg. In: </a:t>
            </a:r>
            <a:r>
              <a:rPr lang="cs-CZ" sz="17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[online]. 2001-, 16. 3. 2006 [cit. 2013-01-26]. Dostupné z: </a:t>
            </a:r>
            <a:r>
              <a:rPr lang="cs-CZ" sz="1700" dirty="0" smtClean="0">
                <a:latin typeface="Arial" pitchFamily="34" charset="0"/>
                <a:cs typeface="Arial" pitchFamily="34" charset="0"/>
                <a:hlinkClick r:id="rId2"/>
              </a:rPr>
              <a:t>http://cs.wikipedia.org/wiki/Soubor:Dunkelfuchsstute-Ciara16.jpg</a:t>
            </a:r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r>
              <a:rPr lang="cs-CZ" sz="17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Horse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bones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ugglan.jpg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7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[online]. 2001-, 7. 8. 2005 [cit. 2013-01-26]. Dostupné z: </a:t>
            </a:r>
            <a:r>
              <a:rPr lang="cs-CZ" sz="1700" dirty="0" smtClean="0">
                <a:latin typeface="Arial" pitchFamily="34" charset="0"/>
                <a:cs typeface="Arial" pitchFamily="34" charset="0"/>
                <a:hlinkClick r:id="rId3"/>
              </a:rPr>
              <a:t>http://cs.wikipedia.org/wiki/Soubor:Horse_bones_ugglan.jpg</a:t>
            </a:r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r>
              <a:rPr lang="cs-CZ" sz="1700" dirty="0" smtClean="0">
                <a:latin typeface="Arial" pitchFamily="34" charset="0"/>
                <a:cs typeface="Arial" pitchFamily="34" charset="0"/>
              </a:rPr>
              <a:t>File:Horseanatomy.png. In: </a:t>
            </a:r>
            <a:r>
              <a:rPr lang="cs-CZ" sz="17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[online]. 2001-, 6. 10. 2012 [cit. 2013-01-27]. Dostupné z: </a:t>
            </a:r>
            <a:r>
              <a:rPr lang="cs-CZ" sz="1700" dirty="0" smtClean="0">
                <a:latin typeface="Arial" pitchFamily="34" charset="0"/>
                <a:cs typeface="Arial" pitchFamily="34" charset="0"/>
                <a:hlinkClick r:id="rId4"/>
              </a:rPr>
              <a:t>http://en.wikipedia.org/wiki/File:Horseanatomy.png</a:t>
            </a:r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r>
              <a:rPr lang="cs-CZ" sz="17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Źrebak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1.jpg. In: </a:t>
            </a:r>
            <a:r>
              <a:rPr lang="cs-CZ" sz="17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700" i="1" dirty="0" smtClean="0">
                <a:latin typeface="Arial" pitchFamily="34" charset="0"/>
                <a:cs typeface="Arial" pitchFamily="34" charset="0"/>
              </a:rPr>
              <a:t>: t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[online]. 2001-, 19. 3. 2006 [cit. 2013-01-26]. Dostupné z: </a:t>
            </a:r>
            <a:r>
              <a:rPr lang="cs-CZ" sz="1700" dirty="0" smtClean="0">
                <a:latin typeface="Arial" pitchFamily="34" charset="0"/>
                <a:cs typeface="Arial" pitchFamily="34" charset="0"/>
                <a:hlinkClick r:id="rId5"/>
              </a:rPr>
              <a:t>http://cs.wikipedia.org/wiki/Soubor:%C5%B9rebak_1.jpg</a:t>
            </a:r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r>
              <a:rPr lang="cs-CZ" sz="1700" dirty="0" smtClean="0">
                <a:latin typeface="Arial" pitchFamily="34" charset="0"/>
                <a:cs typeface="Arial" pitchFamily="34" charset="0"/>
              </a:rPr>
              <a:t>File:Biandintz 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eta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zaldiak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- modified2.jpg. In: </a:t>
            </a:r>
            <a:r>
              <a:rPr lang="cs-CZ" sz="17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7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7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7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7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[online]. 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, 2001-, 7. 2. 2008 [cit. 2013-01-27]. Dostupné z: </a:t>
            </a:r>
            <a:r>
              <a:rPr lang="cs-CZ" sz="1700" dirty="0" smtClean="0">
                <a:latin typeface="Arial" pitchFamily="34" charset="0"/>
                <a:cs typeface="Arial" pitchFamily="34" charset="0"/>
                <a:hlinkClick r:id="rId6"/>
              </a:rPr>
              <a:t>http://en.wikipedia.org/wiki/File:Biandintz_eta_zaldiak_-_modified2.jpg</a:t>
            </a:r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r>
              <a:rPr lang="cs-CZ" sz="17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Austrian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horse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railway1.jpg. In: </a:t>
            </a:r>
            <a:r>
              <a:rPr lang="cs-CZ" sz="17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[online]. 2001-, 2. 11. 2005 [cit. 2013-01-27]. Dostupné z: </a:t>
            </a:r>
            <a:r>
              <a:rPr lang="cs-CZ" sz="1700" dirty="0" smtClean="0">
                <a:latin typeface="Arial" pitchFamily="34" charset="0"/>
                <a:cs typeface="Arial" pitchFamily="34" charset="0"/>
                <a:hlinkClick r:id="rId7"/>
              </a:rPr>
              <a:t>http://cs.wikipedia.org/wiki/Soubor:Austrian_horse_railway1.jpg</a:t>
            </a:r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endParaRPr lang="pl-PL" dirty="0" smtClean="0"/>
          </a:p>
          <a:p>
            <a:endParaRPr lang="cs-CZ" dirty="0"/>
          </a:p>
        </p:txBody>
      </p:sp>
      <p:pic>
        <p:nvPicPr>
          <p:cNvPr id="4" name="Picture 4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>
            <a:normAutofit fontScale="55000" lnSpcReduction="20000"/>
          </a:bodyPr>
          <a:lstStyle/>
          <a:p>
            <a:endParaRPr lang="cs-CZ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r>
              <a:rPr lang="cs-CZ" sz="29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Monmouth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Park.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jpg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29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29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9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29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29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Francisco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(CA): 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, 2001-, 4. 7. 2005 [cit. 2013-01-27]. Dostupné z: </a:t>
            </a:r>
            <a:r>
              <a:rPr lang="cs-CZ" sz="2900" dirty="0" smtClean="0">
                <a:latin typeface="Arial" pitchFamily="34" charset="0"/>
                <a:cs typeface="Arial" pitchFamily="34" charset="0"/>
                <a:hlinkClick r:id="rId3"/>
              </a:rPr>
              <a:t>http://cs.wikipedia.org/wiki/Soubor:Monmouth_Park.jpg</a:t>
            </a:r>
            <a:endParaRPr lang="cs-CZ" sz="29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endParaRPr lang="cs-CZ" sz="29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r>
              <a:rPr lang="cs-CZ" sz="2900" dirty="0" smtClean="0">
                <a:latin typeface="Arial" pitchFamily="34" charset="0"/>
                <a:cs typeface="Arial" pitchFamily="34" charset="0"/>
              </a:rPr>
              <a:t>File:Policja 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konna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Poznań.jpg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29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[online]. 2001-, 27. 10. 2010 [cit. 2013-01-27]. Dostupné z: </a:t>
            </a:r>
            <a:r>
              <a:rPr lang="cs-CZ" sz="2900" dirty="0" smtClean="0">
                <a:latin typeface="Arial" pitchFamily="34" charset="0"/>
                <a:cs typeface="Arial" pitchFamily="34" charset="0"/>
                <a:hlinkClick r:id="rId4"/>
              </a:rPr>
              <a:t>http://en.wikipedia.org/wiki/File:Policja_konna_Pozna%C5%84.jpg</a:t>
            </a:r>
            <a:endParaRPr lang="cs-CZ" sz="29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endParaRPr lang="cs-CZ" sz="29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r>
              <a:rPr lang="cs-CZ" sz="2900" dirty="0" smtClean="0">
                <a:latin typeface="Arial" pitchFamily="34" charset="0"/>
                <a:cs typeface="Arial" pitchFamily="34" charset="0"/>
              </a:rPr>
              <a:t>File:Bundesarchiv 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Bild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146-1970-073-17 , 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Türkische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Kavallerie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südlich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von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Jerusalem.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jpg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29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[online]. 2001-, 12. 12. 2008 [cit. 2013-01-27]. Dostupné z: </a:t>
            </a:r>
            <a:r>
              <a:rPr lang="cs-CZ" sz="2900" dirty="0" smtClean="0">
                <a:latin typeface="Arial" pitchFamily="34" charset="0"/>
                <a:cs typeface="Arial" pitchFamily="34" charset="0"/>
                <a:hlinkClick r:id="rId5"/>
              </a:rPr>
              <a:t>http://en.wikipedia.org/wiki/File:Bundesarchiv_Bild_146-1970-073-17,_T%C3%BCrkische_Kavallerie_s%C3%BCdlich_von_Jerusalem.jpg</a:t>
            </a:r>
            <a:endParaRPr lang="cs-CZ" sz="29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endParaRPr lang="cs-CZ" sz="29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r>
              <a:rPr lang="cs-CZ" sz="29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Muybridge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race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horse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animated.gif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29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[online]. 2001-, 30. 9. 2006 [cit. 2013-01-27]. Dostupné z: http://cs.wikipedia.org/wiki/Soubor:Muybridge_race_horse_animated.gif</a:t>
            </a:r>
          </a:p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endParaRPr lang="cs-CZ" sz="29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Font typeface="Courier New" pitchFamily="49" charset="0"/>
              <a:buChar char="o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File:Sunset horse.jpg. In: </a:t>
            </a:r>
            <a:r>
              <a:rPr lang="en-US" sz="2900" i="1" dirty="0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[online]. 2001-, 12. 3. 2009 [cit. 2013-01-27].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Dostupné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z: http://en.wikiquote.org/wiki/File:Sunset_horse.jpg</a:t>
            </a:r>
            <a:endParaRPr lang="cs-CZ" sz="2900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endParaRPr lang="cs-CZ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endParaRPr lang="cs-CZ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endParaRPr lang="cs-CZ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cs-CZ" dirty="0"/>
          </a:p>
        </p:txBody>
      </p:sp>
      <p:pic>
        <p:nvPicPr>
          <p:cNvPr id="4" name="Picture 4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seznámení žáků pátého ročníku s učivem o savcích.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rozšiřuje základní probíranou látku o savcích.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přírodověda </a:t>
            </a:r>
            <a:r>
              <a:rPr lang="cs-CZ" dirty="0" smtClean="0"/>
              <a:t>5.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</a:t>
            </a:r>
            <a:r>
              <a:rPr lang="cs-CZ" dirty="0" smtClean="0"/>
              <a:t>vznikl ze zápisů autora jako </a:t>
            </a:r>
            <a:r>
              <a:rPr lang="cs-CZ" dirty="0"/>
              <a:t>doplňující materiál k </a:t>
            </a:r>
            <a:r>
              <a:rPr lang="cs-CZ" dirty="0" smtClean="0"/>
              <a:t>učebnici: JURČÁK, Jaroslav. </a:t>
            </a:r>
            <a:r>
              <a:rPr lang="cs-CZ" i="1" dirty="0" smtClean="0"/>
              <a:t>Přírodověda 5. ročník</a:t>
            </a:r>
            <a:r>
              <a:rPr lang="cs-CZ" dirty="0" smtClean="0"/>
              <a:t>. Olomouc: PRODOS, 1996. ISBN 80-85806-41-X. 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0" y="1371600"/>
            <a:ext cx="7280920" cy="974576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Kůň domácí</a:t>
            </a:r>
            <a:endParaRPr lang="cs-CZ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524000" y="3429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				</a:t>
            </a:r>
            <a:endParaRPr lang="cs-CZ" sz="4000" dirty="0"/>
          </a:p>
        </p:txBody>
      </p:sp>
      <p:pic>
        <p:nvPicPr>
          <p:cNvPr id="10242" name="Picture 2" descr="Soubor:Dunkelfuchsstute-Ciara16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667000"/>
            <a:ext cx="3782061" cy="36480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04800" y="1676401"/>
            <a:ext cx="57912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b="1" u="sng" dirty="0" smtClean="0">
                <a:latin typeface="Arial" pitchFamily="34" charset="0"/>
                <a:cs typeface="Arial" pitchFamily="34" charset="0"/>
              </a:rPr>
              <a:t>Kůň domácí</a:t>
            </a:r>
          </a:p>
          <a:p>
            <a:pPr>
              <a:buFontTx/>
              <a:buChar char="-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patří mezi savce</a:t>
            </a:r>
          </a:p>
          <a:p>
            <a:endParaRPr lang="cs-CZ" sz="2800" dirty="0"/>
          </a:p>
        </p:txBody>
      </p:sp>
      <p:pic>
        <p:nvPicPr>
          <p:cNvPr id="1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10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 l="4165" t="4868"/>
          <a:stretch>
            <a:fillRect/>
          </a:stretch>
        </p:blipFill>
        <p:spPr bwMode="auto">
          <a:xfrm>
            <a:off x="7162800" y="4267200"/>
            <a:ext cx="19812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Oválný popisek 8"/>
          <p:cNvSpPr/>
          <p:nvPr/>
        </p:nvSpPr>
        <p:spPr>
          <a:xfrm>
            <a:off x="5867400" y="1981200"/>
            <a:ext cx="2819400" cy="2133600"/>
          </a:xfrm>
          <a:prstGeom prst="wedgeEllipseCallout">
            <a:avLst>
              <a:gd name="adj1" fmla="val 23193"/>
              <a:gd name="adj2" fmla="val 9555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i="1" dirty="0" smtClean="0">
                <a:latin typeface="Arial" pitchFamily="34" charset="0"/>
                <a:cs typeface="Arial" pitchFamily="34" charset="0"/>
              </a:rPr>
              <a:t>Savci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= obratlovci – společný znak: kojení mláďat, srst  u většiny obratlovců 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Soubor:Horse bones ugglan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14801"/>
            <a:ext cx="3404855" cy="2362200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685800" y="3276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Kostra koně domácího</a:t>
            </a:r>
            <a:endParaRPr lang="cs-CZ" sz="2000" b="1" dirty="0"/>
          </a:p>
        </p:txBody>
      </p:sp>
      <p:pic>
        <p:nvPicPr>
          <p:cNvPr id="13" name="Obrázek 12" descr="File:Horseanatomy.pn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4114800"/>
            <a:ext cx="3200400" cy="241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allAtOnce" animBg="1"/>
      <p:bldP spid="9" grpId="1" build="allAtOnce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cs-CZ" sz="2000" dirty="0" smtClean="0"/>
          </a:p>
          <a:p>
            <a:pPr lvl="7">
              <a:buNone/>
            </a:pPr>
            <a:endParaRPr lang="cs-CZ" sz="1500" dirty="0" smtClean="0"/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Soubor:Źrebak 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8493" y="3962400"/>
            <a:ext cx="3565507" cy="2667000"/>
          </a:xfrm>
          <a:prstGeom prst="rect">
            <a:avLst/>
          </a:prstGeom>
          <a:noFill/>
        </p:spPr>
      </p:pic>
      <p:pic>
        <p:nvPicPr>
          <p:cNvPr id="8196" name="Picture 4" descr="File:Biandintz eta zaldiak - modified2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12043"/>
          <a:stretch>
            <a:fillRect/>
          </a:stretch>
        </p:blipFill>
        <p:spPr bwMode="auto">
          <a:xfrm>
            <a:off x="0" y="1295400"/>
            <a:ext cx="4452058" cy="3505200"/>
          </a:xfrm>
          <a:prstGeom prst="rect">
            <a:avLst/>
          </a:prstGeom>
          <a:noFill/>
        </p:spPr>
      </p:pic>
      <p:graphicFrame>
        <p:nvGraphicFramePr>
          <p:cNvPr id="12" name="Diagram 11"/>
          <p:cNvGraphicFramePr/>
          <p:nvPr/>
        </p:nvGraphicFramePr>
        <p:xfrm>
          <a:off x="1143000" y="5486400"/>
          <a:ext cx="4648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3962400" y="1447800"/>
          <a:ext cx="49530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cs-CZ" sz="2000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676400" y="1447800"/>
            <a:ext cx="5638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HIPOLOGIE </a:t>
            </a:r>
            <a:r>
              <a:rPr lang="cs-CZ" sz="2400" dirty="0" smtClean="0"/>
              <a:t>= věda zabývající se koňmi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04800" y="3429000"/>
            <a:ext cx="647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DOMESTIKACE</a:t>
            </a:r>
          </a:p>
          <a:p>
            <a:r>
              <a:rPr lang="cs-CZ" dirty="0" smtClean="0"/>
              <a:t>	- první záznamy o domestikaci koně pochází :</a:t>
            </a:r>
          </a:p>
          <a:p>
            <a:endParaRPr lang="cs-CZ" dirty="0" smtClean="0"/>
          </a:p>
          <a:p>
            <a:r>
              <a:rPr lang="cs-CZ" dirty="0" smtClean="0"/>
              <a:t>	- domestikovaní koně zpočátku pro:  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12" name="Obláček 11"/>
          <p:cNvSpPr/>
          <p:nvPr/>
        </p:nvSpPr>
        <p:spPr>
          <a:xfrm>
            <a:off x="1905000" y="2057400"/>
            <a:ext cx="3810000" cy="1524000"/>
          </a:xfrm>
          <a:prstGeom prst="cloudCallout">
            <a:avLst>
              <a:gd name="adj1" fmla="val -43095"/>
              <a:gd name="adj2" fmla="val 6510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cs-CZ" dirty="0" smtClean="0">
                <a:latin typeface="Arial" pitchFamily="34" charset="0"/>
                <a:cs typeface="Arial" pitchFamily="34" charset="0"/>
              </a:rPr>
              <a:t>DOMESTIKACE JE:</a:t>
            </a:r>
          </a:p>
          <a:p>
            <a:pPr marL="342900" indent="-342900" algn="ctr"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zdomácnění</a:t>
            </a:r>
          </a:p>
          <a:p>
            <a:pPr marL="342900" indent="-342900" algn="ctr"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domovní prohlídka</a:t>
            </a:r>
          </a:p>
          <a:p>
            <a:pPr marL="342900" indent="-342900" algn="ctr"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chalupaření.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láček 13"/>
          <p:cNvSpPr/>
          <p:nvPr/>
        </p:nvSpPr>
        <p:spPr>
          <a:xfrm>
            <a:off x="5943600" y="1981200"/>
            <a:ext cx="3200400" cy="2209800"/>
          </a:xfrm>
          <a:prstGeom prst="cloudCallout">
            <a:avLst>
              <a:gd name="adj1" fmla="val -47143"/>
              <a:gd name="adj2" fmla="val 4450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 Austrálie</a:t>
            </a:r>
          </a:p>
          <a:p>
            <a:pPr marL="342900" indent="-342900" algn="ctr"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 Ameriky </a:t>
            </a:r>
          </a:p>
          <a:p>
            <a:pPr marL="342900" indent="-342900" algn="ctr"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 Asie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láček 14"/>
          <p:cNvSpPr/>
          <p:nvPr/>
        </p:nvSpPr>
        <p:spPr>
          <a:xfrm>
            <a:off x="5105400" y="4800600"/>
            <a:ext cx="2895600" cy="1752600"/>
          </a:xfrm>
          <a:prstGeom prst="cloudCallout">
            <a:avLst>
              <a:gd name="adj1" fmla="val -54243"/>
              <a:gd name="adj2" fmla="val -478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kůži</a:t>
            </a:r>
          </a:p>
          <a:p>
            <a:pPr marL="342900" indent="-342900" algn="ctr"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přepravu nákladů</a:t>
            </a:r>
          </a:p>
          <a:p>
            <a:pPr marL="342900" indent="-342900" algn="ctr"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maso a mléko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1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uiExpand="1" build="allAtOnce"/>
      <p:bldP spid="12" grpId="0" build="allAtOnce" animBg="1"/>
      <p:bldP spid="14" grpId="0" build="allAtOnce" animBg="1"/>
      <p:bldP spid="1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28600" y="137160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- další využití koňů v poslední době:</a:t>
            </a:r>
          </a:p>
          <a:p>
            <a:r>
              <a:rPr lang="cs-CZ" dirty="0" smtClean="0"/>
              <a:t>		- doprava, hospodářství, </a:t>
            </a:r>
          </a:p>
          <a:p>
            <a:r>
              <a:rPr lang="cs-CZ" dirty="0" smtClean="0"/>
              <a:t>		vojenská služba, dostihy, aj.</a:t>
            </a:r>
            <a:endParaRPr lang="cs-CZ" dirty="0"/>
          </a:p>
        </p:txBody>
      </p:sp>
      <p:pic>
        <p:nvPicPr>
          <p:cNvPr id="6146" name="Picture 2" descr="Soubor:Austrian horse railway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447800"/>
            <a:ext cx="3429000" cy="2503170"/>
          </a:xfrm>
          <a:prstGeom prst="rect">
            <a:avLst/>
          </a:prstGeom>
          <a:noFill/>
        </p:spPr>
      </p:pic>
      <p:pic>
        <p:nvPicPr>
          <p:cNvPr id="6148" name="Picture 4" descr="Soubor:Monmouth Park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438400"/>
            <a:ext cx="3048000" cy="2219326"/>
          </a:xfrm>
          <a:prstGeom prst="rect">
            <a:avLst/>
          </a:prstGeom>
          <a:noFill/>
        </p:spPr>
      </p:pic>
      <p:pic>
        <p:nvPicPr>
          <p:cNvPr id="6150" name="Picture 6" descr="File:Policja konna Poznań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3124200"/>
            <a:ext cx="2769108" cy="3505200"/>
          </a:xfrm>
          <a:prstGeom prst="rect">
            <a:avLst/>
          </a:prstGeom>
          <a:noFill/>
        </p:spPr>
      </p:pic>
      <p:pic>
        <p:nvPicPr>
          <p:cNvPr id="6152" name="Picture 8" descr="File:Bundesarchiv Bild 146-1970-073-17, Türkische Kavallerie südlich von Jerusalem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 l="8000" t="2759" b="13103"/>
          <a:stretch>
            <a:fillRect/>
          </a:stretch>
        </p:blipFill>
        <p:spPr bwMode="auto">
          <a:xfrm>
            <a:off x="381000" y="4800600"/>
            <a:ext cx="2873115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Soubor:Muybridge race horse animated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828800"/>
            <a:ext cx="3429000" cy="228600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57200" y="1295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Cválající  kůň</a:t>
            </a:r>
            <a:endParaRPr lang="cs-CZ" sz="2400" b="1" dirty="0"/>
          </a:p>
        </p:txBody>
      </p:sp>
      <p:sp>
        <p:nvSpPr>
          <p:cNvPr id="11" name="Obdélník 10"/>
          <p:cNvSpPr/>
          <p:nvPr/>
        </p:nvSpPr>
        <p:spPr>
          <a:xfrm>
            <a:off x="4114800" y="1905000"/>
            <a:ext cx="43434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 smtClean="0"/>
              <a:t>Chody koně: </a:t>
            </a:r>
            <a:r>
              <a:rPr lang="cs-CZ" i="1" dirty="0" smtClean="0"/>
              <a:t>krok, klus, cval, trysk</a:t>
            </a:r>
            <a:endParaRPr lang="cs-CZ" dirty="0"/>
          </a:p>
        </p:txBody>
      </p:sp>
      <p:sp>
        <p:nvSpPr>
          <p:cNvPr id="12" name="Obláček 11"/>
          <p:cNvSpPr/>
          <p:nvPr/>
        </p:nvSpPr>
        <p:spPr>
          <a:xfrm>
            <a:off x="609600" y="3962400"/>
            <a:ext cx="3581400" cy="2362200"/>
          </a:xfrm>
          <a:prstGeom prst="cloudCallout">
            <a:avLst>
              <a:gd name="adj1" fmla="val 90706"/>
              <a:gd name="adj2" fmla="val -11838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Krok</a:t>
            </a:r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obě stejnostranné končetiny jdou po sobě.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Rychlost: 6 – 8 km/</a:t>
            </a:r>
            <a:r>
              <a:rPr lang="cs-CZ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láček 12"/>
          <p:cNvSpPr/>
          <p:nvPr/>
        </p:nvSpPr>
        <p:spPr>
          <a:xfrm>
            <a:off x="3810000" y="4343400"/>
            <a:ext cx="3048000" cy="2209800"/>
          </a:xfrm>
          <a:prstGeom prst="cloudCallout">
            <a:avLst>
              <a:gd name="adj1" fmla="val 26999"/>
              <a:gd name="adj2" fmla="val -14306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Při </a:t>
            </a: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klusu</a:t>
            </a:r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je největší rovnováha + nejdelší krok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rychlost: okolo 15 km/</a:t>
            </a:r>
            <a:r>
              <a:rPr lang="cs-CZ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láček 13"/>
          <p:cNvSpPr/>
          <p:nvPr/>
        </p:nvSpPr>
        <p:spPr>
          <a:xfrm>
            <a:off x="6400800" y="2971800"/>
            <a:ext cx="2057400" cy="1828800"/>
          </a:xfrm>
          <a:prstGeom prst="cloudCallout">
            <a:avLst>
              <a:gd name="adj1" fmla="val -23814"/>
              <a:gd name="adj2" fmla="val -8310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Při </a:t>
            </a: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cvalu </a:t>
            </a:r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dosahuje kůň rychlosti až 60 km/</a:t>
            </a:r>
            <a:r>
              <a:rPr lang="cs-CZ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dirty="0" smtClean="0">
                <a:solidFill>
                  <a:schemeClr val="bg1"/>
                </a:solidFill>
              </a:rPr>
              <a:t>.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9" name="Obláček 18"/>
          <p:cNvSpPr/>
          <p:nvPr/>
        </p:nvSpPr>
        <p:spPr>
          <a:xfrm>
            <a:off x="7543800" y="304800"/>
            <a:ext cx="1600200" cy="1295400"/>
          </a:xfrm>
          <a:prstGeom prst="cloud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Trysk</a:t>
            </a:r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je velmi rychlý cval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"/>
            <a:ext cx="5029200" cy="1098347"/>
          </a:xfrm>
          <a:prstGeom prst="rect">
            <a:avLst/>
          </a:prstGeom>
          <a:ln>
            <a:noFill/>
          </a:ln>
          <a:effectLst/>
        </p:spPr>
      </p:pic>
      <p:sp>
        <p:nvSpPr>
          <p:cNvPr id="36" name="Nadpis 35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i="1" dirty="0" smtClean="0"/>
              <a:t>Co potřebujeme, když chceme jezdit na koních?  </a:t>
            </a:r>
            <a:endParaRPr lang="cs-CZ" i="1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4267200" y="2057400"/>
            <a:ext cx="4267200" cy="885600"/>
            <a:chOff x="304800" y="50599"/>
            <a:chExt cx="4267200" cy="885600"/>
          </a:xfrm>
        </p:grpSpPr>
        <p:sp>
          <p:nvSpPr>
            <p:cNvPr id="18" name="Zaoblený obdélník 17"/>
            <p:cNvSpPr/>
            <p:nvPr/>
          </p:nvSpPr>
          <p:spPr>
            <a:xfrm>
              <a:off x="304800" y="50599"/>
              <a:ext cx="4267200" cy="8856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Zaoblený obdélník 4"/>
            <p:cNvSpPr/>
            <p:nvPr/>
          </p:nvSpPr>
          <p:spPr>
            <a:xfrm>
              <a:off x="348031" y="93830"/>
              <a:ext cx="4180738" cy="799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000" kern="1200" dirty="0" smtClean="0"/>
                <a:t>a</a:t>
              </a:r>
              <a:r>
                <a:rPr lang="cs-CZ" sz="3000" kern="1200" dirty="0" smtClean="0">
                  <a:latin typeface="Arial" pitchFamily="34" charset="0"/>
                  <a:cs typeface="Arial" pitchFamily="34" charset="0"/>
                </a:rPr>
                <a:t>) Jezdeckou výzbroj.</a:t>
              </a:r>
              <a:endParaRPr lang="cs-CZ" sz="3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4267200" y="3048000"/>
            <a:ext cx="4267200" cy="1002805"/>
            <a:chOff x="304800" y="542479"/>
            <a:chExt cx="4267200" cy="1002805"/>
          </a:xfrm>
        </p:grpSpPr>
        <p:sp>
          <p:nvSpPr>
            <p:cNvPr id="21" name="Zaoblený obdélník 20"/>
            <p:cNvSpPr/>
            <p:nvPr/>
          </p:nvSpPr>
          <p:spPr>
            <a:xfrm>
              <a:off x="304800" y="542479"/>
              <a:ext cx="4267200" cy="9741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Zaoblený obdélník 4"/>
            <p:cNvSpPr/>
            <p:nvPr/>
          </p:nvSpPr>
          <p:spPr>
            <a:xfrm>
              <a:off x="352355" y="666234"/>
              <a:ext cx="4172090" cy="879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000" kern="1200" dirty="0" smtClean="0"/>
                <a:t>b</a:t>
              </a:r>
              <a:r>
                <a:rPr lang="cs-CZ" sz="3000" kern="1200" dirty="0" smtClean="0">
                  <a:latin typeface="Arial" pitchFamily="34" charset="0"/>
                  <a:cs typeface="Arial" pitchFamily="34" charset="0"/>
                </a:rPr>
                <a:t>) Jezdeckou výstroj.</a:t>
              </a:r>
              <a:endParaRPr lang="cs-CZ" sz="3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4267200" y="4191000"/>
            <a:ext cx="4267200" cy="1033200"/>
            <a:chOff x="304800" y="1337599"/>
            <a:chExt cx="4267200" cy="1033200"/>
          </a:xfrm>
        </p:grpSpPr>
        <p:sp>
          <p:nvSpPr>
            <p:cNvPr id="24" name="Zaoblený obdélník 23"/>
            <p:cNvSpPr/>
            <p:nvPr/>
          </p:nvSpPr>
          <p:spPr>
            <a:xfrm>
              <a:off x="304800" y="1337599"/>
              <a:ext cx="4267200" cy="10332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Zaoblený obdélník 4"/>
            <p:cNvSpPr/>
            <p:nvPr/>
          </p:nvSpPr>
          <p:spPr>
            <a:xfrm>
              <a:off x="355237" y="1388036"/>
              <a:ext cx="4166326" cy="932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000" kern="1200" dirty="0" smtClean="0">
                  <a:latin typeface="Arial" pitchFamily="34" charset="0"/>
                  <a:cs typeface="Arial" pitchFamily="34" charset="0"/>
                </a:rPr>
                <a:t>c) Jezdeckou přilbu</a:t>
              </a:r>
              <a:r>
                <a:rPr lang="cs-CZ" sz="3500" kern="1200" dirty="0" smtClean="0"/>
                <a:t>.</a:t>
              </a:r>
              <a:endParaRPr lang="cs-CZ" sz="3500" kern="1200" dirty="0"/>
            </a:p>
          </p:txBody>
        </p:sp>
      </p:grpSp>
      <p:pic>
        <p:nvPicPr>
          <p:cNvPr id="4098" name="Picture 2" descr="File:Sunset hors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438400"/>
            <a:ext cx="2726055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8379</TotalTime>
  <Words>706</Words>
  <Application>Microsoft Office PowerPoint</Application>
  <PresentationFormat>Předvádění na obrazovce 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Výchozí návrh</vt:lpstr>
      <vt:lpstr>Tok</vt:lpstr>
      <vt:lpstr>Kůň domácí</vt:lpstr>
      <vt:lpstr>Anotace:</vt:lpstr>
      <vt:lpstr>Kůň domácí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potřebujeme, když chceme jezdit na koních?  </vt:lpstr>
      <vt:lpstr>Prezentace aplikace PowerPoint</vt:lpstr>
      <vt:lpstr>Prezentace aplikace PowerPoint</vt:lpstr>
      <vt:lpstr>Prezentace aplikace PowerPoint</vt:lpstr>
      <vt:lpstr>Zdroj obrázků: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Helenečka</dc:creator>
  <cp:lastModifiedBy>ucitel</cp:lastModifiedBy>
  <cp:revision>279</cp:revision>
  <cp:lastPrinted>1601-01-01T00:00:00Z</cp:lastPrinted>
  <dcterms:created xsi:type="dcterms:W3CDTF">1601-01-01T00:00:00Z</dcterms:created>
  <dcterms:modified xsi:type="dcterms:W3CDTF">2013-08-22T12:24:38Z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