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5"/>
  </p:notesMasterIdLst>
  <p:sldIdLst>
    <p:sldId id="256" r:id="rId3"/>
    <p:sldId id="259" r:id="rId4"/>
    <p:sldId id="263" r:id="rId5"/>
    <p:sldId id="275" r:id="rId6"/>
    <p:sldId id="282" r:id="rId7"/>
    <p:sldId id="266" r:id="rId8"/>
    <p:sldId id="280" r:id="rId9"/>
    <p:sldId id="279" r:id="rId10"/>
    <p:sldId id="267" r:id="rId11"/>
    <p:sldId id="268" r:id="rId12"/>
    <p:sldId id="278" r:id="rId13"/>
    <p:sldId id="274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DD37D-C982-4DE7-85FD-F77E52F94D3A}" type="doc">
      <dgm:prSet loTypeId="urn:microsoft.com/office/officeart/2005/8/layout/chart3" loCatId="cycle" qsTypeId="urn:microsoft.com/office/officeart/2005/8/quickstyle/simple1" qsCatId="simple" csTypeId="urn:microsoft.com/office/officeart/2005/8/colors/accent3_1" csCatId="accent3" phldr="1"/>
      <dgm:spPr/>
    </dgm:pt>
    <dgm:pt modelId="{499D85CB-236B-4E0D-A490-B67189883B10}">
      <dgm:prSet custT="1"/>
      <dgm:spPr/>
      <dgm:t>
        <a:bodyPr/>
        <a:lstStyle/>
        <a:p>
          <a:r>
            <a:rPr lang="cs-CZ" sz="1400" b="1" dirty="0" smtClean="0">
              <a:latin typeface="Arial" pitchFamily="34" charset="0"/>
              <a:cs typeface="Arial" pitchFamily="34" charset="0"/>
            </a:rPr>
            <a:t>Kráva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= samice.</a:t>
          </a:r>
          <a:endParaRPr lang="cs-CZ" sz="1400" b="1" dirty="0" smtClean="0">
            <a:latin typeface="Arial" pitchFamily="34" charset="0"/>
            <a:cs typeface="Arial" pitchFamily="34" charset="0"/>
          </a:endParaRPr>
        </a:p>
      </dgm:t>
    </dgm:pt>
    <dgm:pt modelId="{40A03540-FF98-41AE-8543-749BB0062109}" type="parTrans" cxnId="{AAAC4427-D863-4E64-A1DB-B1C500540B62}">
      <dgm:prSet/>
      <dgm:spPr/>
      <dgm:t>
        <a:bodyPr/>
        <a:lstStyle/>
        <a:p>
          <a:endParaRPr lang="cs-CZ"/>
        </a:p>
      </dgm:t>
    </dgm:pt>
    <dgm:pt modelId="{218D897F-8F27-4C89-9978-EF12BD5EEEA4}" type="sibTrans" cxnId="{AAAC4427-D863-4E64-A1DB-B1C500540B62}">
      <dgm:prSet/>
      <dgm:spPr/>
      <dgm:t>
        <a:bodyPr/>
        <a:lstStyle/>
        <a:p>
          <a:endParaRPr lang="cs-CZ"/>
        </a:p>
      </dgm:t>
    </dgm:pt>
    <dgm:pt modelId="{B7E7593A-1EE1-4E31-8606-2306D4C8EB93}">
      <dgm:prSet custT="1"/>
      <dgm:spPr/>
      <dgm:t>
        <a:bodyPr/>
        <a:lstStyle/>
        <a:p>
          <a:r>
            <a:rPr lang="cs-CZ" sz="1400" b="1" dirty="0" smtClean="0">
              <a:latin typeface="Arial" pitchFamily="34" charset="0"/>
              <a:cs typeface="Arial" pitchFamily="34" charset="0"/>
            </a:rPr>
            <a:t>Býk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= samec.</a:t>
          </a:r>
          <a:endParaRPr lang="cs-CZ" sz="1400" b="1" dirty="0" smtClean="0">
            <a:latin typeface="Arial" pitchFamily="34" charset="0"/>
            <a:cs typeface="Arial" pitchFamily="34" charset="0"/>
          </a:endParaRPr>
        </a:p>
      </dgm:t>
    </dgm:pt>
    <dgm:pt modelId="{307C76BA-78F3-45B7-BAFF-C3892E046E19}" type="parTrans" cxnId="{9CABD8FF-AB12-4F36-9DA8-948BE7C798A7}">
      <dgm:prSet/>
      <dgm:spPr/>
      <dgm:t>
        <a:bodyPr/>
        <a:lstStyle/>
        <a:p>
          <a:endParaRPr lang="cs-CZ"/>
        </a:p>
      </dgm:t>
    </dgm:pt>
    <dgm:pt modelId="{BC234BAA-76A6-4648-88FC-73FAAFE442BA}" type="sibTrans" cxnId="{9CABD8FF-AB12-4F36-9DA8-948BE7C798A7}">
      <dgm:prSet/>
      <dgm:spPr/>
      <dgm:t>
        <a:bodyPr/>
        <a:lstStyle/>
        <a:p>
          <a:endParaRPr lang="cs-CZ"/>
        </a:p>
      </dgm:t>
    </dgm:pt>
    <dgm:pt modelId="{3692A4F8-89B1-494C-AB6A-85F9EB549B45}">
      <dgm:prSet custT="1"/>
      <dgm:spPr/>
      <dgm:t>
        <a:bodyPr/>
        <a:lstStyle/>
        <a:p>
          <a:r>
            <a:rPr lang="cs-CZ" sz="1400" b="1" dirty="0" smtClean="0">
              <a:latin typeface="Arial" pitchFamily="34" charset="0"/>
              <a:cs typeface="Arial" pitchFamily="34" charset="0"/>
            </a:rPr>
            <a:t>Tele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= mládě.</a:t>
          </a:r>
          <a:endParaRPr lang="cs-CZ" sz="1400" b="1" dirty="0" smtClean="0">
            <a:latin typeface="Arial" pitchFamily="34" charset="0"/>
            <a:cs typeface="Arial" pitchFamily="34" charset="0"/>
          </a:endParaRPr>
        </a:p>
      </dgm:t>
    </dgm:pt>
    <dgm:pt modelId="{326CC79C-2390-4973-BEAD-C03C39203BE9}" type="parTrans" cxnId="{BF02B513-BF67-4AA3-90E3-4FC2C9DBD9D6}">
      <dgm:prSet/>
      <dgm:spPr/>
      <dgm:t>
        <a:bodyPr/>
        <a:lstStyle/>
        <a:p>
          <a:endParaRPr lang="cs-CZ"/>
        </a:p>
      </dgm:t>
    </dgm:pt>
    <dgm:pt modelId="{85C6851C-D959-4C89-B0BB-667BC3049EFB}" type="sibTrans" cxnId="{BF02B513-BF67-4AA3-90E3-4FC2C9DBD9D6}">
      <dgm:prSet/>
      <dgm:spPr/>
      <dgm:t>
        <a:bodyPr/>
        <a:lstStyle/>
        <a:p>
          <a:endParaRPr lang="cs-CZ"/>
        </a:p>
      </dgm:t>
    </dgm:pt>
    <dgm:pt modelId="{8B9B5AB1-6A94-4F20-B3F0-98CEBC2753E8}">
      <dgm:prSet custT="1"/>
      <dgm:spPr/>
      <dgm:t>
        <a:bodyPr/>
        <a:lstStyle/>
        <a:p>
          <a:r>
            <a:rPr lang="cs-CZ" sz="1400" b="1" dirty="0" smtClean="0">
              <a:latin typeface="Arial" pitchFamily="34" charset="0"/>
              <a:cs typeface="Arial" pitchFamily="34" charset="0"/>
            </a:rPr>
            <a:t>Jalovice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= kráva, která    ještě nerodila.</a:t>
          </a:r>
          <a:endParaRPr lang="cs-CZ" sz="1400" b="1" dirty="0" smtClean="0">
            <a:latin typeface="Arial" pitchFamily="34" charset="0"/>
            <a:cs typeface="Arial" pitchFamily="34" charset="0"/>
          </a:endParaRPr>
        </a:p>
      </dgm:t>
    </dgm:pt>
    <dgm:pt modelId="{9B0A60ED-67E3-4339-B6EB-4D760862162D}" type="parTrans" cxnId="{90DA685C-7A3F-4A28-A28B-CDA1D9A9E540}">
      <dgm:prSet/>
      <dgm:spPr/>
      <dgm:t>
        <a:bodyPr/>
        <a:lstStyle/>
        <a:p>
          <a:endParaRPr lang="cs-CZ"/>
        </a:p>
      </dgm:t>
    </dgm:pt>
    <dgm:pt modelId="{A8556C5F-A563-4A53-978C-4E2DAC557E48}" type="sibTrans" cxnId="{90DA685C-7A3F-4A28-A28B-CDA1D9A9E540}">
      <dgm:prSet/>
      <dgm:spPr/>
      <dgm:t>
        <a:bodyPr/>
        <a:lstStyle/>
        <a:p>
          <a:endParaRPr lang="cs-CZ"/>
        </a:p>
      </dgm:t>
    </dgm:pt>
    <dgm:pt modelId="{46AB9FC6-4E4E-4ED7-BE02-BA2BAA96FE00}">
      <dgm:prSet custT="1"/>
      <dgm:spPr/>
      <dgm:t>
        <a:bodyPr/>
        <a:lstStyle/>
        <a:p>
          <a:r>
            <a:rPr lang="cs-CZ" sz="1400" b="1" dirty="0" smtClean="0">
              <a:latin typeface="Arial" pitchFamily="34" charset="0"/>
              <a:cs typeface="Arial" pitchFamily="34" charset="0"/>
            </a:rPr>
            <a:t>Vůl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= vykastrovaný býk (bývá klidnější).</a:t>
          </a:r>
          <a:endParaRPr lang="cs-CZ" sz="1400" b="1" dirty="0">
            <a:latin typeface="Arial" pitchFamily="34" charset="0"/>
            <a:cs typeface="Arial" pitchFamily="34" charset="0"/>
          </a:endParaRPr>
        </a:p>
      </dgm:t>
    </dgm:pt>
    <dgm:pt modelId="{BB275847-B725-4341-ADE8-3A20FB5F9ABF}" type="sibTrans" cxnId="{E2607393-5041-43B9-8DD7-0FD329E5E967}">
      <dgm:prSet/>
      <dgm:spPr/>
      <dgm:t>
        <a:bodyPr/>
        <a:lstStyle/>
        <a:p>
          <a:endParaRPr lang="cs-CZ"/>
        </a:p>
      </dgm:t>
    </dgm:pt>
    <dgm:pt modelId="{5E9311B2-0876-458B-B226-855EEF0172D2}" type="parTrans" cxnId="{E2607393-5041-43B9-8DD7-0FD329E5E967}">
      <dgm:prSet/>
      <dgm:spPr/>
      <dgm:t>
        <a:bodyPr/>
        <a:lstStyle/>
        <a:p>
          <a:endParaRPr lang="cs-CZ"/>
        </a:p>
      </dgm:t>
    </dgm:pt>
    <dgm:pt modelId="{9BEBD91A-416E-45E6-A422-A83E979ED2F0}" type="pres">
      <dgm:prSet presAssocID="{147DD37D-C982-4DE7-85FD-F77E52F94D3A}" presName="compositeShape" presStyleCnt="0">
        <dgm:presLayoutVars>
          <dgm:chMax val="7"/>
          <dgm:dir/>
          <dgm:resizeHandles val="exact"/>
        </dgm:presLayoutVars>
      </dgm:prSet>
      <dgm:spPr/>
    </dgm:pt>
    <dgm:pt modelId="{5B592EDA-587D-4F72-9632-5AAB2C1610F2}" type="pres">
      <dgm:prSet presAssocID="{147DD37D-C982-4DE7-85FD-F77E52F94D3A}" presName="wedge1" presStyleLbl="node1" presStyleIdx="0" presStyleCnt="5" custLinFactNeighborX="-3089" custLinFactNeighborY="4048"/>
      <dgm:spPr/>
      <dgm:t>
        <a:bodyPr/>
        <a:lstStyle/>
        <a:p>
          <a:endParaRPr lang="cs-CZ"/>
        </a:p>
      </dgm:t>
    </dgm:pt>
    <dgm:pt modelId="{90B43053-14FF-4F01-B5DA-CEA544BC78D8}" type="pres">
      <dgm:prSet presAssocID="{147DD37D-C982-4DE7-85FD-F77E52F94D3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B03135-21D3-4F53-B612-B0546246A945}" type="pres">
      <dgm:prSet presAssocID="{147DD37D-C982-4DE7-85FD-F77E52F94D3A}" presName="wedge2" presStyleLbl="node1" presStyleIdx="1" presStyleCnt="5"/>
      <dgm:spPr/>
      <dgm:t>
        <a:bodyPr/>
        <a:lstStyle/>
        <a:p>
          <a:endParaRPr lang="cs-CZ"/>
        </a:p>
      </dgm:t>
    </dgm:pt>
    <dgm:pt modelId="{A191F6BD-F58F-4A42-A026-7538EC7A6C91}" type="pres">
      <dgm:prSet presAssocID="{147DD37D-C982-4DE7-85FD-F77E52F94D3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DAFECE-FBFC-4FA4-8434-8C83513F7B93}" type="pres">
      <dgm:prSet presAssocID="{147DD37D-C982-4DE7-85FD-F77E52F94D3A}" presName="wedge3" presStyleLbl="node1" presStyleIdx="2" presStyleCnt="5"/>
      <dgm:spPr/>
      <dgm:t>
        <a:bodyPr/>
        <a:lstStyle/>
        <a:p>
          <a:endParaRPr lang="cs-CZ"/>
        </a:p>
      </dgm:t>
    </dgm:pt>
    <dgm:pt modelId="{C503E48B-694B-45AD-B490-DDB1EF0DE344}" type="pres">
      <dgm:prSet presAssocID="{147DD37D-C982-4DE7-85FD-F77E52F94D3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B13B49-3135-4984-BA3C-7B5FA0751AD1}" type="pres">
      <dgm:prSet presAssocID="{147DD37D-C982-4DE7-85FD-F77E52F94D3A}" presName="wedge4" presStyleLbl="node1" presStyleIdx="3" presStyleCnt="5"/>
      <dgm:spPr/>
      <dgm:t>
        <a:bodyPr/>
        <a:lstStyle/>
        <a:p>
          <a:endParaRPr lang="cs-CZ"/>
        </a:p>
      </dgm:t>
    </dgm:pt>
    <dgm:pt modelId="{DD7E00DC-800A-4919-94E8-0DF62A821A1E}" type="pres">
      <dgm:prSet presAssocID="{147DD37D-C982-4DE7-85FD-F77E52F94D3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DAC8E0-3D46-4F9B-862B-FA191D46121C}" type="pres">
      <dgm:prSet presAssocID="{147DD37D-C982-4DE7-85FD-F77E52F94D3A}" presName="wedge5" presStyleLbl="node1" presStyleIdx="4" presStyleCnt="5" custLinFactNeighborX="411" custLinFactNeighborY="-774"/>
      <dgm:spPr/>
      <dgm:t>
        <a:bodyPr/>
        <a:lstStyle/>
        <a:p>
          <a:endParaRPr lang="cs-CZ"/>
        </a:p>
      </dgm:t>
    </dgm:pt>
    <dgm:pt modelId="{293E0BCC-1CA9-47EC-BB3B-A1736663DBC4}" type="pres">
      <dgm:prSet presAssocID="{147DD37D-C982-4DE7-85FD-F77E52F94D3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A70F97F-9FDF-4D54-B7A0-8663D43A0CC2}" type="presOf" srcId="{8B9B5AB1-6A94-4F20-B3F0-98CEBC2753E8}" destId="{DD7E00DC-800A-4919-94E8-0DF62A821A1E}" srcOrd="1" destOrd="0" presId="urn:microsoft.com/office/officeart/2005/8/layout/chart3"/>
    <dgm:cxn modelId="{AAAC4427-D863-4E64-A1DB-B1C500540B62}" srcId="{147DD37D-C982-4DE7-85FD-F77E52F94D3A}" destId="{499D85CB-236B-4E0D-A490-B67189883B10}" srcOrd="0" destOrd="0" parTransId="{40A03540-FF98-41AE-8543-749BB0062109}" sibTransId="{218D897F-8F27-4C89-9978-EF12BD5EEEA4}"/>
    <dgm:cxn modelId="{D2AF460D-E83C-4CA1-B505-FF603647D5CF}" type="presOf" srcId="{147DD37D-C982-4DE7-85FD-F77E52F94D3A}" destId="{9BEBD91A-416E-45E6-A422-A83E979ED2F0}" srcOrd="0" destOrd="0" presId="urn:microsoft.com/office/officeart/2005/8/layout/chart3"/>
    <dgm:cxn modelId="{9D655B13-C44C-4AE8-B8C9-B1E4F86159B2}" type="presOf" srcId="{B7E7593A-1EE1-4E31-8606-2306D4C8EB93}" destId="{6AB03135-21D3-4F53-B612-B0546246A945}" srcOrd="0" destOrd="0" presId="urn:microsoft.com/office/officeart/2005/8/layout/chart3"/>
    <dgm:cxn modelId="{72A706BF-AC4A-4F00-B054-68838F634A8F}" type="presOf" srcId="{499D85CB-236B-4E0D-A490-B67189883B10}" destId="{5B592EDA-587D-4F72-9632-5AAB2C1610F2}" srcOrd="0" destOrd="0" presId="urn:microsoft.com/office/officeart/2005/8/layout/chart3"/>
    <dgm:cxn modelId="{6FFF449C-C864-41EE-8675-8B560CEEF148}" type="presOf" srcId="{B7E7593A-1EE1-4E31-8606-2306D4C8EB93}" destId="{A191F6BD-F58F-4A42-A026-7538EC7A6C91}" srcOrd="1" destOrd="0" presId="urn:microsoft.com/office/officeart/2005/8/layout/chart3"/>
    <dgm:cxn modelId="{8CEA6DFD-B1E3-418A-96FE-6DC2424CB2A7}" type="presOf" srcId="{3692A4F8-89B1-494C-AB6A-85F9EB549B45}" destId="{C503E48B-694B-45AD-B490-DDB1EF0DE344}" srcOrd="1" destOrd="0" presId="urn:microsoft.com/office/officeart/2005/8/layout/chart3"/>
    <dgm:cxn modelId="{BF02B513-BF67-4AA3-90E3-4FC2C9DBD9D6}" srcId="{147DD37D-C982-4DE7-85FD-F77E52F94D3A}" destId="{3692A4F8-89B1-494C-AB6A-85F9EB549B45}" srcOrd="2" destOrd="0" parTransId="{326CC79C-2390-4973-BEAD-C03C39203BE9}" sibTransId="{85C6851C-D959-4C89-B0BB-667BC3049EFB}"/>
    <dgm:cxn modelId="{E8BA0522-47F4-46CA-9E8E-B63391777BDF}" type="presOf" srcId="{3692A4F8-89B1-494C-AB6A-85F9EB549B45}" destId="{9FDAFECE-FBFC-4FA4-8434-8C83513F7B93}" srcOrd="0" destOrd="0" presId="urn:microsoft.com/office/officeart/2005/8/layout/chart3"/>
    <dgm:cxn modelId="{018D119A-018D-4F64-8BAA-AB3B14210BF4}" type="presOf" srcId="{46AB9FC6-4E4E-4ED7-BE02-BA2BAA96FE00}" destId="{293E0BCC-1CA9-47EC-BB3B-A1736663DBC4}" srcOrd="1" destOrd="0" presId="urn:microsoft.com/office/officeart/2005/8/layout/chart3"/>
    <dgm:cxn modelId="{9CABD8FF-AB12-4F36-9DA8-948BE7C798A7}" srcId="{147DD37D-C982-4DE7-85FD-F77E52F94D3A}" destId="{B7E7593A-1EE1-4E31-8606-2306D4C8EB93}" srcOrd="1" destOrd="0" parTransId="{307C76BA-78F3-45B7-BAFF-C3892E046E19}" sibTransId="{BC234BAA-76A6-4648-88FC-73FAAFE442BA}"/>
    <dgm:cxn modelId="{90DA685C-7A3F-4A28-A28B-CDA1D9A9E540}" srcId="{147DD37D-C982-4DE7-85FD-F77E52F94D3A}" destId="{8B9B5AB1-6A94-4F20-B3F0-98CEBC2753E8}" srcOrd="3" destOrd="0" parTransId="{9B0A60ED-67E3-4339-B6EB-4D760862162D}" sibTransId="{A8556C5F-A563-4A53-978C-4E2DAC557E48}"/>
    <dgm:cxn modelId="{8E40D0D4-30F5-4EC7-9200-A41F647A8F6E}" type="presOf" srcId="{499D85CB-236B-4E0D-A490-B67189883B10}" destId="{90B43053-14FF-4F01-B5DA-CEA544BC78D8}" srcOrd="1" destOrd="0" presId="urn:microsoft.com/office/officeart/2005/8/layout/chart3"/>
    <dgm:cxn modelId="{1E28D0BB-F4DB-4273-B12B-9791DB4EA2F5}" type="presOf" srcId="{46AB9FC6-4E4E-4ED7-BE02-BA2BAA96FE00}" destId="{DDDAC8E0-3D46-4F9B-862B-FA191D46121C}" srcOrd="0" destOrd="0" presId="urn:microsoft.com/office/officeart/2005/8/layout/chart3"/>
    <dgm:cxn modelId="{ED030322-F0B0-4A1E-A020-5C57B846647B}" type="presOf" srcId="{8B9B5AB1-6A94-4F20-B3F0-98CEBC2753E8}" destId="{3AB13B49-3135-4984-BA3C-7B5FA0751AD1}" srcOrd="0" destOrd="0" presId="urn:microsoft.com/office/officeart/2005/8/layout/chart3"/>
    <dgm:cxn modelId="{E2607393-5041-43B9-8DD7-0FD329E5E967}" srcId="{147DD37D-C982-4DE7-85FD-F77E52F94D3A}" destId="{46AB9FC6-4E4E-4ED7-BE02-BA2BAA96FE00}" srcOrd="4" destOrd="0" parTransId="{5E9311B2-0876-458B-B226-855EEF0172D2}" sibTransId="{BB275847-B725-4341-ADE8-3A20FB5F9ABF}"/>
    <dgm:cxn modelId="{D1BF8170-6697-4F72-93BB-6FBAED464834}" type="presParOf" srcId="{9BEBD91A-416E-45E6-A422-A83E979ED2F0}" destId="{5B592EDA-587D-4F72-9632-5AAB2C1610F2}" srcOrd="0" destOrd="0" presId="urn:microsoft.com/office/officeart/2005/8/layout/chart3"/>
    <dgm:cxn modelId="{B65D92CC-5265-41D5-A580-4296F2E7B759}" type="presParOf" srcId="{9BEBD91A-416E-45E6-A422-A83E979ED2F0}" destId="{90B43053-14FF-4F01-B5DA-CEA544BC78D8}" srcOrd="1" destOrd="0" presId="urn:microsoft.com/office/officeart/2005/8/layout/chart3"/>
    <dgm:cxn modelId="{FD815B98-42EE-4155-841B-FED644D9F2B2}" type="presParOf" srcId="{9BEBD91A-416E-45E6-A422-A83E979ED2F0}" destId="{6AB03135-21D3-4F53-B612-B0546246A945}" srcOrd="2" destOrd="0" presId="urn:microsoft.com/office/officeart/2005/8/layout/chart3"/>
    <dgm:cxn modelId="{BC4F0EAC-8CA7-48B7-BBB3-DA3AADE921C5}" type="presParOf" srcId="{9BEBD91A-416E-45E6-A422-A83E979ED2F0}" destId="{A191F6BD-F58F-4A42-A026-7538EC7A6C91}" srcOrd="3" destOrd="0" presId="urn:microsoft.com/office/officeart/2005/8/layout/chart3"/>
    <dgm:cxn modelId="{B25AF8D6-972E-4D77-8D5A-9AD02542497B}" type="presParOf" srcId="{9BEBD91A-416E-45E6-A422-A83E979ED2F0}" destId="{9FDAFECE-FBFC-4FA4-8434-8C83513F7B93}" srcOrd="4" destOrd="0" presId="urn:microsoft.com/office/officeart/2005/8/layout/chart3"/>
    <dgm:cxn modelId="{C29C89F8-D05F-4B1A-A948-A6E8B2AEAD03}" type="presParOf" srcId="{9BEBD91A-416E-45E6-A422-A83E979ED2F0}" destId="{C503E48B-694B-45AD-B490-DDB1EF0DE344}" srcOrd="5" destOrd="0" presId="urn:microsoft.com/office/officeart/2005/8/layout/chart3"/>
    <dgm:cxn modelId="{975F4A69-A0A5-46AF-8BB0-748C838555FF}" type="presParOf" srcId="{9BEBD91A-416E-45E6-A422-A83E979ED2F0}" destId="{3AB13B49-3135-4984-BA3C-7B5FA0751AD1}" srcOrd="6" destOrd="0" presId="urn:microsoft.com/office/officeart/2005/8/layout/chart3"/>
    <dgm:cxn modelId="{2A6796C3-B4AB-478F-8B7C-BCA292D60075}" type="presParOf" srcId="{9BEBD91A-416E-45E6-A422-A83E979ED2F0}" destId="{DD7E00DC-800A-4919-94E8-0DF62A821A1E}" srcOrd="7" destOrd="0" presId="urn:microsoft.com/office/officeart/2005/8/layout/chart3"/>
    <dgm:cxn modelId="{A1F0A9AC-CB26-478C-BCD0-1D752C135100}" type="presParOf" srcId="{9BEBD91A-416E-45E6-A422-A83E979ED2F0}" destId="{DDDAC8E0-3D46-4F9B-862B-FA191D46121C}" srcOrd="8" destOrd="0" presId="urn:microsoft.com/office/officeart/2005/8/layout/chart3"/>
    <dgm:cxn modelId="{663171C9-5F70-4674-BEAE-4F2E7502377C}" type="presParOf" srcId="{9BEBD91A-416E-45E6-A422-A83E979ED2F0}" destId="{293E0BCC-1CA9-47EC-BB3B-A1736663DBC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9AF19-1B87-4E3E-B7EA-A6B4BD581D8B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498AA5CD-818E-4AAC-A72D-343D16C5184F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Pohlavní dospělost okolo 10. měsíce věku</a:t>
          </a:r>
          <a:r>
            <a:rPr lang="cs-CZ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cs-CZ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687BFB9-86D5-4F4B-9214-9A97AA3E5863}" type="parTrans" cxnId="{02027815-5871-4541-A8A5-C106E4284EA2}">
      <dgm:prSet/>
      <dgm:spPr/>
      <dgm:t>
        <a:bodyPr/>
        <a:lstStyle/>
        <a:p>
          <a:endParaRPr lang="cs-CZ"/>
        </a:p>
      </dgm:t>
    </dgm:pt>
    <dgm:pt modelId="{573ABCFC-B4D8-4CF6-87F7-168159FD4A6E}" type="sibTrans" cxnId="{02027815-5871-4541-A8A5-C106E4284EA2}">
      <dgm:prSet/>
      <dgm:spPr/>
      <dgm:t>
        <a:bodyPr/>
        <a:lstStyle/>
        <a:p>
          <a:endParaRPr lang="cs-CZ"/>
        </a:p>
      </dgm:t>
    </dgm:pt>
    <dgm:pt modelId="{1FA9C29B-98A7-4875-A87C-FED4437015CE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Většinou  se rodí 1 mládě. </a:t>
          </a:r>
          <a:endParaRPr lang="cs-CZ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8E805C7-17B3-4EA6-9154-A886BD6B0A70}" type="parTrans" cxnId="{1BD5441F-6BFC-4808-9D82-57D2C152B5AC}">
      <dgm:prSet/>
      <dgm:spPr/>
      <dgm:t>
        <a:bodyPr/>
        <a:lstStyle/>
        <a:p>
          <a:endParaRPr lang="cs-CZ"/>
        </a:p>
      </dgm:t>
    </dgm:pt>
    <dgm:pt modelId="{50A13281-3ABA-48E9-AD69-E958D805D9F0}" type="sibTrans" cxnId="{1BD5441F-6BFC-4808-9D82-57D2C152B5AC}">
      <dgm:prSet/>
      <dgm:spPr/>
      <dgm:t>
        <a:bodyPr/>
        <a:lstStyle/>
        <a:p>
          <a:endParaRPr lang="cs-CZ"/>
        </a:p>
      </dgm:t>
    </dgm:pt>
    <dgm:pt modelId="{DB8AF1D0-DB36-405F-BF7F-026EABC74C86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Tele se rodí plně vyvinuté, mléko od matky saje až 10 měsíců.</a:t>
          </a:r>
          <a:endParaRPr lang="cs-CZ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544BCB-1615-4504-8846-6B1BD6C58EA7}" type="parTrans" cxnId="{9F0F3970-5FFC-4A43-9DE0-284CCEC1CB75}">
      <dgm:prSet/>
      <dgm:spPr/>
      <dgm:t>
        <a:bodyPr/>
        <a:lstStyle/>
        <a:p>
          <a:endParaRPr lang="cs-CZ"/>
        </a:p>
      </dgm:t>
    </dgm:pt>
    <dgm:pt modelId="{80F99DA2-EE99-4E7D-9543-5D28C12FEF24}" type="sibTrans" cxnId="{9F0F3970-5FFC-4A43-9DE0-284CCEC1CB75}">
      <dgm:prSet/>
      <dgm:spPr/>
      <dgm:t>
        <a:bodyPr/>
        <a:lstStyle/>
        <a:p>
          <a:endParaRPr lang="cs-CZ"/>
        </a:p>
      </dgm:t>
    </dgm:pt>
    <dgm:pt modelId="{6B8FBD7E-F782-4F6C-8EBF-972D68CA9DB1}" type="pres">
      <dgm:prSet presAssocID="{EB19AF19-1B87-4E3E-B7EA-A6B4BD581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AFE8CC8-C818-4DBD-8DE5-9C089FB9BED5}" type="pres">
      <dgm:prSet presAssocID="{498AA5CD-818E-4AAC-A72D-343D16C5184F}" presName="node" presStyleLbl="node1" presStyleIdx="0" presStyleCnt="3" custLinFactNeighborX="-26" custLinFactNeighborY="-273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6F11C3-276B-4A8B-97E5-E274DAAD298B}" type="pres">
      <dgm:prSet presAssocID="{573ABCFC-B4D8-4CF6-87F7-168159FD4A6E}" presName="sibTrans" presStyleCnt="0"/>
      <dgm:spPr/>
      <dgm:t>
        <a:bodyPr/>
        <a:lstStyle/>
        <a:p>
          <a:endParaRPr lang="cs-CZ"/>
        </a:p>
      </dgm:t>
    </dgm:pt>
    <dgm:pt modelId="{4FDF658C-77F3-4B88-AD6D-CC84F7FC2587}" type="pres">
      <dgm:prSet presAssocID="{1FA9C29B-98A7-4875-A87C-FED4437015CE}" presName="node" presStyleLbl="node1" presStyleIdx="1" presStyleCnt="3" custLinFactNeighborX="-3600" custLinFactNeighborY="-153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FD835E-1858-42F5-922F-7B2E53C8BE6B}" type="pres">
      <dgm:prSet presAssocID="{50A13281-3ABA-48E9-AD69-E958D805D9F0}" presName="sibTrans" presStyleCnt="0"/>
      <dgm:spPr/>
      <dgm:t>
        <a:bodyPr/>
        <a:lstStyle/>
        <a:p>
          <a:endParaRPr lang="cs-CZ"/>
        </a:p>
      </dgm:t>
    </dgm:pt>
    <dgm:pt modelId="{30B8F152-0C65-4499-8039-42FFD7B04B3E}" type="pres">
      <dgm:prSet presAssocID="{DB8AF1D0-DB36-405F-BF7F-026EABC74C86}" presName="node" presStyleLbl="node1" presStyleIdx="2" presStyleCnt="3" custLinFactNeighborX="-55026" custLinFactNeighborY="-258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027815-5871-4541-A8A5-C106E4284EA2}" srcId="{EB19AF19-1B87-4E3E-B7EA-A6B4BD581D8B}" destId="{498AA5CD-818E-4AAC-A72D-343D16C5184F}" srcOrd="0" destOrd="0" parTransId="{2687BFB9-86D5-4F4B-9214-9A97AA3E5863}" sibTransId="{573ABCFC-B4D8-4CF6-87F7-168159FD4A6E}"/>
    <dgm:cxn modelId="{02DB618B-4B2C-4F7D-A4C5-E2F0FCEB0B06}" type="presOf" srcId="{498AA5CD-818E-4AAC-A72D-343D16C5184F}" destId="{AAFE8CC8-C818-4DBD-8DE5-9C089FB9BED5}" srcOrd="0" destOrd="0" presId="urn:microsoft.com/office/officeart/2005/8/layout/default#1"/>
    <dgm:cxn modelId="{5E85E9EA-3056-4C9D-9903-4A5B4B3FBC7C}" type="presOf" srcId="{DB8AF1D0-DB36-405F-BF7F-026EABC74C86}" destId="{30B8F152-0C65-4499-8039-42FFD7B04B3E}" srcOrd="0" destOrd="0" presId="urn:microsoft.com/office/officeart/2005/8/layout/default#1"/>
    <dgm:cxn modelId="{7E0A1030-61E3-4A69-86DF-96FCC1517872}" type="presOf" srcId="{EB19AF19-1B87-4E3E-B7EA-A6B4BD581D8B}" destId="{6B8FBD7E-F782-4F6C-8EBF-972D68CA9DB1}" srcOrd="0" destOrd="0" presId="urn:microsoft.com/office/officeart/2005/8/layout/default#1"/>
    <dgm:cxn modelId="{1BD5441F-6BFC-4808-9D82-57D2C152B5AC}" srcId="{EB19AF19-1B87-4E3E-B7EA-A6B4BD581D8B}" destId="{1FA9C29B-98A7-4875-A87C-FED4437015CE}" srcOrd="1" destOrd="0" parTransId="{D8E805C7-17B3-4EA6-9154-A886BD6B0A70}" sibTransId="{50A13281-3ABA-48E9-AD69-E958D805D9F0}"/>
    <dgm:cxn modelId="{AF9C42C5-5E86-4C88-911D-555C59E07C23}" type="presOf" srcId="{1FA9C29B-98A7-4875-A87C-FED4437015CE}" destId="{4FDF658C-77F3-4B88-AD6D-CC84F7FC2587}" srcOrd="0" destOrd="0" presId="urn:microsoft.com/office/officeart/2005/8/layout/default#1"/>
    <dgm:cxn modelId="{9F0F3970-5FFC-4A43-9DE0-284CCEC1CB75}" srcId="{EB19AF19-1B87-4E3E-B7EA-A6B4BD581D8B}" destId="{DB8AF1D0-DB36-405F-BF7F-026EABC74C86}" srcOrd="2" destOrd="0" parTransId="{6C544BCB-1615-4504-8846-6B1BD6C58EA7}" sibTransId="{80F99DA2-EE99-4E7D-9543-5D28C12FEF24}"/>
    <dgm:cxn modelId="{CAEDCD84-59E5-4C53-9299-094CB427EC73}" type="presParOf" srcId="{6B8FBD7E-F782-4F6C-8EBF-972D68CA9DB1}" destId="{AAFE8CC8-C818-4DBD-8DE5-9C089FB9BED5}" srcOrd="0" destOrd="0" presId="urn:microsoft.com/office/officeart/2005/8/layout/default#1"/>
    <dgm:cxn modelId="{DCFEF110-0EB4-488D-B352-94BE6F7CD31D}" type="presParOf" srcId="{6B8FBD7E-F782-4F6C-8EBF-972D68CA9DB1}" destId="{2E6F11C3-276B-4A8B-97E5-E274DAAD298B}" srcOrd="1" destOrd="0" presId="urn:microsoft.com/office/officeart/2005/8/layout/default#1"/>
    <dgm:cxn modelId="{6BE8BA63-8EA5-44D5-9087-041F26A59AE4}" type="presParOf" srcId="{6B8FBD7E-F782-4F6C-8EBF-972D68CA9DB1}" destId="{4FDF658C-77F3-4B88-AD6D-CC84F7FC2587}" srcOrd="2" destOrd="0" presId="urn:microsoft.com/office/officeart/2005/8/layout/default#1"/>
    <dgm:cxn modelId="{470D8E05-37CF-4741-A557-38F154A43C0D}" type="presParOf" srcId="{6B8FBD7E-F782-4F6C-8EBF-972D68CA9DB1}" destId="{42FD835E-1858-42F5-922F-7B2E53C8BE6B}" srcOrd="3" destOrd="0" presId="urn:microsoft.com/office/officeart/2005/8/layout/default#1"/>
    <dgm:cxn modelId="{6A6A696B-A1C6-4016-84C1-BBAF0DEA7DEF}" type="presParOf" srcId="{6B8FBD7E-F782-4F6C-8EBF-972D68CA9DB1}" destId="{30B8F152-0C65-4499-8039-42FFD7B04B3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114B3-7248-4C20-8DE7-EEDEFDFF1DA3}" type="doc">
      <dgm:prSet loTypeId="urn:microsoft.com/office/officeart/2005/8/layout/default#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21995EF-32BB-454B-89F8-5CE8EC019E00}">
      <dgm:prSet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- vhodnou stravu (v létě pastva, v zimě kvalitní seno)</a:t>
          </a:r>
        </a:p>
      </dgm:t>
    </dgm:pt>
    <dgm:pt modelId="{F2839A4A-89AA-428A-AD90-D51DCA03BD2F}" type="parTrans" cxnId="{167A7A5C-2628-48C6-8FA9-7A5EB7F6629F}">
      <dgm:prSet/>
      <dgm:spPr/>
      <dgm:t>
        <a:bodyPr/>
        <a:lstStyle/>
        <a:p>
          <a:endParaRPr lang="cs-CZ"/>
        </a:p>
      </dgm:t>
    </dgm:pt>
    <dgm:pt modelId="{E9FCF830-5458-4AF5-9645-0267A325CAB4}" type="sibTrans" cxnId="{167A7A5C-2628-48C6-8FA9-7A5EB7F6629F}">
      <dgm:prSet/>
      <dgm:spPr/>
      <dgm:t>
        <a:bodyPr/>
        <a:lstStyle/>
        <a:p>
          <a:endParaRPr lang="cs-CZ"/>
        </a:p>
      </dgm:t>
    </dgm:pt>
    <dgm:pt modelId="{73625623-2976-483B-8AD4-77696F8DB4C5}">
      <dgm:prSet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- doporučení chovu alespoň 2 jedinců </a:t>
          </a:r>
          <a:endParaRPr lang="cs-CZ" dirty="0"/>
        </a:p>
      </dgm:t>
    </dgm:pt>
    <dgm:pt modelId="{89C281A5-01D3-485E-9065-D3B8E644BE8E}" type="parTrans" cxnId="{7E4EA413-B810-4DED-8747-78CEFEB609F1}">
      <dgm:prSet/>
      <dgm:spPr/>
      <dgm:t>
        <a:bodyPr/>
        <a:lstStyle/>
        <a:p>
          <a:endParaRPr lang="cs-CZ"/>
        </a:p>
      </dgm:t>
    </dgm:pt>
    <dgm:pt modelId="{3AD67D96-4B04-47CF-9FA3-EBADCEFBA059}" type="sibTrans" cxnId="{7E4EA413-B810-4DED-8747-78CEFEB609F1}">
      <dgm:prSet/>
      <dgm:spPr/>
      <dgm:t>
        <a:bodyPr/>
        <a:lstStyle/>
        <a:p>
          <a:endParaRPr lang="cs-CZ"/>
        </a:p>
      </dgm:t>
    </dgm:pt>
    <dgm:pt modelId="{C6828666-C789-4188-90D2-42DD9A165EE8}">
      <dgm:prSet phldrT="[Text]"/>
      <dgm:spPr/>
      <dgm:t>
        <a:bodyPr/>
        <a:lstStyle/>
        <a:p>
          <a:r>
            <a:rPr lang="cs-CZ" dirty="0" smtClean="0"/>
            <a:t>- </a:t>
          </a:r>
          <a:r>
            <a:rPr lang="cs-CZ" dirty="0" smtClean="0">
              <a:latin typeface="Arial" pitchFamily="34" charset="0"/>
              <a:cs typeface="Arial" pitchFamily="34" charset="0"/>
            </a:rPr>
            <a:t>správné dojení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CBE58B44-7706-42DD-9E01-2709231D01A9}" type="sibTrans" cxnId="{D70AB236-F3DA-44A8-BE10-1A10AFAF6281}">
      <dgm:prSet/>
      <dgm:spPr/>
      <dgm:t>
        <a:bodyPr/>
        <a:lstStyle/>
        <a:p>
          <a:endParaRPr lang="cs-CZ"/>
        </a:p>
      </dgm:t>
    </dgm:pt>
    <dgm:pt modelId="{2821495B-2B5D-45E0-9D1E-40C864E23336}" type="parTrans" cxnId="{D70AB236-F3DA-44A8-BE10-1A10AFAF6281}">
      <dgm:prSet/>
      <dgm:spPr/>
      <dgm:t>
        <a:bodyPr/>
        <a:lstStyle/>
        <a:p>
          <a:endParaRPr lang="cs-CZ"/>
        </a:p>
      </dgm:t>
    </dgm:pt>
    <dgm:pt modelId="{48A772AD-960B-4013-B971-A79A5335F046}" type="pres">
      <dgm:prSet presAssocID="{922114B3-7248-4C20-8DE7-EEDEFDFF1D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B15CCE1-09D6-4DF0-A8C9-96DD9A476931}" type="pres">
      <dgm:prSet presAssocID="{C6828666-C789-4188-90D2-42DD9A165EE8}" presName="node" presStyleLbl="node1" presStyleIdx="0" presStyleCnt="3" custLinFactNeighborX="5226" custLinFactNeighborY="3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38BFFB-CAA4-414B-A3AD-08A056B564AD}" type="pres">
      <dgm:prSet presAssocID="{CBE58B44-7706-42DD-9E01-2709231D01A9}" presName="sibTrans" presStyleCnt="0"/>
      <dgm:spPr/>
    </dgm:pt>
    <dgm:pt modelId="{3BA47D84-5D75-4B1E-A837-26C252EB9272}" type="pres">
      <dgm:prSet presAssocID="{73625623-2976-483B-8AD4-77696F8DB4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BF484F-6A28-4F13-AC9E-70B7F4EE359B}" type="pres">
      <dgm:prSet presAssocID="{3AD67D96-4B04-47CF-9FA3-EBADCEFBA059}" presName="sibTrans" presStyleCnt="0"/>
      <dgm:spPr/>
    </dgm:pt>
    <dgm:pt modelId="{E8698364-5534-4480-B2B5-AC75F7E07906}" type="pres">
      <dgm:prSet presAssocID="{A21995EF-32BB-454B-89F8-5CE8EC019E00}" presName="node" presStyleLbl="node1" presStyleIdx="2" presStyleCnt="3" custLinFactNeighborX="113" custLinFactNeighborY="-68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70AB236-F3DA-44A8-BE10-1A10AFAF6281}" srcId="{922114B3-7248-4C20-8DE7-EEDEFDFF1DA3}" destId="{C6828666-C789-4188-90D2-42DD9A165EE8}" srcOrd="0" destOrd="0" parTransId="{2821495B-2B5D-45E0-9D1E-40C864E23336}" sibTransId="{CBE58B44-7706-42DD-9E01-2709231D01A9}"/>
    <dgm:cxn modelId="{D798ADA2-AF9C-4FDE-9B83-6AC73DC246F2}" type="presOf" srcId="{C6828666-C789-4188-90D2-42DD9A165EE8}" destId="{9B15CCE1-09D6-4DF0-A8C9-96DD9A476931}" srcOrd="0" destOrd="0" presId="urn:microsoft.com/office/officeart/2005/8/layout/default#2"/>
    <dgm:cxn modelId="{77D79BC0-CC84-462A-9C90-04D05E1188EB}" type="presOf" srcId="{A21995EF-32BB-454B-89F8-5CE8EC019E00}" destId="{E8698364-5534-4480-B2B5-AC75F7E07906}" srcOrd="0" destOrd="0" presId="urn:microsoft.com/office/officeart/2005/8/layout/default#2"/>
    <dgm:cxn modelId="{04B96A2C-AE72-45B1-B1A4-E75D6631CC79}" type="presOf" srcId="{73625623-2976-483B-8AD4-77696F8DB4C5}" destId="{3BA47D84-5D75-4B1E-A837-26C252EB9272}" srcOrd="0" destOrd="0" presId="urn:microsoft.com/office/officeart/2005/8/layout/default#2"/>
    <dgm:cxn modelId="{167A7A5C-2628-48C6-8FA9-7A5EB7F6629F}" srcId="{922114B3-7248-4C20-8DE7-EEDEFDFF1DA3}" destId="{A21995EF-32BB-454B-89F8-5CE8EC019E00}" srcOrd="2" destOrd="0" parTransId="{F2839A4A-89AA-428A-AD90-D51DCA03BD2F}" sibTransId="{E9FCF830-5458-4AF5-9645-0267A325CAB4}"/>
    <dgm:cxn modelId="{7E4EA413-B810-4DED-8747-78CEFEB609F1}" srcId="{922114B3-7248-4C20-8DE7-EEDEFDFF1DA3}" destId="{73625623-2976-483B-8AD4-77696F8DB4C5}" srcOrd="1" destOrd="0" parTransId="{89C281A5-01D3-485E-9065-D3B8E644BE8E}" sibTransId="{3AD67D96-4B04-47CF-9FA3-EBADCEFBA059}"/>
    <dgm:cxn modelId="{838FBEE5-B722-4745-AEBA-B87BDE2A26C8}" type="presOf" srcId="{922114B3-7248-4C20-8DE7-EEDEFDFF1DA3}" destId="{48A772AD-960B-4013-B971-A79A5335F046}" srcOrd="0" destOrd="0" presId="urn:microsoft.com/office/officeart/2005/8/layout/default#2"/>
    <dgm:cxn modelId="{7D002195-2B3E-432D-ADB6-F0871708A12B}" type="presParOf" srcId="{48A772AD-960B-4013-B971-A79A5335F046}" destId="{9B15CCE1-09D6-4DF0-A8C9-96DD9A476931}" srcOrd="0" destOrd="0" presId="urn:microsoft.com/office/officeart/2005/8/layout/default#2"/>
    <dgm:cxn modelId="{AAAAD702-7806-440B-ADE6-856F7829CA60}" type="presParOf" srcId="{48A772AD-960B-4013-B971-A79A5335F046}" destId="{C238BFFB-CAA4-414B-A3AD-08A056B564AD}" srcOrd="1" destOrd="0" presId="urn:microsoft.com/office/officeart/2005/8/layout/default#2"/>
    <dgm:cxn modelId="{3E875518-89DB-4DC6-B952-445EDA40F9D7}" type="presParOf" srcId="{48A772AD-960B-4013-B971-A79A5335F046}" destId="{3BA47D84-5D75-4B1E-A837-26C252EB9272}" srcOrd="2" destOrd="0" presId="urn:microsoft.com/office/officeart/2005/8/layout/default#2"/>
    <dgm:cxn modelId="{7BEDDE4F-FE30-471B-A8BE-305854928A57}" type="presParOf" srcId="{48A772AD-960B-4013-B971-A79A5335F046}" destId="{08BF484F-6A28-4F13-AC9E-70B7F4EE359B}" srcOrd="3" destOrd="0" presId="urn:microsoft.com/office/officeart/2005/8/layout/default#2"/>
    <dgm:cxn modelId="{66092321-85B3-4748-9433-87612E9E1BFE}" type="presParOf" srcId="{48A772AD-960B-4013-B971-A79A5335F046}" destId="{E8698364-5534-4480-B2B5-AC75F7E07906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92EDA-587D-4F72-9632-5AAB2C1610F2}">
      <dsp:nvSpPr>
        <dsp:cNvPr id="0" name=""/>
        <dsp:cNvSpPr/>
      </dsp:nvSpPr>
      <dsp:spPr>
        <a:xfrm>
          <a:off x="1295409" y="381013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itchFamily="34" charset="0"/>
              <a:cs typeface="Arial" pitchFamily="34" charset="0"/>
            </a:rPr>
            <a:t>Kráva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= samice.</a:t>
          </a:r>
          <a:endParaRPr lang="cs-CZ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045368" y="891045"/>
        <a:ext cx="1158240" cy="792480"/>
      </dsp:txXfrm>
    </dsp:sp>
    <dsp:sp modelId="{6AB03135-21D3-4F53-B612-B0546246A945}">
      <dsp:nvSpPr>
        <dsp:cNvPr id="0" name=""/>
        <dsp:cNvSpPr/>
      </dsp:nvSpPr>
      <dsp:spPr>
        <a:xfrm>
          <a:off x="1281379" y="40741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itchFamily="34" charset="0"/>
              <a:cs typeface="Arial" pitchFamily="34" charset="0"/>
            </a:rPr>
            <a:t>Býk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= samec.</a:t>
          </a:r>
          <a:endParaRPr lang="cs-CZ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512515" y="1951736"/>
        <a:ext cx="1016000" cy="857504"/>
      </dsp:txXfrm>
    </dsp:sp>
    <dsp:sp modelId="{9FDAFECE-FBFC-4FA4-8434-8C83513F7B93}">
      <dsp:nvSpPr>
        <dsp:cNvPr id="0" name=""/>
        <dsp:cNvSpPr/>
      </dsp:nvSpPr>
      <dsp:spPr>
        <a:xfrm>
          <a:off x="1281379" y="407415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itchFamily="34" charset="0"/>
              <a:cs typeface="Arial" pitchFamily="34" charset="0"/>
            </a:rPr>
            <a:t>Tele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= mládě.</a:t>
          </a:r>
          <a:endParaRPr lang="cs-CZ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378659" y="2967736"/>
        <a:ext cx="1219200" cy="731520"/>
      </dsp:txXfrm>
    </dsp:sp>
    <dsp:sp modelId="{3AB13B49-3135-4984-BA3C-7B5FA0751AD1}">
      <dsp:nvSpPr>
        <dsp:cNvPr id="0" name=""/>
        <dsp:cNvSpPr/>
      </dsp:nvSpPr>
      <dsp:spPr>
        <a:xfrm>
          <a:off x="1281379" y="40741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itchFamily="34" charset="0"/>
              <a:cs typeface="Arial" pitchFamily="34" charset="0"/>
            </a:rPr>
            <a:t>Jalovice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= kráva, která    ještě nerodila.</a:t>
          </a:r>
          <a:endParaRPr lang="cs-CZ" sz="1400" b="1" kern="1200" dirty="0" smtClean="0">
            <a:latin typeface="Arial" pitchFamily="34" charset="0"/>
            <a:cs typeface="Arial" pitchFamily="34" charset="0"/>
          </a:endParaRPr>
        </a:p>
      </dsp:txBody>
      <dsp:txXfrm>
        <a:off x="1443939" y="1951736"/>
        <a:ext cx="1016000" cy="857504"/>
      </dsp:txXfrm>
    </dsp:sp>
    <dsp:sp modelId="{DDDAC8E0-3D46-4F9B-862B-FA191D46121C}">
      <dsp:nvSpPr>
        <dsp:cNvPr id="0" name=""/>
        <dsp:cNvSpPr/>
      </dsp:nvSpPr>
      <dsp:spPr>
        <a:xfrm>
          <a:off x="1295409" y="380993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latin typeface="Arial" pitchFamily="34" charset="0"/>
              <a:cs typeface="Arial" pitchFamily="34" charset="0"/>
            </a:rPr>
            <a:t>Vůl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= vykastrovaný býk (bývá klidnější).</a:t>
          </a:r>
          <a:endParaRPr lang="cs-CZ" sz="1400" b="1" kern="1200" dirty="0">
            <a:latin typeface="Arial" pitchFamily="34" charset="0"/>
            <a:cs typeface="Arial" pitchFamily="34" charset="0"/>
          </a:endParaRPr>
        </a:p>
      </dsp:txBody>
      <dsp:txXfrm>
        <a:off x="1793249" y="901185"/>
        <a:ext cx="1158240" cy="79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E8CC8-C818-4DBD-8DE5-9C089FB9BED5}">
      <dsp:nvSpPr>
        <dsp:cNvPr id="0" name=""/>
        <dsp:cNvSpPr/>
      </dsp:nvSpPr>
      <dsp:spPr>
        <a:xfrm>
          <a:off x="0" y="0"/>
          <a:ext cx="2720764" cy="16324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Pohlavní dospělost okolo 10. měsíce věku</a:t>
          </a:r>
          <a:r>
            <a:rPr lang="cs-CZ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cs-CZ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2720764" cy="1632458"/>
      </dsp:txXfrm>
    </dsp:sp>
    <dsp:sp modelId="{4FDF658C-77F3-4B88-AD6D-CC84F7FC2587}">
      <dsp:nvSpPr>
        <dsp:cNvPr id="0" name=""/>
        <dsp:cNvSpPr/>
      </dsp:nvSpPr>
      <dsp:spPr>
        <a:xfrm>
          <a:off x="2895590" y="0"/>
          <a:ext cx="2720764" cy="1632458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Většinou  se rodí 1 mládě. </a:t>
          </a:r>
          <a:endParaRPr lang="cs-CZ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95590" y="0"/>
        <a:ext cx="2720764" cy="1632458"/>
      </dsp:txXfrm>
    </dsp:sp>
    <dsp:sp modelId="{30B8F152-0C65-4499-8039-42FFD7B04B3E}">
      <dsp:nvSpPr>
        <dsp:cNvPr id="0" name=""/>
        <dsp:cNvSpPr/>
      </dsp:nvSpPr>
      <dsp:spPr>
        <a:xfrm>
          <a:off x="0" y="1733543"/>
          <a:ext cx="2720764" cy="1632458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Tele se rodí plně vyvinuté, mléko od matky saje až 10 měsíců.</a:t>
          </a:r>
          <a:endParaRPr lang="cs-CZ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733543"/>
        <a:ext cx="2720764" cy="1632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5CCE1-09D6-4DF0-A8C9-96DD9A476931}">
      <dsp:nvSpPr>
        <dsp:cNvPr id="0" name=""/>
        <dsp:cNvSpPr/>
      </dsp:nvSpPr>
      <dsp:spPr>
        <a:xfrm>
          <a:off x="152410" y="152394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- </a:t>
          </a:r>
          <a:r>
            <a:rPr lang="cs-CZ" sz="2800" kern="1200" dirty="0" smtClean="0">
              <a:latin typeface="Arial" pitchFamily="34" charset="0"/>
              <a:cs typeface="Arial" pitchFamily="34" charset="0"/>
            </a:rPr>
            <a:t>správné dojení</a:t>
          </a:r>
          <a:endParaRPr lang="cs-CZ" sz="2800" kern="1200" dirty="0">
            <a:latin typeface="Arial" pitchFamily="34" charset="0"/>
            <a:cs typeface="Arial" pitchFamily="34" charset="0"/>
          </a:endParaRPr>
        </a:p>
      </dsp:txBody>
      <dsp:txXfrm>
        <a:off x="152410" y="152394"/>
        <a:ext cx="2902148" cy="1741289"/>
      </dsp:txXfrm>
    </dsp:sp>
    <dsp:sp modelId="{3BA47D84-5D75-4B1E-A837-26C252EB927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- doporučení chovu alespoň 2 jedinců </a:t>
          </a:r>
          <a:endParaRPr lang="cs-CZ" sz="2800" kern="1200" dirty="0"/>
        </a:p>
      </dsp:txBody>
      <dsp:txXfrm>
        <a:off x="3193107" y="145603"/>
        <a:ext cx="2902148" cy="1741289"/>
      </dsp:txXfrm>
    </dsp:sp>
    <dsp:sp modelId="{E8698364-5534-4480-B2B5-AC75F7E07906}">
      <dsp:nvSpPr>
        <dsp:cNvPr id="0" name=""/>
        <dsp:cNvSpPr/>
      </dsp:nvSpPr>
      <dsp:spPr>
        <a:xfrm>
          <a:off x="1600205" y="205739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itchFamily="34" charset="0"/>
              <a:cs typeface="Arial" pitchFamily="34" charset="0"/>
            </a:rPr>
            <a:t>- vhodnou stravu (v létě pastva, v zimě kvalitní seno)</a:t>
          </a:r>
        </a:p>
      </dsp:txBody>
      <dsp:txXfrm>
        <a:off x="1600205" y="2057393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7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7/7a/Sortbroget_dansk_malkerace.jpg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e/Ur-paintin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youtube.com/watch?v=4mQLJ3MNiEI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ortbroget_dansk_malkerace.jpg" TargetMode="External"/><Relationship Id="rId3" Type="http://schemas.openxmlformats.org/officeDocument/2006/relationships/hyperlink" Target="http://cs.wikipedia.org/wiki/Soubor:Bigger_hutch.jpg" TargetMode="External"/><Relationship Id="rId7" Type="http://schemas.openxmlformats.org/officeDocument/2006/relationships/hyperlink" Target="http://commons.wikimedia.org/wiki/File:Nov%C3%A9_Dvory_(Sedlec-Pr%C4%8Dice),_krav%C3%ADn.jpg?uselang=cs" TargetMode="External"/><Relationship Id="rId2" Type="http://schemas.openxmlformats.org/officeDocument/2006/relationships/hyperlink" Target="http://cs.wikipedia.org/wiki/Soubor:Cow_with_calf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CH_cow_2.jpg" TargetMode="External"/><Relationship Id="rId5" Type="http://schemas.openxmlformats.org/officeDocument/2006/relationships/hyperlink" Target="http://commons.wikimedia.org/wiki/File:Da_morgannwgbach.jpg" TargetMode="External"/><Relationship Id="rId4" Type="http://schemas.openxmlformats.org/officeDocument/2006/relationships/hyperlink" Target="http://en.wikipedia.org/wiki/File:Cow_female_black_white.jpg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upload.wikimedia.org/wikipedia/commons/1/14/Da_morgannwgbach.jpg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c/Cow_female_black_whit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bicko.cz/clanek/casopis-abc/4428/zazracne-zvir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CH_cow_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4/40/Nov%C3%A9_Dvory_(Sedlec-Pr%C4%8Dice),_krav%C3%ADn.jpg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Tur domácí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Pří_231_Savci_Tur domácí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</a:t>
            </a:r>
            <a:r>
              <a:rPr lang="cs-CZ" dirty="0" smtClean="0"/>
              <a:t>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</a:t>
            </a:r>
            <a:r>
              <a:rPr lang="cs-CZ" dirty="0"/>
              <a:t>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029200" cy="10983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Nadpis 35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i="1" dirty="0" smtClean="0"/>
              <a:t>			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U krav dbáme na: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956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Přímá spojovací čára 6"/>
          <p:cNvCxnSpPr/>
          <p:nvPr/>
        </p:nvCxnSpPr>
        <p:spPr>
          <a:xfrm rot="5400000">
            <a:off x="153194" y="3961606"/>
            <a:ext cx="5486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28600" y="152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Víš, kdo jsou býložravci? </a:t>
            </a: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rot="5400000">
            <a:off x="800894" y="25519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04800" y="3124200"/>
            <a:ext cx="2133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Býložravci jsou živočichové, kteří požírají rostliny nebo některé jejich části.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Soubor:Sortbroget dansk malkerac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752408"/>
            <a:ext cx="2362200" cy="21055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Graphic spid="5" grpId="0">
        <p:bldAsOne/>
      </p:bldGraphic>
      <p:bldP spid="8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4953000"/>
            <a:ext cx="7772400" cy="1509712"/>
          </a:xfrm>
        </p:spPr>
        <p:txBody>
          <a:bodyPr>
            <a:normAutofit/>
          </a:bodyPr>
          <a:lstStyle/>
          <a:p>
            <a:r>
              <a:rPr lang="cs-CZ" sz="8000" dirty="0" smtClean="0">
                <a:latin typeface="Arial" pitchFamily="34" charset="0"/>
                <a:cs typeface="Arial" pitchFamily="34" charset="0"/>
              </a:rPr>
              <a:t>konec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962400" y="990600"/>
            <a:ext cx="4800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PRATUR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základ téměř všech plemen tura domácího.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Soubor:Ur-pain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4771206" cy="284483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81000" y="20574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youtube.com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watch</a:t>
            </a:r>
            <a:r>
              <a:rPr lang="cs-CZ" dirty="0" smtClean="0">
                <a:hlinkClick r:id="rId5"/>
              </a:rPr>
              <a:t>?v=4mQLJ3MNiEI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200" y="137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Mrkni na ukázku života krav na farmě:</a:t>
            </a:r>
            <a:endParaRPr lang="cs-CZ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 obrázků: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Cow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calf.jpg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2.9.2005 [cit. 2013-01-21]. Dostupné z: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http://cs.wikipedia.org/wiki/Soubor:Cow_with_calf.jpg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Bigger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hutch.jpg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8.4.2007 [cit. 2013-01-20]. Dostupné z: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http://cs.wikipedia.org/wiki/Soubor:Bigger_hutch.jpg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File:Cow female black white.jpg. In: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[online]. 2001-, 24. 5. 2006 [cit. 2013-01-22].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http://en.wikipedia.org/wiki/File:Cow_female_black_white.jpg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File:Da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morgannwgbach.jpg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3. 2. 2007 [cit. 2013-01-22]. Dostupné z: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http://commons.wikimedia.org/wiki/File:Da_morgannwgbach.jpg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File:CH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cow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2.jpg. In: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25. 1. 2008 [cit. 2013-01-22]. Dostupné z: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6"/>
              </a:rPr>
              <a:t>http://en.wikipedia.org/wiki/File:CH_cow_2.jpg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File:Nové Dvory (Sedlec-Prčice), kravín.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4. 8. 2010 [cit. 2013-01-22]. Dostupné z: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7"/>
              </a:rPr>
              <a:t>http://commons.wikimedia.org/wiki/File:Nov%C3%A9_Dvory_(Sedlec-Pr%C4%8Dice),_krav%C3%ADn.jpg?uselang=cs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Sortbroget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dansk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malkerace.jpg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In: THYSSEN,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Malene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3. 6. 2006 [cit. 2013-01-29]. Dostupné z: 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http://cs.wikipedia.org/wiki/Soubor:Sortbroget_dansk_malkerace.jpg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Soubor:Ur-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painting.jpg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[online]. 2001-, 7. 7. 2008 [cit. 2013-01-29]. Dostupné z: http://cs.wikipedia.org/wiki/Soubor:Ur-painting.jpg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Klipart</a:t>
            </a:r>
          </a:p>
          <a:p>
            <a:endParaRPr lang="cs-CZ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cs-CZ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pátého ročníku s učivem o savcích.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savcích.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a </a:t>
            </a:r>
            <a:r>
              <a:rPr lang="cs-CZ" dirty="0"/>
              <a:t>ročník </a:t>
            </a:r>
            <a:r>
              <a:rPr lang="cs-CZ" dirty="0" smtClean="0"/>
              <a:t>pátý.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80920" cy="974576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Tur domácí</a:t>
            </a:r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524000" y="3429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				</a:t>
            </a:r>
            <a:endParaRPr lang="cs-CZ" sz="4000" dirty="0"/>
          </a:p>
        </p:txBody>
      </p:sp>
      <p:pic>
        <p:nvPicPr>
          <p:cNvPr id="6" name="Obrázek 5" descr="http://upload.wikimedia.org/wikipedia/commons/d/d4/Cow_with_cal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438400"/>
            <a:ext cx="5760720" cy="393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33400" y="1828800"/>
            <a:ext cx="57912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u="sng" dirty="0" smtClean="0">
                <a:latin typeface="Arial" pitchFamily="34" charset="0"/>
                <a:cs typeface="Arial" pitchFamily="34" charset="0"/>
              </a:rPr>
              <a:t>Tur domácí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patří mezi savce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chovaný pro hospodářský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užitek</a:t>
            </a:r>
          </a:p>
          <a:p>
            <a:pPr>
              <a:buFontTx/>
              <a:buChar char="-"/>
            </a:pPr>
            <a:endParaRPr lang="cs-CZ" sz="2800" dirty="0"/>
          </a:p>
        </p:txBody>
      </p:sp>
      <p:pic>
        <p:nvPicPr>
          <p:cNvPr id="1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019800" y="2286000"/>
            <a:ext cx="2895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Savci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= obratlovci – společný znak: kojení mláďat, srst  u většiny obratlovců.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95400" y="4495800"/>
            <a:ext cx="3276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V zemědělství využívaný pro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maso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mléko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24400" y="4495800"/>
            <a:ext cx="3048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Hovězí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= maso z dospělého tura domácího.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Telecí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 maso z mláďat tura domácího.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181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rtinka\AppData\Local\Microsoft\Windows\Temporary Internet Files\Content.IE5\Q5S6CVFZ\MP9004386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327" y="762000"/>
            <a:ext cx="1938673" cy="2895600"/>
          </a:xfrm>
          <a:prstGeom prst="rect">
            <a:avLst/>
          </a:prstGeom>
          <a:noFill/>
        </p:spPr>
      </p:pic>
      <p:pic>
        <p:nvPicPr>
          <p:cNvPr id="5125" name="Picture 5" descr="C:\Users\Martinka\AppData\Local\Microsoft\Windows\Temporary Internet Files\Content.IE5\TDF4D6JW\MP9004252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2819400" cy="1708546"/>
          </a:xfrm>
          <a:prstGeom prst="rect">
            <a:avLst/>
          </a:prstGeom>
          <a:noFill/>
        </p:spPr>
      </p:pic>
      <p:pic>
        <p:nvPicPr>
          <p:cNvPr id="5126" name="Picture 6" descr="C:\Users\Martinka\AppData\Local\Microsoft\Windows\Temporary Internet Files\Content.IE5\D05GAY8J\MP90042555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743200"/>
            <a:ext cx="2852798" cy="1896665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/>
        </p:nvGraphicFramePr>
        <p:xfrm>
          <a:off x="23622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3657600" y="38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Jak to vlastně je?</a:t>
            </a:r>
            <a:endParaRPr lang="cs-CZ" sz="28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81000" y="1371600"/>
            <a:ext cx="8001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ROZMNOŽOVÁNÍ</a:t>
            </a:r>
          </a:p>
          <a:p>
            <a:endParaRPr lang="cs-CZ" sz="48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Obrázek 6" descr="File:Da morgannwgbach.jpg">
            <a:hlinkClick r:id="rId3"/>
          </p:cNvPr>
          <p:cNvPicPr/>
          <p:nvPr/>
        </p:nvPicPr>
        <p:blipFill>
          <a:blip r:embed="rId4"/>
          <a:srcRect l="8595" t="12775" r="6777" b="14978"/>
          <a:stretch>
            <a:fillRect/>
          </a:stretch>
        </p:blipFill>
        <p:spPr bwMode="auto">
          <a:xfrm>
            <a:off x="6172200" y="16002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/>
        </p:nvGraphicFramePr>
        <p:xfrm>
          <a:off x="304800" y="2438400"/>
          <a:ext cx="5715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Skupina 7"/>
          <p:cNvGrpSpPr/>
          <p:nvPr/>
        </p:nvGrpSpPr>
        <p:grpSpPr>
          <a:xfrm>
            <a:off x="6096000" y="4038600"/>
            <a:ext cx="2902148" cy="2438400"/>
            <a:chOff x="3193107" y="323403"/>
            <a:chExt cx="2902148" cy="2438400"/>
          </a:xfrm>
        </p:grpSpPr>
        <p:sp>
          <p:nvSpPr>
            <p:cNvPr id="9" name="Obdélník 8"/>
            <p:cNvSpPr/>
            <p:nvPr/>
          </p:nvSpPr>
          <p:spPr>
            <a:xfrm>
              <a:off x="3193107" y="323403"/>
              <a:ext cx="2902148" cy="2438400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 dirty="0" smtClean="0"/>
            </a:p>
            <a:p>
              <a:pPr algn="ctr"/>
              <a:r>
                <a:rPr lang="cs-CZ" dirty="0" smtClean="0">
                  <a:latin typeface="Arial" pitchFamily="34" charset="0"/>
                  <a:cs typeface="Arial" pitchFamily="34" charset="0"/>
                </a:rPr>
                <a:t>Gravidní samice se nazývá </a:t>
              </a:r>
              <a:r>
                <a:rPr lang="cs-CZ" b="1" dirty="0" smtClean="0">
                  <a:latin typeface="Arial" pitchFamily="34" charset="0"/>
                  <a:cs typeface="Arial" pitchFamily="34" charset="0"/>
                </a:rPr>
                <a:t>stelná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nebo </a:t>
              </a:r>
              <a:r>
                <a:rPr lang="cs-CZ" b="1" dirty="0" smtClean="0">
                  <a:latin typeface="Arial" pitchFamily="34" charset="0"/>
                  <a:cs typeface="Arial" pitchFamily="34" charset="0"/>
                </a:rPr>
                <a:t>březí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cs-CZ" b="1" dirty="0" smtClean="0">
                  <a:latin typeface="Arial" pitchFamily="34" charset="0"/>
                  <a:cs typeface="Arial" pitchFamily="34" charset="0"/>
                </a:rPr>
                <a:t>Otelená samice 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samice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, která právě porodila.</a:t>
              </a:r>
            </a:p>
            <a:p>
              <a:pPr algn="ctr"/>
              <a:r>
                <a:rPr lang="cs-CZ" b="1" dirty="0" smtClean="0">
                  <a:latin typeface="Arial" pitchFamily="34" charset="0"/>
                  <a:cs typeface="Arial" pitchFamily="34" charset="0"/>
                </a:rPr>
                <a:t>Potrat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– zmetání (</a:t>
              </a:r>
              <a:r>
                <a:rPr lang="cs-CZ" b="1" dirty="0" smtClean="0">
                  <a:latin typeface="Arial" pitchFamily="34" charset="0"/>
                  <a:cs typeface="Arial" pitchFamily="34" charset="0"/>
                </a:rPr>
                <a:t>zmetek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= potracený plod).</a:t>
              </a:r>
            </a:p>
            <a:p>
              <a:pPr algn="ctr"/>
              <a:endParaRPr lang="cs-CZ" dirty="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3193107" y="323403"/>
              <a:ext cx="2902148" cy="174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cs-CZ" sz="1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200400" y="4038600"/>
            <a:ext cx="2743200" cy="1828800"/>
            <a:chOff x="0" y="0"/>
            <a:chExt cx="2749403" cy="1752600"/>
          </a:xfrm>
        </p:grpSpPr>
        <p:sp>
          <p:nvSpPr>
            <p:cNvPr id="15" name="Obdélník 14"/>
            <p:cNvSpPr/>
            <p:nvPr/>
          </p:nvSpPr>
          <p:spPr>
            <a:xfrm>
              <a:off x="0" y="146050"/>
              <a:ext cx="2749403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bdélník 15"/>
            <p:cNvSpPr/>
            <p:nvPr/>
          </p:nvSpPr>
          <p:spPr>
            <a:xfrm>
              <a:off x="0" y="0"/>
              <a:ext cx="2743200" cy="1752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>
                  <a:latin typeface="Arial" pitchFamily="34" charset="0"/>
                  <a:cs typeface="Arial" pitchFamily="34" charset="0"/>
                </a:rPr>
                <a:t>Březost 9 – 10 měsíců.</a:t>
              </a:r>
              <a:endParaRPr lang="cs-CZ" sz="1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>
              <a:buNone/>
            </a:pPr>
            <a:r>
              <a:rPr lang="cs-CZ" sz="2000" dirty="0" smtClean="0"/>
              <a:t> </a:t>
            </a:r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ený obdélníkový popisek 16"/>
          <p:cNvSpPr/>
          <p:nvPr/>
        </p:nvSpPr>
        <p:spPr>
          <a:xfrm>
            <a:off x="7315200" y="4038600"/>
            <a:ext cx="1676400" cy="1143000"/>
          </a:xfrm>
          <a:prstGeom prst="wedgeRoundRectCallout">
            <a:avLst>
              <a:gd name="adj1" fmla="val -94442"/>
              <a:gd name="adj2" fmla="val -12974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c) 4</a:t>
            </a: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34000" y="2286000"/>
            <a:ext cx="1905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Kolik částí žaludku má tur domácí?</a:t>
            </a:r>
            <a:endParaRPr lang="cs-CZ" dirty="0"/>
          </a:p>
        </p:txBody>
      </p:sp>
      <p:cxnSp>
        <p:nvCxnSpPr>
          <p:cNvPr id="10" name="Přímá spojovací čára 9"/>
          <p:cNvCxnSpPr/>
          <p:nvPr/>
        </p:nvCxnSpPr>
        <p:spPr>
          <a:xfrm rot="5400000">
            <a:off x="1105694" y="3999706"/>
            <a:ext cx="4953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Obrázek 10" descr="File:Cow female black white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914400" y="18288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Kráva může vážit 380 – 850 kg, býk i dvojnásobek.</a:t>
            </a:r>
            <a:endParaRPr lang="cs-CZ" sz="2000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85800" y="1600200"/>
            <a:ext cx="2286000" cy="1981200"/>
          </a:xfrm>
          <a:prstGeom prst="wedgeRoundRectCallout">
            <a:avLst>
              <a:gd name="adj1" fmla="val 27283"/>
              <a:gd name="adj2" fmla="val 7454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Kolik myslíš, že můžu vážit?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A kolik ten můj ,,starý“?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09600" y="533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HMOTNOST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181600" y="1524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ŽALUDEK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Zaoblený obdélníkový popisek 19"/>
          <p:cNvSpPr/>
          <p:nvPr/>
        </p:nvSpPr>
        <p:spPr>
          <a:xfrm>
            <a:off x="5562600" y="4038600"/>
            <a:ext cx="1676400" cy="1143000"/>
          </a:xfrm>
          <a:prstGeom prst="wedgeRoundRectCallout">
            <a:avLst>
              <a:gd name="adj1" fmla="val -19343"/>
              <a:gd name="adj2" fmla="val -1274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b) 5</a:t>
            </a: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aoblený obdélníkový popisek 20"/>
          <p:cNvSpPr/>
          <p:nvPr/>
        </p:nvSpPr>
        <p:spPr>
          <a:xfrm>
            <a:off x="3810000" y="4038600"/>
            <a:ext cx="1676400" cy="1143000"/>
          </a:xfrm>
          <a:prstGeom prst="wedgeRoundRectCallout">
            <a:avLst>
              <a:gd name="adj1" fmla="val 62871"/>
              <a:gd name="adj2" fmla="val -1251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a) 7</a:t>
            </a:r>
          </a:p>
          <a:p>
            <a:pPr algn="ctr"/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2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/>
      <p:bldP spid="14" grpId="1" animBg="1"/>
      <p:bldP spid="14" grpId="2" animBg="1"/>
      <p:bldP spid="16" grpId="0"/>
      <p:bldP spid="19" grpId="0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láček 9"/>
          <p:cNvSpPr/>
          <p:nvPr/>
        </p:nvSpPr>
        <p:spPr>
          <a:xfrm>
            <a:off x="5029200" y="1295400"/>
            <a:ext cx="2667000" cy="1752600"/>
          </a:xfrm>
          <a:prstGeom prst="cloudCallout">
            <a:avLst>
              <a:gd name="adj1" fmla="val -86423"/>
              <a:gd name="adj2" fmla="val 224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a) bachor, čepice, kniha a slezina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láček 10"/>
          <p:cNvSpPr/>
          <p:nvPr/>
        </p:nvSpPr>
        <p:spPr>
          <a:xfrm>
            <a:off x="3657600" y="4572000"/>
            <a:ext cx="2667000" cy="1752600"/>
          </a:xfrm>
          <a:prstGeom prst="cloudCallout">
            <a:avLst>
              <a:gd name="adj1" fmla="val -68535"/>
              <a:gd name="adj2" fmla="val -1552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c) bachor, čepec, kniha a slez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láček 11"/>
          <p:cNvSpPr/>
          <p:nvPr/>
        </p:nvSpPr>
        <p:spPr>
          <a:xfrm>
            <a:off x="762000" y="4267200"/>
            <a:ext cx="2667000" cy="1752600"/>
          </a:xfrm>
          <a:prstGeom prst="cloudCallout">
            <a:avLst>
              <a:gd name="adj1" fmla="val 19415"/>
              <a:gd name="adj2" fmla="val -1333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d) slezina, bachor,, čelenka a časopis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6172200" y="3581400"/>
            <a:ext cx="2667000" cy="1752600"/>
          </a:xfrm>
          <a:prstGeom prst="cloudCallout">
            <a:avLst>
              <a:gd name="adj1" fmla="val -150026"/>
              <a:gd name="adj2" fmla="val -101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b) břicho, slez, kšiltovka a knihovna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Users\Martinka\AppData\Local\Microsoft\Windows\Temporary Internet Files\Content.IE5\V2VMWVE8\MC90005396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1087582" cy="106680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676400" y="1828800"/>
            <a:ext cx="2438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Víš, jak se nazývají části žaludku?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Dám ti na výběr.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010400" y="5657671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abicko.cz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clanek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casopis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abc</a:t>
            </a:r>
            <a:r>
              <a:rPr lang="cs-CZ" dirty="0" smtClean="0">
                <a:hlinkClick r:id="rId4"/>
              </a:rPr>
              <a:t>/4428/</a:t>
            </a:r>
            <a:r>
              <a:rPr lang="cs-CZ" dirty="0" err="1" smtClean="0">
                <a:hlinkClick r:id="rId4"/>
              </a:rPr>
              <a:t>zazracne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zvire.html</a:t>
            </a:r>
            <a:endParaRPr lang="cs-CZ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Potrava tura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990600" y="2895600"/>
            <a:ext cx="7086600" cy="35394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cs-CZ" sz="3200" dirty="0" smtClean="0"/>
          </a:p>
          <a:p>
            <a:pPr algn="just"/>
            <a:r>
              <a:rPr lang="cs-CZ" sz="3200" dirty="0" smtClean="0"/>
              <a:t>Léto	     pastva</a:t>
            </a:r>
          </a:p>
          <a:p>
            <a:pPr algn="just"/>
            <a:r>
              <a:rPr lang="cs-CZ" sz="3200" dirty="0" smtClean="0"/>
              <a:t>Zima  	seno (chlévy, kravíny)</a:t>
            </a:r>
          </a:p>
          <a:p>
            <a:pPr algn="just"/>
            <a:r>
              <a:rPr lang="cs-CZ" sz="3200" i="1" dirty="0" smtClean="0">
                <a:solidFill>
                  <a:srgbClr val="FFFF00"/>
                </a:solidFill>
              </a:rPr>
              <a:t>!!!!! Přechod z trávy na seno musí být pozvolný a to samé i naopak.</a:t>
            </a:r>
          </a:p>
          <a:p>
            <a:pPr algn="just"/>
            <a:r>
              <a:rPr lang="cs-CZ" sz="3200" i="1" dirty="0" smtClean="0">
                <a:solidFill>
                  <a:srgbClr val="FFFF00"/>
                </a:solidFill>
              </a:rPr>
              <a:t>Postupně přidávat do trávy seno až si zvykne na seno a naopak !!!!! </a:t>
            </a:r>
            <a:endParaRPr lang="cs-CZ" sz="3200" i="1" dirty="0">
              <a:solidFill>
                <a:srgbClr val="FFFF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2057400" y="3581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2286000" y="41148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File:CH cow 2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371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rot="10800000" flipV="1">
            <a:off x="3810000" y="3352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bláček 13"/>
          <p:cNvSpPr/>
          <p:nvPr/>
        </p:nvSpPr>
        <p:spPr>
          <a:xfrm>
            <a:off x="6400800" y="1371600"/>
            <a:ext cx="2362200" cy="1295400"/>
          </a:xfrm>
          <a:prstGeom prst="cloudCallout">
            <a:avLst>
              <a:gd name="adj1" fmla="val -76667"/>
              <a:gd name="adj2" fmla="val 7569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Jsme býložravci.</a:t>
            </a:r>
            <a:endParaRPr lang="cs-CZ" dirty="0"/>
          </a:p>
        </p:txBody>
      </p:sp>
      <p:pic>
        <p:nvPicPr>
          <p:cNvPr id="18" name="Obrázek 17" descr="File:Nové Dvory (Sedlec-Prčice), kravín.jpg">
            <a:hlinkClick r:id="rId5"/>
          </p:cNvPr>
          <p:cNvPicPr/>
          <p:nvPr/>
        </p:nvPicPr>
        <p:blipFill>
          <a:blip r:embed="rId6"/>
          <a:srcRect l="31482" t="30323" r="16930" b="28136"/>
          <a:stretch>
            <a:fillRect/>
          </a:stretch>
        </p:blipFill>
        <p:spPr bwMode="auto">
          <a:xfrm>
            <a:off x="228600" y="19050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Přímá spojovací šipka 18"/>
          <p:cNvCxnSpPr/>
          <p:nvPr/>
        </p:nvCxnSpPr>
        <p:spPr>
          <a:xfrm rot="16200000" flipH="1">
            <a:off x="381000" y="35052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8149</TotalTime>
  <Words>657</Words>
  <Application>Microsoft Office PowerPoint</Application>
  <PresentationFormat>Předvádění na obrazovce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Tok</vt:lpstr>
      <vt:lpstr>Tur domácí</vt:lpstr>
      <vt:lpstr>Anotace:</vt:lpstr>
      <vt:lpstr>Tur domácí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Potrava tura</vt:lpstr>
      <vt:lpstr>    U krav dbáme na:</vt:lpstr>
      <vt:lpstr>Prezentace aplikace PowerPoint</vt:lpstr>
      <vt:lpstr>Zdroj obrázků: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ucitel</cp:lastModifiedBy>
  <cp:revision>269</cp:revision>
  <cp:lastPrinted>1601-01-01T00:00:00Z</cp:lastPrinted>
  <dcterms:created xsi:type="dcterms:W3CDTF">1601-01-01T00:00:00Z</dcterms:created>
  <dcterms:modified xsi:type="dcterms:W3CDTF">2013-09-18T12:57:30Z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