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7" r:id="rId2"/>
  </p:sldMasterIdLst>
  <p:notesMasterIdLst>
    <p:notesMasterId r:id="rId24"/>
  </p:notesMasterIdLst>
  <p:sldIdLst>
    <p:sldId id="256" r:id="rId3"/>
    <p:sldId id="259" r:id="rId4"/>
    <p:sldId id="288" r:id="rId5"/>
    <p:sldId id="28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9" r:id="rId14"/>
    <p:sldId id="291" r:id="rId15"/>
    <p:sldId id="292" r:id="rId16"/>
    <p:sldId id="294" r:id="rId17"/>
    <p:sldId id="296" r:id="rId18"/>
    <p:sldId id="297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5B0EA-02E1-4D4A-8964-125D766D55D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C506-18F1-40B8-B26C-14D2685826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6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4E74-89E0-4BE9-8FAB-DA4E96E491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E073-A1A9-4E99-B712-03136B0B7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68A58-F4C5-411A-AA51-8C60362F20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E74-89E0-4BE9-8FAB-DA4E96E49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2998D-C8B3-45D6-850B-09FBA57E55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9DFC-F1B6-4FEB-B5A4-9AC5921D0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F011-9DAE-4CDB-9667-76D5ABFE43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290-ED67-4C6F-9394-BFD2E2944E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552-F1F2-42B2-B31A-E6240B58CF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C9DD-BBCB-4DDC-8EA9-F202E8A320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4D09-DAE7-46CF-B8AC-4629A05132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2998D-C8B3-45D6-850B-09FBA57E55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671FE-650E-42EA-AFF6-5067E3C760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E073-A1A9-4E99-B712-03136B0B7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8A58-F4C5-411A-AA51-8C60362F20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9DFC-F1B6-4FEB-B5A4-9AC5921D06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F011-9DAE-4CDB-9667-76D5ABFE43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4290-ED67-4C6F-9394-BFD2E2944EE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C552-F1F2-42B2-B31A-E6240B58CF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C9DD-BBCB-4DDC-8EA9-F202E8A320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D09-DAE7-46CF-B8AC-4629A0513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71FE-650E-42EA-AFF6-5067E3C760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8DF38-22D2-438F-B451-71FE5C716E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8DF38-22D2-438F-B451-71FE5C716EA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ČLOVĚK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Pří_232_Savci_Člověk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Autor: Mgr. Martina Vaculová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Škola: 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Předškolní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roky – 6 (7) let po narození</a:t>
            </a:r>
            <a:endParaRPr lang="cs-CZ" dirty="0"/>
          </a:p>
          <a:p>
            <a:r>
              <a:rPr lang="cs-CZ" dirty="0" smtClean="0"/>
              <a:t>Zaznamenatelné změny:</a:t>
            </a:r>
          </a:p>
          <a:p>
            <a:pPr lvl="1"/>
            <a:r>
              <a:rPr lang="cs-CZ" dirty="0" smtClean="0"/>
              <a:t>Tělesné rozměry – roste</a:t>
            </a:r>
          </a:p>
          <a:p>
            <a:pPr lvl="1"/>
            <a:r>
              <a:rPr lang="cs-CZ" dirty="0" smtClean="0"/>
              <a:t>Rozvíjení:</a:t>
            </a:r>
          </a:p>
          <a:p>
            <a:pPr lvl="2"/>
            <a:r>
              <a:rPr lang="cs-CZ" dirty="0" smtClean="0"/>
              <a:t>Paměti</a:t>
            </a:r>
          </a:p>
          <a:p>
            <a:pPr lvl="2"/>
            <a:r>
              <a:rPr lang="cs-CZ" dirty="0" smtClean="0"/>
              <a:t>Představivosti</a:t>
            </a:r>
          </a:p>
          <a:p>
            <a:pPr lvl="2"/>
            <a:r>
              <a:rPr lang="cs-CZ" dirty="0" smtClean="0"/>
              <a:t>Řeči</a:t>
            </a:r>
          </a:p>
          <a:p>
            <a:pPr lvl="2"/>
            <a:r>
              <a:rPr lang="cs-CZ" dirty="0" smtClean="0"/>
              <a:t>Myšlení</a:t>
            </a:r>
          </a:p>
          <a:p>
            <a:pPr lvl="2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3074" name="Picture 2" descr="F:\Prezentace - Marťa\Honza\Obrázky\Člověk\450px-Bubble_wrap_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96987"/>
            <a:ext cx="32608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786625" y="58939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8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1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(7) let – 15 let po narození</a:t>
            </a:r>
          </a:p>
          <a:p>
            <a:r>
              <a:rPr lang="cs-CZ" dirty="0" smtClean="0"/>
              <a:t>Toto období lze rozdělit na:</a:t>
            </a:r>
          </a:p>
          <a:p>
            <a:pPr lvl="1"/>
            <a:r>
              <a:rPr lang="cs-CZ" dirty="0" smtClean="0"/>
              <a:t>Mladší školní období</a:t>
            </a:r>
          </a:p>
          <a:p>
            <a:pPr lvl="2"/>
            <a:r>
              <a:rPr lang="cs-CZ" dirty="0" smtClean="0"/>
              <a:t>6-11 let</a:t>
            </a:r>
          </a:p>
          <a:p>
            <a:pPr lvl="2"/>
            <a:r>
              <a:rPr lang="cs-CZ" dirty="0" smtClean="0"/>
              <a:t>Pomalý růst a vývoj</a:t>
            </a:r>
          </a:p>
          <a:p>
            <a:pPr lvl="1"/>
            <a:r>
              <a:rPr lang="cs-CZ" dirty="0" smtClean="0"/>
              <a:t>Starší školní období</a:t>
            </a:r>
          </a:p>
          <a:p>
            <a:pPr lvl="2"/>
            <a:r>
              <a:rPr lang="cs-CZ" dirty="0" smtClean="0"/>
              <a:t>12-15 let</a:t>
            </a:r>
          </a:p>
          <a:p>
            <a:pPr lvl="2"/>
            <a:r>
              <a:rPr lang="cs-CZ" dirty="0" smtClean="0"/>
              <a:t>Puberta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4098" name="Picture 2" descr="F:\Prezentace - Marťa\Honza\Obrázky\Člověk\Children_Playing_Violin_Suzuki_Institute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05295" cy="30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60347" y="56403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</a:t>
            </a:r>
            <a:r>
              <a:rPr lang="cs-CZ" i="1" dirty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44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Dospívání - adolescence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– 20 let po narození</a:t>
            </a:r>
          </a:p>
          <a:p>
            <a:r>
              <a:rPr lang="cs-CZ" dirty="0" smtClean="0"/>
              <a:t>Tělesné změny, kdy se tělo dítěte mění fyzicky na tělo dospělého člověka schopného se rozmnožovat</a:t>
            </a:r>
          </a:p>
          <a:p>
            <a:r>
              <a:rPr lang="cs-CZ" dirty="0" smtClean="0"/>
              <a:t>Růst:</a:t>
            </a:r>
          </a:p>
          <a:p>
            <a:pPr lvl="1"/>
            <a:r>
              <a:rPr lang="cs-CZ" dirty="0" smtClean="0"/>
              <a:t>Kostí a svalů</a:t>
            </a:r>
          </a:p>
          <a:p>
            <a:pPr lvl="1"/>
            <a:r>
              <a:rPr lang="cs-CZ" dirty="0" smtClean="0"/>
              <a:t>Kůže</a:t>
            </a:r>
          </a:p>
          <a:p>
            <a:pPr lvl="1"/>
            <a:r>
              <a:rPr lang="cs-CZ" dirty="0" smtClean="0"/>
              <a:t>Vnitřních a pohlavních orgánů</a:t>
            </a:r>
          </a:p>
          <a:p>
            <a:endParaRPr lang="cs-CZ" dirty="0"/>
          </a:p>
        </p:txBody>
      </p:sp>
      <p:pic>
        <p:nvPicPr>
          <p:cNvPr id="6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6146" name="Picture 2" descr="F:\Prezentace - Marťa\Honza\Obrázky\Člověk\Stubbly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629400" y="5879861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10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01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Dospělost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 – 65 let po narození</a:t>
            </a:r>
          </a:p>
          <a:p>
            <a:r>
              <a:rPr lang="cs-CZ" dirty="0" smtClean="0"/>
              <a:t>V tomto období je již ukončeno fyzické dospívání</a:t>
            </a:r>
          </a:p>
          <a:p>
            <a:r>
              <a:rPr lang="cs-CZ" dirty="0" smtClean="0"/>
              <a:t>Dospělost dělíme na:</a:t>
            </a:r>
          </a:p>
          <a:p>
            <a:pPr lvl="1"/>
            <a:r>
              <a:rPr lang="cs-CZ" dirty="0" smtClean="0"/>
              <a:t>Mladší dospělost (20-35 let)</a:t>
            </a:r>
          </a:p>
          <a:p>
            <a:pPr lvl="1"/>
            <a:r>
              <a:rPr lang="cs-CZ" dirty="0" smtClean="0"/>
              <a:t>Střední dospělost (35-50 let)</a:t>
            </a:r>
          </a:p>
          <a:p>
            <a:pPr lvl="1"/>
            <a:r>
              <a:rPr lang="cs-CZ" dirty="0" smtClean="0"/>
              <a:t>Starší dospělost (50-65 let)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7170" name="Picture 2" descr="F:\Prezentace - Marťa\Honza\Obrázky\Člověk\Akha_cropped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230843" cy="37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57800" y="46543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11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4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65 a více let</a:t>
            </a:r>
          </a:p>
          <a:p>
            <a:r>
              <a:rPr lang="cs-CZ" dirty="0" smtClean="0"/>
              <a:t>Stáří lze opět rozdělit na:</a:t>
            </a:r>
          </a:p>
          <a:p>
            <a:pPr lvl="1"/>
            <a:r>
              <a:rPr lang="cs-CZ" dirty="0" err="1" smtClean="0"/>
              <a:t>Presénium</a:t>
            </a:r>
            <a:r>
              <a:rPr lang="cs-CZ" dirty="0" smtClean="0"/>
              <a:t> (stárnutí): 65-75 let</a:t>
            </a:r>
          </a:p>
          <a:p>
            <a:pPr lvl="1"/>
            <a:r>
              <a:rPr lang="cs-CZ" dirty="0" err="1" smtClean="0"/>
              <a:t>Sénium</a:t>
            </a:r>
            <a:r>
              <a:rPr lang="cs-CZ" dirty="0" smtClean="0"/>
              <a:t> (stáří): 75-85 let</a:t>
            </a:r>
          </a:p>
          <a:p>
            <a:pPr lvl="1"/>
            <a:r>
              <a:rPr lang="cs-CZ" dirty="0" smtClean="0"/>
              <a:t>Dlouhověkost: nad 85 let</a:t>
            </a:r>
          </a:p>
          <a:p>
            <a:pPr lvl="1"/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33800" y="4888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12</a:t>
            </a:r>
            <a:endParaRPr lang="cs-CZ" i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351232" cy="32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5600"/>
            <a:ext cx="3350638" cy="2362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činnost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9218" name="Picture 2" descr="F:\Prezentace - Marťa\Honza\Obrázky\Člověk\Burj_Khalifa_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7" y="1752600"/>
            <a:ext cx="238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05196" y="5345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13</a:t>
            </a:r>
            <a:endParaRPr lang="cs-CZ" i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27314"/>
            <a:ext cx="3892139" cy="2111486"/>
          </a:xfrm>
        </p:spPr>
      </p:pic>
      <p:sp>
        <p:nvSpPr>
          <p:cNvPr id="8" name="TextovéPole 7"/>
          <p:cNvSpPr txBox="1"/>
          <p:nvPr/>
        </p:nvSpPr>
        <p:spPr>
          <a:xfrm>
            <a:off x="5943600" y="571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15</a:t>
            </a:r>
            <a:endParaRPr lang="cs-CZ" i="1" dirty="0">
              <a:latin typeface="+mn-lt"/>
            </a:endParaRPr>
          </a:p>
        </p:txBody>
      </p:sp>
      <p:pic>
        <p:nvPicPr>
          <p:cNvPr id="1026" name="Picture 2" descr="F:\Prezentace - Marťa\Honza\Obrázky\Člověk\Space_Shuttle_Columbia_launch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235560"/>
            <a:ext cx="2738437" cy="23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76600" y="2112204"/>
            <a:ext cx="91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14</a:t>
            </a:r>
            <a:endParaRPr lang="cs-CZ" i="1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31762" y="5357718"/>
            <a:ext cx="9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16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8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b="1" i="1" dirty="0" smtClean="0"/>
          </a:p>
          <a:p>
            <a:r>
              <a:rPr lang="cs-CZ" sz="2800" b="1" i="1" dirty="0" err="1" smtClean="0"/>
              <a:t>Wikipedia</a:t>
            </a:r>
            <a:r>
              <a:rPr lang="cs-CZ" sz="2800" b="1" i="1" dirty="0" smtClean="0"/>
              <a:t>:</a:t>
            </a:r>
            <a:endParaRPr lang="cs-CZ" sz="2800" b="1" i="1" dirty="0"/>
          </a:p>
          <a:p>
            <a:pPr marL="0" indent="0">
              <a:buNone/>
            </a:pPr>
            <a:r>
              <a:rPr lang="cs-CZ" b="1" i="1">
                <a:solidFill>
                  <a:schemeClr val="bg2"/>
                </a:solidFill>
              </a:rPr>
              <a:t>	</a:t>
            </a:r>
            <a:r>
              <a:rPr lang="cs-CZ" b="1" i="1" u="sng" smtClean="0">
                <a:solidFill>
                  <a:srgbClr val="C00000"/>
                </a:solidFill>
              </a:rPr>
              <a:t>www.wikipedia.org</a:t>
            </a:r>
            <a:endParaRPr lang="cs-CZ" b="1" i="1" u="sng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Obr. 1</a:t>
            </a:r>
            <a:r>
              <a:rPr lang="cs-CZ" sz="1800" b="1" i="1" dirty="0"/>
              <a:t>: </a:t>
            </a:r>
            <a:r>
              <a:rPr lang="cs-CZ" sz="1800" dirty="0"/>
              <a:t>File:Sweet Baby </a:t>
            </a:r>
            <a:r>
              <a:rPr lang="cs-CZ" sz="1800" dirty="0" err="1"/>
              <a:t>Kisses</a:t>
            </a:r>
            <a:r>
              <a:rPr lang="cs-CZ" sz="1800" dirty="0"/>
              <a:t> </a:t>
            </a:r>
            <a:r>
              <a:rPr lang="cs-CZ" sz="1800" dirty="0" err="1"/>
              <a:t>Family</a:t>
            </a:r>
            <a:r>
              <a:rPr lang="cs-CZ" sz="1800" dirty="0"/>
              <a:t> Love.jpg.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21.5.2010 [cit. 2013-07-18]. Dostupné z: http://upload.wikimedia.org/wikipedia/commons/1/1f/Sweet_Baby_Kisses_Family_Love.jpg </a:t>
            </a:r>
            <a:endParaRPr lang="cs-CZ" sz="1800" dirty="0" smtClean="0"/>
          </a:p>
          <a:p>
            <a:r>
              <a:rPr lang="cs-CZ" sz="1800" b="1" i="1" dirty="0" smtClean="0"/>
              <a:t>Obr. 2: </a:t>
            </a:r>
            <a:r>
              <a:rPr lang="en-US" sz="1800" dirty="0" err="1"/>
              <a:t>Soubor:Female</a:t>
            </a:r>
            <a:r>
              <a:rPr lang="en-US" sz="1800" dirty="0"/>
              <a:t> baby.jpg. In: </a:t>
            </a:r>
            <a:r>
              <a:rPr lang="en-US" sz="1800" i="1" dirty="0"/>
              <a:t>Wikipedia</a:t>
            </a:r>
            <a:r>
              <a:rPr lang="en-US" sz="1800" dirty="0"/>
              <a:t> [online]. 2001-, 15.12.2006 [cit. 2013-07-18]. </a:t>
            </a:r>
            <a:r>
              <a:rPr lang="en-US" sz="1800" dirty="0" err="1"/>
              <a:t>Dostupné</a:t>
            </a:r>
            <a:r>
              <a:rPr lang="en-US" sz="1800" dirty="0"/>
              <a:t> z: http://upload.wikimedia.org/wikipedia/commons/e/ee/Female_baby.jpg </a:t>
            </a:r>
            <a:endParaRPr lang="cs-CZ" sz="1800" dirty="0" smtClean="0"/>
          </a:p>
          <a:p>
            <a:r>
              <a:rPr lang="cs-CZ" sz="1800" b="1" i="1" dirty="0" smtClean="0"/>
              <a:t>Obr. 3: </a:t>
            </a:r>
            <a:r>
              <a:rPr lang="cs-CZ" sz="1800" dirty="0" err="1"/>
              <a:t>Soubor:Edyta</a:t>
            </a:r>
            <a:r>
              <a:rPr lang="cs-CZ" sz="1800" dirty="0"/>
              <a:t> </a:t>
            </a:r>
            <a:r>
              <a:rPr lang="cs-CZ" sz="1800" dirty="0" err="1"/>
              <a:t>Herbuś</a:t>
            </a:r>
            <a:r>
              <a:rPr lang="cs-CZ" sz="1800" dirty="0"/>
              <a:t> by Foksal.jpg.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30.4.2008 [cit. 2013-07-18]. Dostupné z: http://upload.wikimedia.org/wikipedia/commons/f/f7/Edyta_Herbu%C5%9B_by_Foksal.jpg </a:t>
            </a:r>
            <a:endParaRPr lang="cs-CZ" sz="1800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7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Obr. 4: </a:t>
            </a:r>
            <a:r>
              <a:rPr lang="cs-CZ" sz="1800" dirty="0"/>
              <a:t>File:3dultrasound 20 weeks.jpg.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13.6.2007 [cit. 2013-07-18]. Dostupné z: http://upload.wikimedia.org/wikipedia/commons/b/bf/3dultrasound_20_weeks.jpg </a:t>
            </a:r>
            <a:endParaRPr lang="cs-CZ" sz="1800" b="1" i="1" dirty="0" smtClean="0"/>
          </a:p>
          <a:p>
            <a:r>
              <a:rPr lang="cs-CZ" sz="1800" b="1" i="1" dirty="0" smtClean="0"/>
              <a:t>Obr. 5: </a:t>
            </a:r>
            <a:r>
              <a:rPr lang="cs-CZ" sz="1800" dirty="0" err="1"/>
              <a:t>Soubor:Newborn</a:t>
            </a:r>
            <a:r>
              <a:rPr lang="cs-CZ" sz="1800" dirty="0"/>
              <a:t> infant.jpg.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15.10.2011 [cit. 2013-07-18]. Dostupné z: http://upload.wikimedia.org/wikipedia/commons/8/82/Newborn_infant.jpg </a:t>
            </a:r>
            <a:r>
              <a:rPr lang="cs-CZ" sz="1800" b="1" i="1" dirty="0" smtClean="0"/>
              <a:t>Obr. 6: </a:t>
            </a:r>
            <a:r>
              <a:rPr lang="cs-CZ" sz="1800" dirty="0" err="1"/>
              <a:t>Soubor:Niemowle.JPG</a:t>
            </a:r>
            <a:r>
              <a:rPr lang="cs-CZ" sz="1800" dirty="0"/>
              <a:t>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23.12.2005 [cit. 2013-07-18]. Dostupné z: http://upload.wikimedia.org/wikipedia/commons/3/3a/Niemowle.JPG </a:t>
            </a:r>
            <a:endParaRPr lang="cs-CZ" sz="1800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7: </a:t>
            </a:r>
            <a:r>
              <a:rPr lang="cs-CZ" sz="1800" dirty="0" err="1"/>
              <a:t>Soubor:Little</a:t>
            </a:r>
            <a:r>
              <a:rPr lang="cs-CZ" sz="1800" dirty="0"/>
              <a:t> girl 03.jpg.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8.2.2011 [cit. 2013-07-18]. Dostupné z: http://upload.wikimedia.org/wikipedia/commons/f/f2/Little_girl_03.jpg </a:t>
            </a:r>
            <a:endParaRPr lang="cs-CZ" sz="1800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9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Obr. 8: </a:t>
            </a:r>
            <a:r>
              <a:rPr lang="cs-CZ" sz="1800" dirty="0" err="1"/>
              <a:t>Soubor:Bubble</a:t>
            </a:r>
            <a:r>
              <a:rPr lang="cs-CZ" sz="1800" dirty="0"/>
              <a:t> </a:t>
            </a:r>
            <a:r>
              <a:rPr lang="cs-CZ" sz="1800" dirty="0" err="1"/>
              <a:t>wrap</a:t>
            </a:r>
            <a:r>
              <a:rPr lang="cs-CZ" sz="1800" dirty="0"/>
              <a:t> play.jpg.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25.10.2006 [cit. 2013-07-18]. Dostupné z: http://upload.wikimedia.org/wikipedia/commons/8/85/Bubble_wrap_play.jpg </a:t>
            </a:r>
            <a:endParaRPr lang="cs-CZ" sz="1800" b="1" i="1" dirty="0" smtClean="0"/>
          </a:p>
          <a:p>
            <a:r>
              <a:rPr lang="cs-CZ" sz="1800" b="1" i="1" dirty="0" smtClean="0"/>
              <a:t>Obr. 9: </a:t>
            </a:r>
            <a:r>
              <a:rPr lang="cs-CZ" sz="1800" dirty="0"/>
              <a:t>File:Children </a:t>
            </a:r>
            <a:r>
              <a:rPr lang="cs-CZ" sz="1800" dirty="0" err="1"/>
              <a:t>Playing</a:t>
            </a:r>
            <a:r>
              <a:rPr lang="cs-CZ" sz="1800" dirty="0"/>
              <a:t> Violin Suzuki Institute 2011.JPG.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26.7.2011 [cit. 2013-07-18]. Dostupné z: http://upload.wikimedia.org/wikipedia/commons/8/82/Children_Playing_Violin_Suzuki_Institute_2011.JPG </a:t>
            </a:r>
            <a:endParaRPr lang="cs-CZ" sz="1800" b="1" i="1" dirty="0" smtClean="0"/>
          </a:p>
          <a:p>
            <a:r>
              <a:rPr lang="cs-CZ" sz="1800" b="1" i="1" dirty="0" smtClean="0"/>
              <a:t>Obr. 10: </a:t>
            </a:r>
            <a:r>
              <a:rPr lang="cs-CZ" sz="1800" dirty="0"/>
              <a:t>File:Stubbly face.jpg.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2.4.2011 [cit. 2013-07-18]. Dostupné z: http://upload.wikimedia.org/wikipedia/commons/7/70/Stubbly_face.jpg </a:t>
            </a:r>
            <a:endParaRPr lang="cs-CZ" sz="1800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7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</a:t>
            </a:r>
            <a:r>
              <a:rPr lang="cs-CZ" dirty="0" smtClean="0"/>
              <a:t>prohlubuje znalosti žáků o nás samotných.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obsahuje doplňující informace o člověku.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 dirty="0" smtClean="0"/>
              <a:t>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</a:t>
            </a:r>
            <a:r>
              <a:rPr lang="cs-CZ" dirty="0" smtClean="0"/>
              <a:t>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Obr</a:t>
            </a:r>
            <a:r>
              <a:rPr lang="cs-CZ" sz="1800" b="1" i="1" dirty="0"/>
              <a:t>. </a:t>
            </a:r>
            <a:r>
              <a:rPr lang="cs-CZ" sz="1800" b="1" i="1" dirty="0" smtClean="0"/>
              <a:t>11: </a:t>
            </a:r>
            <a:r>
              <a:rPr lang="cs-CZ" sz="1800" dirty="0"/>
              <a:t>File:Akha </a:t>
            </a:r>
            <a:r>
              <a:rPr lang="cs-CZ" sz="1800" dirty="0" err="1"/>
              <a:t>cropped</a:t>
            </a:r>
            <a:r>
              <a:rPr lang="cs-CZ" sz="1800" dirty="0"/>
              <a:t> hires.JPG.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31.8.2010 [cit. 2013-07-18]. Dostupné z: http://upload.wikimedia.org/wikipedia/commons/6/68/Akha_cropped_hires.JPG </a:t>
            </a:r>
            <a:endParaRPr lang="cs-CZ" sz="1800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12: </a:t>
            </a:r>
            <a:r>
              <a:rPr lang="cs-CZ" sz="1800" dirty="0"/>
              <a:t>Soubor:003 p4 dd.JPG.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3.11.2010 [cit. 2013-07-18]. Dostupné z: http://upload.wikimedia.org/wikipedia/commons/3/33/003_p4_dd.JPG </a:t>
            </a:r>
            <a:endParaRPr lang="cs-CZ" sz="1800" b="1" i="1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13: </a:t>
            </a:r>
            <a:r>
              <a:rPr lang="cs-CZ" sz="1800" dirty="0"/>
              <a:t>File:Burj </a:t>
            </a:r>
            <a:r>
              <a:rPr lang="cs-CZ" sz="1800" dirty="0" err="1"/>
              <a:t>Khalifa</a:t>
            </a:r>
            <a:r>
              <a:rPr lang="cs-CZ" sz="1800" dirty="0"/>
              <a:t> building.jpg.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13.8.2012 [cit. 2013-07-18]. Dostupné z: http://upload.wikimedia.org/wikipedia/en/2/2f/Burj_Khalifa_building.jpg </a:t>
            </a:r>
            <a:endParaRPr lang="cs-CZ" sz="1800" b="1" i="1" dirty="0" smtClean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1" dirty="0" smtClean="0"/>
              <a:t>Obr</a:t>
            </a:r>
            <a:r>
              <a:rPr lang="cs-CZ" sz="1800" b="1" i="1" dirty="0"/>
              <a:t>. </a:t>
            </a:r>
            <a:r>
              <a:rPr lang="cs-CZ" sz="1800" b="1" i="1" dirty="0" smtClean="0"/>
              <a:t>14: </a:t>
            </a:r>
            <a:r>
              <a:rPr lang="cs-CZ" sz="1800" dirty="0" err="1"/>
              <a:t>Soubor:Space</a:t>
            </a:r>
            <a:r>
              <a:rPr lang="cs-CZ" sz="1800" dirty="0"/>
              <a:t> </a:t>
            </a:r>
            <a:r>
              <a:rPr lang="cs-CZ" sz="1800" dirty="0" err="1"/>
              <a:t>Shuttle</a:t>
            </a:r>
            <a:r>
              <a:rPr lang="cs-CZ" sz="1800" dirty="0"/>
              <a:t> Columbia launching.jpg.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29.1.2013 [cit. 2013-07-18]. Dostupné z: http://upload.wikimedia.org/wikipedia/commons/4/41/Space_Shuttle_Columbia_launching.jpg </a:t>
            </a:r>
            <a:endParaRPr lang="cs-CZ" sz="1800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15: </a:t>
            </a:r>
            <a:r>
              <a:rPr lang="cs-CZ" sz="1800" dirty="0"/>
              <a:t>File:Minardi PS05 </a:t>
            </a:r>
            <a:r>
              <a:rPr lang="cs-CZ" sz="1800" dirty="0" err="1"/>
              <a:t>British</a:t>
            </a:r>
            <a:r>
              <a:rPr lang="cs-CZ" sz="1800" dirty="0"/>
              <a:t> GP 2005.jpg.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14.1.2006 [cit. 2013-07-18]. Dostupné z: http://upload.wikimedia.org/wikipedia/commons/0/0f/Minardi_PS05_British_GP_2005.jpg </a:t>
            </a:r>
            <a:endParaRPr lang="cs-CZ" sz="1800" dirty="0" smtClean="0"/>
          </a:p>
          <a:p>
            <a:r>
              <a:rPr lang="cs-CZ" sz="1800" b="1" i="1" dirty="0"/>
              <a:t>Obr. </a:t>
            </a:r>
            <a:r>
              <a:rPr lang="cs-CZ" sz="1800" b="1" i="1" dirty="0" smtClean="0"/>
              <a:t>16: </a:t>
            </a:r>
            <a:r>
              <a:rPr lang="cs-CZ" sz="1800" dirty="0" smtClean="0"/>
              <a:t>File:Polarfront.jpg</a:t>
            </a:r>
            <a:r>
              <a:rPr lang="cs-CZ" sz="1800" dirty="0"/>
              <a:t>. In: </a:t>
            </a:r>
            <a:r>
              <a:rPr lang="cs-CZ" sz="1800" i="1" dirty="0" err="1"/>
              <a:t>Wikipedia</a:t>
            </a:r>
            <a:r>
              <a:rPr lang="cs-CZ" sz="1800" dirty="0"/>
              <a:t> [online]. 2001-, 23.4.2009 [cit. 2013-07-18]. Dostupné z: http://upload.wikimedia.org/wikipedia/commons/7/79/Polarfront.jpg</a:t>
            </a:r>
            <a:endParaRPr lang="cs-CZ" sz="1800" b="1" i="1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8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</a:t>
            </a:r>
            <a:endParaRPr lang="cs-CZ" dirty="0"/>
          </a:p>
        </p:txBody>
      </p:sp>
      <p:pic>
        <p:nvPicPr>
          <p:cNvPr id="4" name="Picture 3" descr="OPVK_hor_zakladni_logolink_RGB_c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5260"/>
            <a:ext cx="5573684" cy="1217815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5927737" cy="39864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24800" y="548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1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7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 sapiens = člověk rozumný</a:t>
            </a:r>
          </a:p>
          <a:p>
            <a:r>
              <a:rPr lang="cs-CZ" dirty="0" smtClean="0"/>
              <a:t>Bytost uvědomující si sebe sama</a:t>
            </a:r>
          </a:p>
          <a:p>
            <a:r>
              <a:rPr lang="cs-CZ" dirty="0" smtClean="0"/>
              <a:t>Je obdařen rozumem a schopností mluvit – dorozumívat se</a:t>
            </a:r>
          </a:p>
          <a:p>
            <a:r>
              <a:rPr lang="cs-CZ" dirty="0" smtClean="0"/>
              <a:t>Schopnost vyrábět komplexní nástroje a používat je</a:t>
            </a:r>
          </a:p>
          <a:p>
            <a:r>
              <a:rPr lang="cs-CZ" dirty="0" smtClean="0"/>
              <a:t>Většina lidí nějakého náboženského vyznání věří, že na rozdíl od zvěře má i nesmrtelnou duši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5644660"/>
            <a:ext cx="5575300" cy="121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jedince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průběhu života jedinec vykazuje změny: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ůstové (známka života)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ývojové 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92400"/>
            <a:ext cx="2617230" cy="3098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61830"/>
            <a:ext cx="1866900" cy="2489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3115" y="606452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3</a:t>
            </a:r>
            <a:endParaRPr lang="cs-CZ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5000" y="41741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2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7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Oplození vajíčka</a:t>
            </a:r>
            <a:r>
              <a:rPr lang="cs-CZ" dirty="0"/>
              <a:t> </a:t>
            </a:r>
            <a:r>
              <a:rPr lang="cs-CZ" dirty="0" smtClean="0"/>
              <a:t>(zygota) – </a:t>
            </a:r>
            <a:r>
              <a:rPr lang="cs-CZ" b="1" dirty="0" smtClean="0"/>
              <a:t>vznik nového života</a:t>
            </a:r>
          </a:p>
          <a:p>
            <a:r>
              <a:rPr lang="cs-CZ" dirty="0" smtClean="0"/>
              <a:t>Embryo (2. – 8. týden)</a:t>
            </a:r>
          </a:p>
          <a:p>
            <a:r>
              <a:rPr lang="cs-CZ" dirty="0" smtClean="0"/>
              <a:t>Lidský plod (9. týden – porod)</a:t>
            </a:r>
          </a:p>
          <a:p>
            <a:r>
              <a:rPr lang="cs-CZ" dirty="0" smtClean="0"/>
              <a:t>Toto období trvá až do samotného porodu</a:t>
            </a:r>
          </a:p>
          <a:p>
            <a:endParaRPr lang="cs-CZ" dirty="0"/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3115" y="606452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4</a:t>
            </a:r>
            <a:endParaRPr lang="cs-CZ" i="1" dirty="0">
              <a:latin typeface="+mn-lt"/>
            </a:endParaRPr>
          </a:p>
        </p:txBody>
      </p:sp>
      <p:pic>
        <p:nvPicPr>
          <p:cNvPr id="5122" name="Picture 2" descr="F:\Prezentace - Marťa\Honza\Obrázky\Člověk\3dultrasound_20_we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4221"/>
            <a:ext cx="1565940" cy="20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Novorozenecké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1-28 den po narození</a:t>
            </a:r>
          </a:p>
          <a:p>
            <a:r>
              <a:rPr lang="cs-CZ" dirty="0"/>
              <a:t>Dítě se rychle vyvíjí</a:t>
            </a:r>
          </a:p>
          <a:p>
            <a:r>
              <a:rPr lang="cs-CZ" dirty="0"/>
              <a:t>Novorozenec má ihned sací reflex</a:t>
            </a:r>
          </a:p>
          <a:p>
            <a:r>
              <a:rPr lang="cs-CZ" dirty="0"/>
              <a:t>Umí při sání hned polykat – příjem potravy</a:t>
            </a:r>
          </a:p>
        </p:txBody>
      </p:sp>
      <p:pic>
        <p:nvPicPr>
          <p:cNvPr id="1026" name="Picture 2" descr="F:\Prezentace - Marťa\Honza\Obrázky\Člověk\800px-Newborn_inf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5571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845897" y="62651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5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03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Kojenec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29 den – 1 rok po narození</a:t>
            </a:r>
          </a:p>
          <a:p>
            <a:r>
              <a:rPr lang="cs-CZ" dirty="0"/>
              <a:t>Získané schopnosti:</a:t>
            </a:r>
          </a:p>
          <a:p>
            <a:pPr lvl="1"/>
            <a:r>
              <a:rPr lang="cs-CZ" dirty="0"/>
              <a:t>Otáčení a zvedání hlavičky</a:t>
            </a:r>
          </a:p>
          <a:p>
            <a:pPr lvl="1"/>
            <a:r>
              <a:rPr lang="cs-CZ" dirty="0"/>
              <a:t>Samostatné sedění</a:t>
            </a:r>
          </a:p>
          <a:p>
            <a:pPr lvl="1"/>
            <a:r>
              <a:rPr lang="cs-CZ" dirty="0"/>
              <a:t>Lezení „po čtyřech“</a:t>
            </a:r>
          </a:p>
          <a:p>
            <a:pPr lvl="1"/>
            <a:r>
              <a:rPr lang="cs-CZ" dirty="0"/>
              <a:t>Chození</a:t>
            </a:r>
          </a:p>
          <a:p>
            <a:pPr lvl="1"/>
            <a:r>
              <a:rPr lang="cs-CZ" dirty="0"/>
              <a:t>Smyslové vnímání</a:t>
            </a:r>
          </a:p>
          <a:p>
            <a:endParaRPr lang="cs-CZ" dirty="0" smtClean="0"/>
          </a:p>
        </p:txBody>
      </p:sp>
      <p:pic>
        <p:nvPicPr>
          <p:cNvPr id="11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1026" name="Picture 2" descr="F:\Prezentace - Marťa\Honza\Obrázky\Člověk\800px-Niemow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33851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24625" y="54557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6</a:t>
            </a:r>
            <a:endParaRPr lang="cs-CZ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3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rok – 3 rok po narození</a:t>
            </a:r>
          </a:p>
          <a:p>
            <a:r>
              <a:rPr lang="cs-CZ" dirty="0" smtClean="0"/>
              <a:t>Batole začíná:</a:t>
            </a:r>
          </a:p>
          <a:p>
            <a:pPr lvl="1"/>
            <a:r>
              <a:rPr lang="cs-CZ" dirty="0" smtClean="0"/>
              <a:t>Chodit</a:t>
            </a:r>
          </a:p>
          <a:p>
            <a:pPr lvl="1"/>
            <a:r>
              <a:rPr lang="cs-CZ" dirty="0" smtClean="0"/>
              <a:t>Mluvit</a:t>
            </a:r>
          </a:p>
          <a:p>
            <a:pPr lvl="1"/>
            <a:r>
              <a:rPr lang="cs-CZ" dirty="0" smtClean="0"/>
              <a:t>Rozeznávat blízké osoby</a:t>
            </a:r>
          </a:p>
          <a:p>
            <a:pPr lvl="1"/>
            <a:r>
              <a:rPr lang="cs-CZ" dirty="0" smtClean="0"/>
              <a:t>Rozeznávat obrázky a hračky</a:t>
            </a:r>
          </a:p>
          <a:p>
            <a:pPr lvl="1"/>
            <a:r>
              <a:rPr lang="cs-CZ" dirty="0" smtClean="0"/>
              <a:t>Růst prvních zubů a vlasů</a:t>
            </a: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0387"/>
            <a:ext cx="5575300" cy="1217613"/>
          </a:xfrm>
          <a:prstGeom prst="rect">
            <a:avLst/>
          </a:prstGeom>
          <a:noFill/>
        </p:spPr>
      </p:pic>
      <p:pic>
        <p:nvPicPr>
          <p:cNvPr id="2050" name="Picture 2" descr="F:\Prezentace - Marťa\Honza\Obrázky\Člověk\400px-Little_girl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77" y="1316965"/>
            <a:ext cx="3033623" cy="45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3115" y="606452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+mn-lt"/>
              </a:rPr>
              <a:t>Obr. </a:t>
            </a:r>
            <a:r>
              <a:rPr lang="cs-CZ" i="1" dirty="0"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84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4238</TotalTime>
  <Words>949</Words>
  <Application>Microsoft Office PowerPoint</Application>
  <PresentationFormat>Předvádění na obrazovce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Tok</vt:lpstr>
      <vt:lpstr>ČLOVĚK</vt:lpstr>
      <vt:lpstr>Anotace:</vt:lpstr>
      <vt:lpstr>Člověk</vt:lpstr>
      <vt:lpstr>Člověk </vt:lpstr>
      <vt:lpstr>Vývoj jedince</vt:lpstr>
      <vt:lpstr>Prenatální období</vt:lpstr>
      <vt:lpstr>Novorozenecké období</vt:lpstr>
      <vt:lpstr>Kojenec</vt:lpstr>
      <vt:lpstr>Batole</vt:lpstr>
      <vt:lpstr>Předškolní období</vt:lpstr>
      <vt:lpstr>Školní období</vt:lpstr>
      <vt:lpstr>Dospívání - adolescence</vt:lpstr>
      <vt:lpstr>Dospělost</vt:lpstr>
      <vt:lpstr>Stáří</vt:lpstr>
      <vt:lpstr>Lidská činnost</vt:lpstr>
      <vt:lpstr>Internetové zdroje</vt:lpstr>
      <vt:lpstr>Citace obrázků</vt:lpstr>
      <vt:lpstr>Citace obrázků</vt:lpstr>
      <vt:lpstr>Citace obrázků</vt:lpstr>
      <vt:lpstr>Citace obrázků</vt:lpstr>
      <vt:lpstr>Citace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Martinka</dc:creator>
  <cp:lastModifiedBy>ucitel</cp:lastModifiedBy>
  <cp:revision>203</cp:revision>
  <cp:lastPrinted>1601-01-01T00:00:00Z</cp:lastPrinted>
  <dcterms:created xsi:type="dcterms:W3CDTF">1601-01-01T00:00:00Z</dcterms:created>
  <dcterms:modified xsi:type="dcterms:W3CDTF">2013-08-22T12:24:52Z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