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73" r:id="rId2"/>
  </p:sldMasterIdLst>
  <p:notesMasterIdLst>
    <p:notesMasterId r:id="rId16"/>
  </p:notesMasterIdLst>
  <p:sldIdLst>
    <p:sldId id="256" r:id="rId3"/>
    <p:sldId id="259" r:id="rId4"/>
    <p:sldId id="287" r:id="rId5"/>
    <p:sldId id="277" r:id="rId6"/>
    <p:sldId id="278" r:id="rId7"/>
    <p:sldId id="279" r:id="rId8"/>
    <p:sldId id="280" r:id="rId9"/>
    <p:sldId id="281" r:id="rId10"/>
    <p:sldId id="282" r:id="rId11"/>
    <p:sldId id="292" r:id="rId12"/>
    <p:sldId id="291" r:id="rId13"/>
    <p:sldId id="289" r:id="rId14"/>
    <p:sldId id="290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78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25B0EA-02E1-4D4A-8964-125D766D55D7}" type="datetimeFigureOut">
              <a:rPr lang="cs-CZ" smtClean="0"/>
              <a:pPr/>
              <a:t>22.8.2013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CEC506-18F1-40B8-B26C-14D2685826E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363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A04E74-89E0-4BE9-8FAB-DA4E96E4917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10E073-A1A9-4E99-B712-03136B0B74F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A68A58-F4C5-411A-AA51-8C60362F209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04E74-89E0-4BE9-8FAB-DA4E96E491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2998D-C8B3-45D6-850B-09FBA57E55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F9DFC-F1B6-4FEB-B5A4-9AC5921D06B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F011-9DAE-4CDB-9667-76D5ABFE43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4290-ED67-4C6F-9394-BFD2E2944E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0C552-F1F2-42B2-B31A-E6240B58CF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BC9DD-BBCB-4DDC-8EA9-F202E8A320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34D09-DAE7-46CF-B8AC-4629A05132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72998D-C8B3-45D6-850B-09FBA57E55E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7F671FE-650E-42EA-AFF6-5067E3C760F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0E073-A1A9-4E99-B712-03136B0B74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68A58-F4C5-411A-AA51-8C60362F20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7F9DFC-F1B6-4FEB-B5A4-9AC5921D06B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22F011-9DAE-4CDB-9667-76D5ABFE43D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AA4290-ED67-4C6F-9394-BFD2E2944EE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0C552-F1F2-42B2-B31A-E6240B58CFF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BC9DD-BBCB-4DDC-8EA9-F202E8A3202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434D09-DAE7-46CF-B8AC-4629A051328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F671FE-650E-42EA-AFF6-5067E3C760F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FE8DF38-22D2-438F-B451-71FE5C716EA4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>
    <p:push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FE8DF38-22D2-438F-B451-71FE5C716EA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ransition>
    <p:push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276600"/>
            <a:ext cx="7772400" cy="914400"/>
          </a:xfrm>
        </p:spPr>
        <p:txBody>
          <a:bodyPr/>
          <a:lstStyle/>
          <a:p>
            <a:r>
              <a:rPr lang="cs-CZ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PRASE DOMÁCÍ</a:t>
            </a:r>
            <a:endParaRPr lang="cs-CZ" sz="4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100" name="Picture 4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0" y="4572000"/>
            <a:ext cx="9144000" cy="147732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b="1" dirty="0" smtClean="0"/>
              <a:t>Pří_233_Savci_Prase domácí</a:t>
            </a:r>
          </a:p>
          <a:p>
            <a:pPr algn="ctr"/>
            <a:endParaRPr lang="cs-CZ" b="1" dirty="0" smtClean="0"/>
          </a:p>
          <a:p>
            <a:pPr algn="ctr"/>
            <a:r>
              <a:rPr lang="cs-CZ" b="1" dirty="0" smtClean="0"/>
              <a:t>Autor: Mgr. Martina Vaculová</a:t>
            </a:r>
          </a:p>
          <a:p>
            <a:pPr algn="ctr"/>
            <a:endParaRPr lang="cs-CZ" dirty="0" smtClean="0"/>
          </a:p>
          <a:p>
            <a:pPr algn="ctr"/>
            <a:r>
              <a:rPr lang="cs-CZ" dirty="0" smtClean="0"/>
              <a:t>Škola: Základní a Mateřská škola </a:t>
            </a:r>
            <a:r>
              <a:rPr lang="cs-CZ" dirty="0" err="1" smtClean="0"/>
              <a:t>Kašava</a:t>
            </a:r>
            <a:r>
              <a:rPr lang="cs-CZ" dirty="0" smtClean="0"/>
              <a:t>, okres Zlín, příspěvková organizace</a:t>
            </a:r>
            <a:endParaRPr lang="cs-CZ" dirty="0"/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0" y="2057400"/>
            <a:ext cx="9144000" cy="82391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dirty="0"/>
              <a:t>Registrační číslo projektu: CZ.1.07/1.1.38/02.0025</a:t>
            </a:r>
          </a:p>
          <a:p>
            <a:pPr algn="ctr"/>
            <a:r>
              <a:rPr lang="cs-CZ" dirty="0"/>
              <a:t>Název projektu: Modernizace výuky na ZŠ Slušovice, </a:t>
            </a:r>
            <a:r>
              <a:rPr lang="cs-CZ" dirty="0" err="1"/>
              <a:t>Fryšták</a:t>
            </a:r>
            <a:r>
              <a:rPr lang="cs-CZ" dirty="0"/>
              <a:t>, </a:t>
            </a:r>
            <a:r>
              <a:rPr lang="cs-CZ" dirty="0" err="1"/>
              <a:t>Kašava</a:t>
            </a:r>
            <a:r>
              <a:rPr lang="cs-CZ" dirty="0"/>
              <a:t> a Velehrad</a:t>
            </a:r>
          </a:p>
          <a:p>
            <a:pPr algn="ctr"/>
            <a:r>
              <a:rPr lang="cs-CZ" sz="1200" dirty="0"/>
              <a:t>Tento projekt je spolufinancován z Evropského sociálního fondu a státního rozpočtu České republiky.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Konec</a:t>
            </a:r>
            <a:endParaRPr lang="cs-CZ" dirty="0"/>
          </a:p>
        </p:txBody>
      </p:sp>
      <p:pic>
        <p:nvPicPr>
          <p:cNvPr id="4" name="Picture 2" descr="F:\Prezentace - Marťa\Honza\Obrázky\233 Prase domácí\778px-Iberisches_Schwei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1431" y="1935163"/>
            <a:ext cx="5701138" cy="4389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/>
          <p:cNvSpPr/>
          <p:nvPr/>
        </p:nvSpPr>
        <p:spPr>
          <a:xfrm>
            <a:off x="7543800" y="5942996"/>
            <a:ext cx="7545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i="1" dirty="0">
                <a:latin typeface="+mn-lt"/>
              </a:rPr>
              <a:t>Obr. 6</a:t>
            </a:r>
          </a:p>
        </p:txBody>
      </p:sp>
    </p:spTree>
    <p:extLst>
      <p:ext uri="{BB962C8B-B14F-4D97-AF65-F5344CB8AC3E}">
        <p14:creationId xmlns:p14="http://schemas.microsoft.com/office/powerpoint/2010/main" val="257305065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Internetové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800" b="1" i="1" dirty="0" smtClean="0"/>
          </a:p>
          <a:p>
            <a:r>
              <a:rPr lang="cs-CZ" sz="2800" b="1" i="1" dirty="0" err="1" smtClean="0"/>
              <a:t>Wikipedia</a:t>
            </a:r>
            <a:r>
              <a:rPr lang="cs-CZ" sz="2800" b="1" i="1" dirty="0" smtClean="0"/>
              <a:t>:</a:t>
            </a:r>
            <a:endParaRPr lang="cs-CZ" sz="2800" b="1" i="1" dirty="0"/>
          </a:p>
          <a:p>
            <a:pPr marL="0" indent="0">
              <a:buNone/>
            </a:pPr>
            <a:r>
              <a:rPr lang="cs-CZ" b="1" i="1" smtClean="0">
                <a:solidFill>
                  <a:schemeClr val="bg2"/>
                </a:solidFill>
              </a:rPr>
              <a:t>	</a:t>
            </a:r>
            <a:r>
              <a:rPr lang="cs-CZ" b="1" i="1" u="sng" smtClean="0">
                <a:solidFill>
                  <a:schemeClr val="accent3"/>
                </a:solidFill>
              </a:rPr>
              <a:t>www.wikipedia.org</a:t>
            </a:r>
            <a:endParaRPr lang="cs-CZ" b="1" i="1" u="sng" dirty="0">
              <a:solidFill>
                <a:schemeClr val="accent3"/>
              </a:solidFill>
            </a:endParaRPr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5410200"/>
            <a:ext cx="5575300" cy="12176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9370047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 obrázků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endParaRPr lang="cs-CZ" sz="1700" b="1" i="1" dirty="0" smtClean="0"/>
          </a:p>
          <a:p>
            <a:pPr>
              <a:buFont typeface="Wingdings" pitchFamily="2" charset="2"/>
              <a:buChar char="q"/>
            </a:pPr>
            <a:r>
              <a:rPr lang="cs-CZ" sz="1700" b="1" i="1" dirty="0" smtClean="0"/>
              <a:t>Obr</a:t>
            </a:r>
            <a:r>
              <a:rPr lang="cs-CZ" sz="1700" b="1" i="1" dirty="0"/>
              <a:t>. </a:t>
            </a:r>
            <a:r>
              <a:rPr lang="cs-CZ" sz="1700" b="1" i="1" dirty="0" smtClean="0"/>
              <a:t>1: </a:t>
            </a:r>
            <a:r>
              <a:rPr lang="cs-CZ" sz="1800" dirty="0"/>
              <a:t>File:Yorkshire </a:t>
            </a:r>
            <a:r>
              <a:rPr lang="cs-CZ" sz="1800" dirty="0" err="1"/>
              <a:t>pigs</a:t>
            </a:r>
            <a:r>
              <a:rPr lang="cs-CZ" sz="1800" dirty="0"/>
              <a:t> </a:t>
            </a:r>
            <a:r>
              <a:rPr lang="cs-CZ" sz="1800" dirty="0" err="1"/>
              <a:t>at</a:t>
            </a:r>
            <a:r>
              <a:rPr lang="cs-CZ" sz="1800" dirty="0"/>
              <a:t> animal sanctuary.jpg. In: </a:t>
            </a:r>
            <a:r>
              <a:rPr lang="cs-CZ" sz="1800" i="1" dirty="0" err="1"/>
              <a:t>Wikipedia</a:t>
            </a:r>
            <a:r>
              <a:rPr lang="cs-CZ" sz="1800" dirty="0"/>
              <a:t> [online]. 2001-, 12.10.2010 [cit. 2013-07-11]. Dostupné z: http://upload.wikimedia.org/wikipedia/commons/2/2f/Yorkshire_pigs_at_animal_sanctuary.jpg </a:t>
            </a:r>
            <a:endParaRPr lang="cs-CZ" sz="1800" dirty="0" smtClean="0"/>
          </a:p>
          <a:p>
            <a:pPr>
              <a:buFont typeface="Wingdings" pitchFamily="2" charset="2"/>
              <a:buChar char="q"/>
            </a:pPr>
            <a:r>
              <a:rPr lang="cs-CZ" sz="1700" b="1" i="1" dirty="0" smtClean="0"/>
              <a:t>Obr</a:t>
            </a:r>
            <a:r>
              <a:rPr lang="cs-CZ" sz="1700" b="1" i="1" dirty="0"/>
              <a:t>. </a:t>
            </a:r>
            <a:r>
              <a:rPr lang="cs-CZ" sz="1700" b="1" i="1" dirty="0" smtClean="0"/>
              <a:t>2: </a:t>
            </a:r>
            <a:r>
              <a:rPr lang="cs-CZ" sz="1800" dirty="0" err="1" smtClean="0"/>
              <a:t>Soubor:Wild</a:t>
            </a:r>
            <a:r>
              <a:rPr lang="cs-CZ" sz="1800" dirty="0" smtClean="0"/>
              <a:t> </a:t>
            </a:r>
            <a:r>
              <a:rPr lang="cs-CZ" sz="1800" dirty="0" err="1"/>
              <a:t>Boar</a:t>
            </a:r>
            <a:r>
              <a:rPr lang="cs-CZ" sz="1800" dirty="0"/>
              <a:t> </a:t>
            </a:r>
            <a:r>
              <a:rPr lang="cs-CZ" sz="1800" dirty="0" err="1"/>
              <a:t>Habbitat</a:t>
            </a:r>
            <a:r>
              <a:rPr lang="cs-CZ" sz="1800" dirty="0"/>
              <a:t> 3.jpg. In: </a:t>
            </a:r>
            <a:r>
              <a:rPr lang="cs-CZ" sz="1800" i="1" dirty="0" err="1"/>
              <a:t>Wikipedia</a:t>
            </a:r>
            <a:r>
              <a:rPr lang="cs-CZ" sz="1800" dirty="0"/>
              <a:t> [online]. 2001-, 19.1.2008 [cit. 2013-07-11]. Dostupné z: http://upload.wikimedia.org/wikipedia/commons/f/f0/Wild_Boar_Habbitat_3.jpg </a:t>
            </a:r>
            <a:endParaRPr lang="cs-CZ" sz="1700" dirty="0"/>
          </a:p>
          <a:p>
            <a:pPr>
              <a:buFont typeface="Wingdings" pitchFamily="2" charset="2"/>
              <a:buChar char="q"/>
            </a:pPr>
            <a:r>
              <a:rPr lang="cs-CZ" sz="1700" b="1" i="1" dirty="0"/>
              <a:t>Obr. 3</a:t>
            </a:r>
            <a:r>
              <a:rPr lang="cs-CZ" sz="1700" b="1" i="1" dirty="0" smtClean="0"/>
              <a:t>: </a:t>
            </a:r>
            <a:r>
              <a:rPr lang="cs-CZ" sz="1800" dirty="0" err="1"/>
              <a:t>Soubor:Sow</a:t>
            </a:r>
            <a:r>
              <a:rPr lang="cs-CZ" sz="1800" dirty="0"/>
              <a:t> </a:t>
            </a:r>
            <a:r>
              <a:rPr lang="cs-CZ" sz="1800" dirty="0" err="1"/>
              <a:t>with</a:t>
            </a:r>
            <a:r>
              <a:rPr lang="cs-CZ" sz="1800" dirty="0"/>
              <a:t> piglet.jpg. In: </a:t>
            </a:r>
            <a:r>
              <a:rPr lang="cs-CZ" sz="1800" i="1" dirty="0" err="1"/>
              <a:t>Wikipedia</a:t>
            </a:r>
            <a:r>
              <a:rPr lang="cs-CZ" sz="1800" dirty="0"/>
              <a:t> [online]. 2001-, 11.3.2007 [cit. 2013-07-11]. Dostupné z: http://upload.wikimedia.org/wikipedia/commons/5/59/Sow_with_piglet.jpg </a:t>
            </a:r>
            <a:endParaRPr lang="cs-CZ" sz="1700" b="1" i="1" dirty="0" smtClean="0"/>
          </a:p>
          <a:p>
            <a:endParaRPr lang="cs-CZ" dirty="0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92300" y="5564187"/>
            <a:ext cx="5575300" cy="12176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9583031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 obrázků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cs-CZ" sz="1700" b="1" i="1" dirty="0"/>
              <a:t>Obr. 4: </a:t>
            </a:r>
            <a:r>
              <a:rPr lang="cs-CZ" sz="1800" dirty="0"/>
              <a:t>File:Oregon </a:t>
            </a:r>
            <a:r>
              <a:rPr lang="cs-CZ" sz="1800" dirty="0" err="1"/>
              <a:t>State</a:t>
            </a:r>
            <a:r>
              <a:rPr lang="cs-CZ" sz="1800" dirty="0"/>
              <a:t> Fair pigs.jpg. In: </a:t>
            </a:r>
            <a:r>
              <a:rPr lang="cs-CZ" sz="1800" i="1" dirty="0" err="1"/>
              <a:t>Wikipedia</a:t>
            </a:r>
            <a:r>
              <a:rPr lang="cs-CZ" sz="1800" dirty="0"/>
              <a:t> [online]. 2001-, 11.10.2007 [cit. 2013-07-11]. Dostupné z: http://</a:t>
            </a:r>
            <a:r>
              <a:rPr lang="cs-CZ" sz="1800" dirty="0" smtClean="0"/>
              <a:t>upload.wikimedia.org/wikipedia/commons/d/df/Oregon_State_Fair_pigs.jpg </a:t>
            </a:r>
            <a:endParaRPr lang="cs-CZ" sz="1700" b="1" i="1" dirty="0" smtClean="0"/>
          </a:p>
          <a:p>
            <a:pPr>
              <a:buFont typeface="Wingdings" pitchFamily="2" charset="2"/>
              <a:buChar char="q"/>
            </a:pPr>
            <a:r>
              <a:rPr lang="cs-CZ" sz="1700" b="1" i="1" dirty="0" smtClean="0"/>
              <a:t>Obr</a:t>
            </a:r>
            <a:r>
              <a:rPr lang="cs-CZ" sz="1700" b="1" i="1" dirty="0"/>
              <a:t>. 5</a:t>
            </a:r>
            <a:r>
              <a:rPr lang="cs-CZ" sz="1700" b="1" i="1" dirty="0" smtClean="0"/>
              <a:t>: </a:t>
            </a:r>
            <a:r>
              <a:rPr lang="cs-CZ" sz="1800" dirty="0"/>
              <a:t>File:Pigs July 2008-1.jpg. In: </a:t>
            </a:r>
            <a:r>
              <a:rPr lang="cs-CZ" sz="1800" i="1" dirty="0" err="1"/>
              <a:t>Wikipedia</a:t>
            </a:r>
            <a:r>
              <a:rPr lang="cs-CZ" sz="1800" dirty="0"/>
              <a:t> [online]. 2001-, 28.1.2013 [cit. 2013-07-12]. Dostupné z: http://upload.wikimedia.org/wikipedia/commons/d/d8/Pigs_July_2008-1.jpg </a:t>
            </a:r>
            <a:r>
              <a:rPr lang="cs-CZ" sz="1700" b="1" i="1" dirty="0" smtClean="0"/>
              <a:t> </a:t>
            </a:r>
          </a:p>
          <a:p>
            <a:pPr>
              <a:buFont typeface="Wingdings" pitchFamily="2" charset="2"/>
              <a:buChar char="q"/>
            </a:pPr>
            <a:r>
              <a:rPr lang="cs-CZ" sz="1700" b="1" i="1" dirty="0" smtClean="0"/>
              <a:t>Obr</a:t>
            </a:r>
            <a:r>
              <a:rPr lang="cs-CZ" sz="1700" b="1" i="1" dirty="0"/>
              <a:t>. </a:t>
            </a:r>
            <a:r>
              <a:rPr lang="cs-CZ" sz="1700" b="1" i="1" dirty="0" smtClean="0"/>
              <a:t>6: </a:t>
            </a:r>
            <a:r>
              <a:rPr lang="cs-CZ" sz="1800" dirty="0"/>
              <a:t>File:Iberisches Schwein.jpg. In: </a:t>
            </a:r>
            <a:r>
              <a:rPr lang="cs-CZ" sz="1800" i="1" dirty="0" err="1"/>
              <a:t>Wikipedia</a:t>
            </a:r>
            <a:r>
              <a:rPr lang="cs-CZ" sz="1800" dirty="0"/>
              <a:t> [online]. 2001-, 23.1.2011 [cit. 2013-07-12]. Dostupné z: http://upload.wikimedia.org/wikipedia/commons/9/9a/Iberisches_Schwein.jpg </a:t>
            </a:r>
            <a:endParaRPr lang="cs-CZ" sz="1700" b="1" i="1" dirty="0" smtClean="0"/>
          </a:p>
          <a:p>
            <a:pPr marL="0" indent="0">
              <a:buNone/>
            </a:pPr>
            <a:endParaRPr lang="cs-CZ" sz="1700" dirty="0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92300" y="5564187"/>
            <a:ext cx="5575300" cy="12176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4691690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b="1">
                <a:effectLst>
                  <a:outerShdw blurRad="38100" dist="38100" dir="2700000" algn="tl">
                    <a:srgbClr val="000000"/>
                  </a:outerShdw>
                </a:effectLst>
              </a:rPr>
              <a:t>Anotace:</a:t>
            </a:r>
          </a:p>
        </p:txBody>
      </p:sp>
      <p:pic>
        <p:nvPicPr>
          <p:cNvPr id="90115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0" y="3505200"/>
            <a:ext cx="9144000" cy="1754326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lIns="738000" rIns="73800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dirty="0"/>
              <a:t>Digitální učební materiál </a:t>
            </a:r>
            <a:r>
              <a:rPr lang="cs-CZ" dirty="0" smtClean="0"/>
              <a:t>prohlubuje znalosti žáků o savcích.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Materiál obsahuje doplňující informace o praseti domácím.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Je </a:t>
            </a:r>
            <a:r>
              <a:rPr lang="cs-CZ" dirty="0"/>
              <a:t>určen pro </a:t>
            </a:r>
            <a:r>
              <a:rPr lang="cs-CZ" dirty="0" smtClean="0"/>
              <a:t>předmět </a:t>
            </a:r>
            <a:r>
              <a:rPr lang="cs-CZ" dirty="0" smtClean="0"/>
              <a:t>přírodověda </a:t>
            </a:r>
            <a:r>
              <a:rPr lang="cs-CZ" dirty="0" smtClean="0"/>
              <a:t>5. ročník.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Tento materiál vznikl jako doplňující materiál k učebnici</a:t>
            </a:r>
            <a:r>
              <a:rPr lang="cs-CZ" dirty="0" smtClean="0"/>
              <a:t>: JURČÁK, Jaroslav. </a:t>
            </a:r>
            <a:r>
              <a:rPr lang="cs-CZ" i="1" dirty="0" smtClean="0"/>
              <a:t>Přírodověda 5. ročník</a:t>
            </a:r>
            <a:r>
              <a:rPr lang="cs-CZ" dirty="0" smtClean="0"/>
              <a:t>. Olomouc: PRODOS, 1996. ISBN 80-85806-41-X. </a:t>
            </a:r>
            <a:endParaRPr lang="cs-CZ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Prase domácí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1752600" y="3962400"/>
            <a:ext cx="712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i="1" dirty="0">
                <a:latin typeface="+mn-lt"/>
              </a:rPr>
              <a:t>Obr. 1</a:t>
            </a:r>
          </a:p>
        </p:txBody>
      </p:sp>
      <p:pic>
        <p:nvPicPr>
          <p:cNvPr id="1027" name="Picture 3" descr="F:\Prezentace - Marťa\Honza\Obrázky\233 Prase domácí\600px-Yorkshire_pigs_at_animal_sanctuary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981200"/>
            <a:ext cx="4572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69120" y="0"/>
            <a:ext cx="5575300" cy="12176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406802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Prase domácí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Řadíme jej mezi savce</a:t>
            </a:r>
          </a:p>
          <a:p>
            <a:r>
              <a:rPr lang="cs-CZ" dirty="0" smtClean="0"/>
              <a:t>Vyšlechtěné z prasete divokého</a:t>
            </a:r>
          </a:p>
          <a:p>
            <a:r>
              <a:rPr lang="cs-CZ" dirty="0" smtClean="0"/>
              <a:t>Všežravec</a:t>
            </a:r>
          </a:p>
        </p:txBody>
      </p:sp>
      <p:pic>
        <p:nvPicPr>
          <p:cNvPr id="15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8700" y="-12107"/>
            <a:ext cx="5575300" cy="1217613"/>
          </a:xfrm>
          <a:prstGeom prst="rect">
            <a:avLst/>
          </a:prstGeom>
          <a:noFill/>
        </p:spPr>
      </p:pic>
      <p:pic>
        <p:nvPicPr>
          <p:cNvPr id="2050" name="Picture 2" descr="F:\Prezentace - Marťa\Honza\Obrázky\233 Prase domácí\800px-Wild_Boar_Habbitat_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505200"/>
            <a:ext cx="4648200" cy="300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bdélník 8"/>
          <p:cNvSpPr/>
          <p:nvPr/>
        </p:nvSpPr>
        <p:spPr>
          <a:xfrm>
            <a:off x="1761131" y="4888468"/>
            <a:ext cx="21250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i="1" dirty="0">
                <a:latin typeface="+mn-lt"/>
              </a:rPr>
              <a:t>Obr. </a:t>
            </a:r>
            <a:r>
              <a:rPr lang="cs-CZ" i="1" dirty="0" smtClean="0">
                <a:latin typeface="+mn-lt"/>
              </a:rPr>
              <a:t>2 - Prase divoké</a:t>
            </a:r>
            <a:endParaRPr lang="cs-CZ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7172131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Pojmenování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Kanec = samec </a:t>
            </a:r>
          </a:p>
          <a:p>
            <a:r>
              <a:rPr lang="cs-CZ" dirty="0" smtClean="0"/>
              <a:t>Vepř = vykastrovaný samec</a:t>
            </a:r>
          </a:p>
          <a:p>
            <a:r>
              <a:rPr lang="cs-CZ" dirty="0" smtClean="0"/>
              <a:t>Prasnice = samice</a:t>
            </a:r>
          </a:p>
          <a:p>
            <a:r>
              <a:rPr lang="cs-CZ" dirty="0" smtClean="0"/>
              <a:t>Sele = mládě</a:t>
            </a:r>
          </a:p>
          <a:p>
            <a:endParaRPr lang="cs-CZ" dirty="0" smtClean="0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8700" y="0"/>
            <a:ext cx="5575300" cy="1217613"/>
          </a:xfrm>
          <a:prstGeom prst="rect">
            <a:avLst/>
          </a:prstGeom>
          <a:noFill/>
        </p:spPr>
      </p:pic>
      <p:pic>
        <p:nvPicPr>
          <p:cNvPr id="3074" name="Picture 2" descr="F:\Prezentace - Marťa\Honza\Obrázky\233 Prase domácí\Sow_with_pigle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325026"/>
            <a:ext cx="5105400" cy="3164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bdélník 7"/>
          <p:cNvSpPr/>
          <p:nvPr/>
        </p:nvSpPr>
        <p:spPr>
          <a:xfrm>
            <a:off x="2590800" y="4722502"/>
            <a:ext cx="7416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i="1" dirty="0">
                <a:latin typeface="+mn-lt"/>
              </a:rPr>
              <a:t>Obr. </a:t>
            </a:r>
            <a:r>
              <a:rPr lang="cs-CZ" i="1" dirty="0" smtClean="0">
                <a:latin typeface="+mn-lt"/>
              </a:rPr>
              <a:t>3</a:t>
            </a:r>
            <a:endParaRPr lang="cs-CZ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75784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Rozmnožování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Březost 2-krát do roka</a:t>
            </a:r>
          </a:p>
          <a:p>
            <a:r>
              <a:rPr lang="cs-CZ" dirty="0" smtClean="0"/>
              <a:t>6-12 selat při každém vrhu</a:t>
            </a:r>
          </a:p>
          <a:p>
            <a:r>
              <a:rPr lang="cs-CZ" dirty="0" smtClean="0"/>
              <a:t>Selata </a:t>
            </a:r>
            <a:r>
              <a:rPr lang="cs-CZ" dirty="0"/>
              <a:t>s</a:t>
            </a:r>
            <a:r>
              <a:rPr lang="cs-CZ" dirty="0" smtClean="0"/>
              <a:t>ají mateřské mléko - savci</a:t>
            </a:r>
            <a:endParaRPr lang="cs-CZ" dirty="0"/>
          </a:p>
        </p:txBody>
      </p:sp>
      <p:pic>
        <p:nvPicPr>
          <p:cNvPr id="5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8700" y="0"/>
            <a:ext cx="5575300" cy="1217613"/>
          </a:xfrm>
          <a:prstGeom prst="rect">
            <a:avLst/>
          </a:prstGeom>
          <a:noFill/>
        </p:spPr>
      </p:pic>
      <p:pic>
        <p:nvPicPr>
          <p:cNvPr id="4098" name="Picture 2" descr="F:\Prezentace - Marťa\Honza\Obrázky\233 Prase domácí\800px-Oregon_State_Fair_pig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367755"/>
            <a:ext cx="4419600" cy="331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délník 6"/>
          <p:cNvSpPr/>
          <p:nvPr/>
        </p:nvSpPr>
        <p:spPr>
          <a:xfrm>
            <a:off x="6934200" y="6309562"/>
            <a:ext cx="7496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i="1" dirty="0">
                <a:latin typeface="+mn-lt"/>
              </a:rPr>
              <a:t>Obr. 4</a:t>
            </a:r>
          </a:p>
        </p:txBody>
      </p:sp>
    </p:spTree>
    <p:extLst>
      <p:ext uri="{BB962C8B-B14F-4D97-AF65-F5344CB8AC3E}">
        <p14:creationId xmlns:p14="http://schemas.microsoft.com/office/powerpoint/2010/main" val="295036393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Hospodářský účel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Chov převážně pro maso (porážková hmotnost je kolem 80-120 kg)</a:t>
            </a:r>
          </a:p>
          <a:p>
            <a:r>
              <a:rPr lang="cs-CZ" dirty="0" smtClean="0"/>
              <a:t>Sádlo</a:t>
            </a:r>
          </a:p>
          <a:p>
            <a:r>
              <a:rPr lang="cs-CZ" dirty="0" smtClean="0"/>
              <a:t>Kůže = krupon</a:t>
            </a:r>
          </a:p>
          <a:p>
            <a:r>
              <a:rPr lang="cs-CZ" dirty="0" smtClean="0"/>
              <a:t>Ve Francii se používají pro hledání lanýžů (houba)</a:t>
            </a:r>
          </a:p>
          <a:p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	</a:t>
            </a:r>
            <a:endParaRPr lang="cs-CZ" sz="2600" dirty="0"/>
          </a:p>
        </p:txBody>
      </p:sp>
      <p:pic>
        <p:nvPicPr>
          <p:cNvPr id="11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40387"/>
            <a:ext cx="5575300" cy="12176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0137660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Všežravec – nepohrdne ničím</a:t>
            </a:r>
          </a:p>
          <a:p>
            <a:r>
              <a:rPr lang="cs-CZ" dirty="0" smtClean="0"/>
              <a:t>Ve velkochovech krmeno převážně granulemi</a:t>
            </a:r>
          </a:p>
          <a:p>
            <a:r>
              <a:rPr lang="cs-CZ" dirty="0" smtClean="0"/>
              <a:t>Brambory, kukuřice, obilný šrot + kuchyňské zbytky</a:t>
            </a:r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8700" y="0"/>
            <a:ext cx="5575300" cy="1217613"/>
          </a:xfrm>
          <a:prstGeom prst="rect">
            <a:avLst/>
          </a:prstGeom>
          <a:noFill/>
        </p:spPr>
      </p:pic>
      <p:pic>
        <p:nvPicPr>
          <p:cNvPr id="1026" name="Picture 2" descr="F:\Prezentace - Marťa\Honza\Obrázky\233 Prase domácí\Pigs_July_2008-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0727" y="3308512"/>
            <a:ext cx="5070873" cy="3397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láček 4"/>
          <p:cNvSpPr/>
          <p:nvPr/>
        </p:nvSpPr>
        <p:spPr>
          <a:xfrm>
            <a:off x="2057400" y="4038600"/>
            <a:ext cx="2057400" cy="1349456"/>
          </a:xfrm>
          <a:prstGeom prst="cloudCallout">
            <a:avLst>
              <a:gd name="adj1" fmla="val 103155"/>
              <a:gd name="adj2" fmla="val 10154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Všecko to pak dojím…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2819008" y="6312328"/>
            <a:ext cx="7400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i="1" dirty="0">
                <a:latin typeface="+mn-lt"/>
              </a:rPr>
              <a:t>Obr. </a:t>
            </a:r>
            <a:r>
              <a:rPr lang="cs-CZ" i="1" dirty="0" smtClean="0">
                <a:latin typeface="+mn-lt"/>
              </a:rPr>
              <a:t>5</a:t>
            </a:r>
            <a:endParaRPr lang="cs-CZ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845915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Válení v bahně 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emají potní žlázy, tak se v létě chladí</a:t>
            </a:r>
          </a:p>
          <a:p>
            <a:pPr lvl="1"/>
            <a:r>
              <a:rPr lang="cs-CZ" dirty="0" smtClean="0"/>
              <a:t>Zbavují se dotěrného hmyzu</a:t>
            </a:r>
          </a:p>
          <a:p>
            <a:r>
              <a:rPr lang="cs-CZ" dirty="0" smtClean="0"/>
              <a:t>Vydávání specifického zvuku - chrochtání nebo kvičení</a:t>
            </a:r>
          </a:p>
          <a:p>
            <a:r>
              <a:rPr lang="cs-CZ" dirty="0" smtClean="0"/>
              <a:t>Dokáže se pohybovat rychlostí až 17,5 km/h</a:t>
            </a:r>
          </a:p>
          <a:p>
            <a:endParaRPr lang="cs-CZ" dirty="0"/>
          </a:p>
        </p:txBody>
      </p:sp>
      <p:pic>
        <p:nvPicPr>
          <p:cNvPr id="8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70" y="5653206"/>
            <a:ext cx="5575300" cy="12176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4311755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ýchozí návrh">
  <a:themeElements>
    <a:clrScheme name="Výchozí návrh 16">
      <a:dk1>
        <a:srgbClr val="171A1B"/>
      </a:dk1>
      <a:lt1>
        <a:srgbClr val="F39900"/>
      </a:lt1>
      <a:dk2>
        <a:srgbClr val="FFFFFF"/>
      </a:dk2>
      <a:lt2>
        <a:srgbClr val="FFFFFF"/>
      </a:lt2>
      <a:accent1>
        <a:srgbClr val="FFFFFF"/>
      </a:accent1>
      <a:accent2>
        <a:srgbClr val="FFFFFF"/>
      </a:accent2>
      <a:accent3>
        <a:srgbClr val="F8CAAA"/>
      </a:accent3>
      <a:accent4>
        <a:srgbClr val="121415"/>
      </a:accent4>
      <a:accent5>
        <a:srgbClr val="FFFFFF"/>
      </a:accent5>
      <a:accent6>
        <a:srgbClr val="E7E7E7"/>
      </a:accent6>
      <a:hlink>
        <a:srgbClr val="FFFFFF"/>
      </a:hlink>
      <a:folHlink>
        <a:srgbClr val="FFFFF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3">
        <a:dk1>
          <a:srgbClr val="005A58"/>
        </a:dk1>
        <a:lt1>
          <a:srgbClr val="FFFFFF"/>
        </a:lt1>
        <a:dk2>
          <a:srgbClr val="F3990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8CAAA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4">
        <a:dk1>
          <a:srgbClr val="FFFFFF"/>
        </a:dk1>
        <a:lt1>
          <a:srgbClr val="FFFFFF"/>
        </a:lt1>
        <a:dk2>
          <a:srgbClr val="F39900"/>
        </a:dk2>
        <a:lt2>
          <a:srgbClr val="171A1B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DADADA"/>
        </a:accent4>
        <a:accent5>
          <a:srgbClr val="FFFFFF"/>
        </a:accent5>
        <a:accent6>
          <a:srgbClr val="E7E7E7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5">
        <a:dk1>
          <a:srgbClr val="171A1B"/>
        </a:dk1>
        <a:lt1>
          <a:srgbClr val="F39900"/>
        </a:lt1>
        <a:dk2>
          <a:srgbClr val="171A1B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121415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16">
        <a:dk1>
          <a:srgbClr val="171A1B"/>
        </a:dk1>
        <a:lt1>
          <a:srgbClr val="F39900"/>
        </a:lt1>
        <a:dk2>
          <a:srgbClr val="FFFFFF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121415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ok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3636</TotalTime>
  <Words>438</Words>
  <Application>Microsoft Office PowerPoint</Application>
  <PresentationFormat>Předvádění na obrazovce (4:3)</PresentationFormat>
  <Paragraphs>67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13</vt:i4>
      </vt:variant>
    </vt:vector>
  </HeadingPairs>
  <TitlesOfParts>
    <vt:vector size="15" baseType="lpstr">
      <vt:lpstr>Výchozí návrh</vt:lpstr>
      <vt:lpstr>Tok</vt:lpstr>
      <vt:lpstr>PRASE DOMÁCÍ</vt:lpstr>
      <vt:lpstr>Anotace:</vt:lpstr>
      <vt:lpstr>Prase domácí</vt:lpstr>
      <vt:lpstr>Prase domácí</vt:lpstr>
      <vt:lpstr>Pojmenování</vt:lpstr>
      <vt:lpstr>Rozmnožování</vt:lpstr>
      <vt:lpstr>Hospodářský účel</vt:lpstr>
      <vt:lpstr>Potrava</vt:lpstr>
      <vt:lpstr>Chování</vt:lpstr>
      <vt:lpstr>Konec</vt:lpstr>
      <vt:lpstr>Internetové zdroje</vt:lpstr>
      <vt:lpstr>Citace obrázků</vt:lpstr>
      <vt:lpstr>Citace obrázků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Martinka</dc:creator>
  <cp:lastModifiedBy>ucitel</cp:lastModifiedBy>
  <cp:revision>168</cp:revision>
  <cp:lastPrinted>1601-01-01T00:00:00Z</cp:lastPrinted>
  <dcterms:created xsi:type="dcterms:W3CDTF">1601-01-01T00:00:00Z</dcterms:created>
  <dcterms:modified xsi:type="dcterms:W3CDTF">2013-08-22T12:25:04Z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