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71" r:id="rId12"/>
    <p:sldId id="269" r:id="rId13"/>
    <p:sldId id="272" r:id="rId14"/>
    <p:sldId id="273" r:id="rId15"/>
    <p:sldId id="274" r:id="rId16"/>
    <p:sldId id="260" r:id="rId17"/>
    <p:sldId id="266" r:id="rId18"/>
    <p:sldId id="270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121"/>
    <a:srgbClr val="FF0101"/>
    <a:srgbClr val="996600"/>
    <a:srgbClr val="008000"/>
    <a:srgbClr val="F39900"/>
    <a:srgbClr val="0000CC"/>
    <a:srgbClr val="F9D6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A927-4E2A-45F8-9C11-F1B3831D6489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076B-A16E-42AF-97B5-3DE41A5C65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A927-4E2A-45F8-9C11-F1B3831D6489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076B-A16E-42AF-97B5-3DE41A5C65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A927-4E2A-45F8-9C11-F1B3831D6489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076B-A16E-42AF-97B5-3DE41A5C65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A927-4E2A-45F8-9C11-F1B3831D6489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076B-A16E-42AF-97B5-3DE41A5C65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A927-4E2A-45F8-9C11-F1B3831D6489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076B-A16E-42AF-97B5-3DE41A5C65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A927-4E2A-45F8-9C11-F1B3831D6489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076B-A16E-42AF-97B5-3DE41A5C65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A927-4E2A-45F8-9C11-F1B3831D6489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076B-A16E-42AF-97B5-3DE41A5C65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A927-4E2A-45F8-9C11-F1B3831D6489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076B-A16E-42AF-97B5-3DE41A5C65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A927-4E2A-45F8-9C11-F1B3831D6489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076B-A16E-42AF-97B5-3DE41A5C65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A927-4E2A-45F8-9C11-F1B3831D6489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076B-A16E-42AF-97B5-3DE41A5C65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0A927-4E2A-45F8-9C11-F1B3831D6489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9076B-A16E-42AF-97B5-3DE41A5C65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0A927-4E2A-45F8-9C11-F1B3831D6489}" type="datetimeFigureOut">
              <a:rPr lang="cs-CZ" smtClean="0"/>
              <a:pPr/>
              <a:t>22.8.2013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9076B-A16E-42AF-97B5-3DE41A5C654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gif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wmf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Wheat_field.jpg" TargetMode="External"/><Relationship Id="rId3" Type="http://schemas.openxmlformats.org/officeDocument/2006/relationships/hyperlink" Target="http://commons.wikimedia.org/wiki/File:Sandy_loam.JPG" TargetMode="External"/><Relationship Id="rId7" Type="http://schemas.openxmlformats.org/officeDocument/2006/relationships/hyperlink" Target="http://commons.wikimedia.org/wiki/File:Carrots_with_stems.jpg" TargetMode="External"/><Relationship Id="rId2" Type="http://schemas.openxmlformats.org/officeDocument/2006/relationships/hyperlink" Target="http://www.office.microsof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oubor:Wald_nach_Kyrill.JPG" TargetMode="External"/><Relationship Id="rId5" Type="http://schemas.openxmlformats.org/officeDocument/2006/relationships/hyperlink" Target="http://commons.wikimedia.org/wiki/File:Tree_roots_cross_section800pxRacines.jpg" TargetMode="External"/><Relationship Id="rId4" Type="http://schemas.openxmlformats.org/officeDocument/2006/relationships/hyperlink" Target="http://cs.wikipedia.org/wiki/Soubor:Primary_and_secondary_cotton_roots.jpg" TargetMode="External"/><Relationship Id="rId9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Dieselschlepper_OE.jpg" TargetMode="External"/><Relationship Id="rId3" Type="http://schemas.openxmlformats.org/officeDocument/2006/relationships/hyperlink" Target="http://cs.wikipedia.org/wiki/Soubor:Regenwurm1.jpg" TargetMode="External"/><Relationship Id="rId7" Type="http://schemas.openxmlformats.org/officeDocument/2006/relationships/hyperlink" Target="http://cs.wikipedia.org/wiki/Soubor:NH2CONH2.png" TargetMode="External"/><Relationship Id="rId2" Type="http://schemas.openxmlformats.org/officeDocument/2006/relationships/hyperlink" Target="http://en.wikipedia.org/wiki/File:Pear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oubor:Hestem%C3%B8j.jpg" TargetMode="External"/><Relationship Id="rId5" Type="http://schemas.openxmlformats.org/officeDocument/2006/relationships/hyperlink" Target="http://en.wikipedia.org/wiki/File:Marmota_baibacina.jpg" TargetMode="External"/><Relationship Id="rId4" Type="http://schemas.openxmlformats.org/officeDocument/2006/relationships/hyperlink" Target="http://commons.wikimedia.org/wiki/File:Maulwurf_(Talpa).jpg" TargetMode="External"/><Relationship Id="rId9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Havekompostbunke.jpg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cs.wikipedia.org/wiki/Soubor:Plowing_ecoma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oubor:Sremski_Karlovci,_Stra%C5%BEilovski_put,_vypalov%C3%A1n%C3%AD_tr%C3%A1vy.jpg" TargetMode="External"/><Relationship Id="rId5" Type="http://schemas.openxmlformats.org/officeDocument/2006/relationships/hyperlink" Target="http://commons.wikimedia.org/wiki/File:Autumn_burn_2.jpg" TargetMode="External"/><Relationship Id="rId4" Type="http://schemas.openxmlformats.org/officeDocument/2006/relationships/hyperlink" Target="http://en.wikipedia.org/wiki/File:BurningOffFieldsInTheEveningInSouthGeorgia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Význam půdy</a:t>
            </a:r>
            <a:endParaRPr lang="cs-CZ" sz="4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pic>
        <p:nvPicPr>
          <p:cNvPr id="2051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>
              <a:latin typeface="Calibri" pitchFamily="34" charset="0"/>
            </a:endParaRPr>
          </a:p>
        </p:txBody>
      </p:sp>
      <p:sp>
        <p:nvSpPr>
          <p:cNvPr id="2053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dirty="0" smtClean="0"/>
              <a:t>Pří_261_Člověk a </a:t>
            </a:r>
            <a:r>
              <a:rPr lang="cs-CZ" dirty="0" err="1" smtClean="0"/>
              <a:t>příroda_Význam</a:t>
            </a:r>
            <a:r>
              <a:rPr lang="cs-CZ" dirty="0" smtClean="0"/>
              <a:t> </a:t>
            </a:r>
            <a:r>
              <a:rPr lang="cs-CZ" dirty="0" smtClean="0"/>
              <a:t>půdy</a:t>
            </a:r>
          </a:p>
          <a:p>
            <a:pPr algn="ctr"/>
            <a:endParaRPr lang="cs-CZ" dirty="0"/>
          </a:p>
          <a:p>
            <a:pPr algn="ctr"/>
            <a:r>
              <a:rPr lang="cs-CZ" b="1" dirty="0"/>
              <a:t>Autor: Mgr. Pavla </a:t>
            </a:r>
            <a:r>
              <a:rPr lang="cs-CZ" b="1" dirty="0" smtClean="0"/>
              <a:t>Martincová</a:t>
            </a:r>
          </a:p>
          <a:p>
            <a:pPr algn="ctr"/>
            <a:endParaRPr lang="cs-CZ" dirty="0">
              <a:latin typeface="Calibri" pitchFamily="34" charset="0"/>
            </a:endParaRPr>
          </a:p>
          <a:p>
            <a:pPr algn="ctr"/>
            <a:r>
              <a:rPr lang="cs-CZ" dirty="0"/>
              <a:t>Škola: Základní škola Velehrad, </a:t>
            </a:r>
            <a:r>
              <a:rPr lang="cs-CZ" dirty="0" err="1"/>
              <a:t>Salašská</a:t>
            </a:r>
            <a:r>
              <a:rPr lang="cs-CZ" dirty="0"/>
              <a:t> 300, 687 07 Velehrad</a:t>
            </a:r>
          </a:p>
        </p:txBody>
      </p:sp>
      <p:sp>
        <p:nvSpPr>
          <p:cNvPr id="2054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3026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dirty="0"/>
              <a:t>Registrační číslo projektu: CZ.1.07/1.1.38/02.0025</a:t>
            </a:r>
          </a:p>
          <a:p>
            <a:pPr algn="ctr"/>
            <a:r>
              <a:rPr lang="cs-CZ" dirty="0"/>
              <a:t>Název projektu: Modernizace výuky na ZŠ Slušovice, </a:t>
            </a:r>
            <a:r>
              <a:rPr lang="cs-CZ" dirty="0" err="1"/>
              <a:t>Fryšták</a:t>
            </a:r>
            <a:r>
              <a:rPr lang="cs-CZ" dirty="0"/>
              <a:t>, </a:t>
            </a:r>
            <a:r>
              <a:rPr lang="cs-CZ" dirty="0" err="1"/>
              <a:t>Kašava</a:t>
            </a:r>
            <a:r>
              <a:rPr lang="cs-CZ" dirty="0"/>
              <a:t> a Velehrad</a:t>
            </a:r>
          </a:p>
          <a:p>
            <a:pPr algn="ctr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Obdělávání půdy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Aby byla půda úrodná, musí o ni člověk pečovat.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Hnojením </a:t>
            </a:r>
            <a:r>
              <a:rPr lang="cs-CZ" dirty="0" smtClean="0"/>
              <a:t>dodává půdě potřebné živiny, které rostliny potřebují ke své výživě. </a:t>
            </a:r>
          </a:p>
          <a:p>
            <a:r>
              <a:rPr lang="cs-CZ" dirty="0" smtClean="0"/>
              <a:t>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Hnojiva</a:t>
            </a:r>
            <a:r>
              <a:rPr lang="cs-CZ" dirty="0" smtClean="0"/>
              <a:t> používáme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přírodní</a:t>
            </a:r>
            <a:r>
              <a:rPr lang="cs-CZ" dirty="0" smtClean="0"/>
              <a:t> (trus) nebo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chemická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2052" name="Picture 4" descr="C:\Users\Martincovi\AppData\Local\Temp\Temporary Internet Files\Content.IE5\JFKDFPYH\MC90029616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88640"/>
            <a:ext cx="1391216" cy="1463644"/>
          </a:xfrm>
          <a:prstGeom prst="rect">
            <a:avLst/>
          </a:prstGeom>
          <a:noFill/>
        </p:spPr>
      </p:pic>
      <p:pic>
        <p:nvPicPr>
          <p:cNvPr id="8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Soubor:Hestemø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725144"/>
            <a:ext cx="2486676" cy="2016224"/>
          </a:xfrm>
          <a:prstGeom prst="rect">
            <a:avLst/>
          </a:prstGeom>
          <a:noFill/>
        </p:spPr>
      </p:pic>
      <p:pic>
        <p:nvPicPr>
          <p:cNvPr id="2058" name="Picture 10" descr="Soubor:NH2CONH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293096"/>
            <a:ext cx="3168352" cy="139246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velmi kvalitní </a:t>
            </a:r>
            <a:r>
              <a:rPr lang="cs-CZ" dirty="0" err="1" smtClean="0">
                <a:solidFill>
                  <a:srgbClr val="92D050"/>
                </a:solidFill>
              </a:rPr>
              <a:t>biohnojivo</a:t>
            </a:r>
            <a:r>
              <a:rPr lang="cs-CZ" dirty="0" smtClean="0"/>
              <a:t>, které si můžeme vyrobit na zahrádce sami. </a:t>
            </a:r>
          </a:p>
          <a:p>
            <a:r>
              <a:rPr lang="cs-CZ" dirty="0" smtClean="0"/>
              <a:t>Skládá se zejména z </a:t>
            </a:r>
            <a:r>
              <a:rPr lang="cs-CZ" dirty="0" smtClean="0">
                <a:solidFill>
                  <a:srgbClr val="92D050"/>
                </a:solidFill>
              </a:rPr>
              <a:t>rostlinných zbytků </a:t>
            </a:r>
            <a:r>
              <a:rPr lang="cs-CZ" dirty="0" smtClean="0"/>
              <a:t>i kuchyňského odpadu.</a:t>
            </a:r>
            <a:endParaRPr lang="cs-CZ" dirty="0"/>
          </a:p>
        </p:txBody>
      </p:sp>
      <p:pic>
        <p:nvPicPr>
          <p:cNvPr id="27650" name="Picture 2" descr="File:Havekompostbun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717032"/>
            <a:ext cx="3960440" cy="2877848"/>
          </a:xfrm>
          <a:prstGeom prst="rect">
            <a:avLst/>
          </a:prstGeom>
          <a:noFill/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5004048" y="3789040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5121"/>
                </a:solidFill>
              </a:rPr>
              <a:t>Pozor!!</a:t>
            </a:r>
          </a:p>
          <a:p>
            <a:r>
              <a:rPr lang="cs-CZ" sz="2400" dirty="0" smtClean="0"/>
              <a:t>Do kompostu </a:t>
            </a:r>
            <a:r>
              <a:rPr lang="cs-CZ" sz="2400" dirty="0" smtClean="0">
                <a:solidFill>
                  <a:srgbClr val="FF0000"/>
                </a:solidFill>
              </a:rPr>
              <a:t>nepatří dřevo</a:t>
            </a:r>
            <a:r>
              <a:rPr lang="cs-CZ" sz="2400" dirty="0" smtClean="0"/>
              <a:t> (pomalu se rozkládá), </a:t>
            </a:r>
            <a:r>
              <a:rPr lang="cs-CZ" sz="2400" dirty="0" smtClean="0">
                <a:solidFill>
                  <a:srgbClr val="FF0000"/>
                </a:solidFill>
              </a:rPr>
              <a:t>sklo</a:t>
            </a:r>
            <a:r>
              <a:rPr lang="cs-CZ" sz="2400" dirty="0" smtClean="0"/>
              <a:t>, </a:t>
            </a:r>
            <a:r>
              <a:rPr lang="cs-CZ" sz="2400" dirty="0" smtClean="0">
                <a:solidFill>
                  <a:srgbClr val="FF0000"/>
                </a:solidFill>
              </a:rPr>
              <a:t>igelit</a:t>
            </a:r>
            <a:r>
              <a:rPr lang="cs-CZ" sz="2400" dirty="0" smtClean="0"/>
              <a:t>…</a:t>
            </a:r>
            <a:endParaRPr lang="cs-CZ" sz="2400" dirty="0"/>
          </a:p>
        </p:txBody>
      </p:sp>
      <p:pic>
        <p:nvPicPr>
          <p:cNvPr id="27653" name="Picture 5" descr="C:\Users\Martincovi\AppData\Local\Temp\Temporary Internet Files\Content.IE5\JFKDFPYH\MC90033538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60648"/>
            <a:ext cx="1503659" cy="126876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Obdělávání půdy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Zemědělci </a:t>
            </a:r>
            <a:r>
              <a:rPr lang="cs-CZ" dirty="0" smtClean="0">
                <a:solidFill>
                  <a:srgbClr val="996600"/>
                </a:solidFill>
              </a:rPr>
              <a:t>orají</a:t>
            </a:r>
            <a:r>
              <a:rPr lang="cs-CZ" dirty="0" smtClean="0"/>
              <a:t> pole </a:t>
            </a:r>
            <a:r>
              <a:rPr lang="cs-CZ" dirty="0" smtClean="0">
                <a:solidFill>
                  <a:srgbClr val="996600"/>
                </a:solidFill>
              </a:rPr>
              <a:t>napříč svahu</a:t>
            </a:r>
            <a:r>
              <a:rPr lang="cs-CZ" dirty="0" smtClean="0"/>
              <a:t> – brání tak tomu, aby stékající voda neodnášela půdu.</a:t>
            </a:r>
            <a:endParaRPr lang="cs-CZ" dirty="0"/>
          </a:p>
        </p:txBody>
      </p:sp>
      <p:pic>
        <p:nvPicPr>
          <p:cNvPr id="25602" name="Picture 2" descr="File:Dieselschlepper O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17032"/>
            <a:ext cx="3980479" cy="2592288"/>
          </a:xfrm>
          <a:prstGeom prst="rect">
            <a:avLst/>
          </a:prstGeom>
          <a:noFill/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Soubor:Plowing ecoma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996952"/>
            <a:ext cx="3972855" cy="2448272"/>
          </a:xfrm>
          <a:prstGeom prst="rect">
            <a:avLst/>
          </a:prstGeom>
          <a:noFill/>
        </p:spPr>
      </p:pic>
      <p:pic>
        <p:nvPicPr>
          <p:cNvPr id="25606" name="Picture 6" descr="C:\Users\Martincovi\AppData\Local\Temp\Temporary Internet Files\Content.IE5\A7FDIG19\MM900303372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260648"/>
            <a:ext cx="1659064" cy="1296144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611560" y="587727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dříve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004048" y="508518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nyní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Často – zvláště </a:t>
            </a:r>
            <a:r>
              <a:rPr lang="cs-CZ" dirty="0" smtClean="0">
                <a:solidFill>
                  <a:srgbClr val="FF5121"/>
                </a:solidFill>
              </a:rPr>
              <a:t>na jaře</a:t>
            </a:r>
            <a:r>
              <a:rPr lang="cs-CZ" dirty="0" smtClean="0"/>
              <a:t> – dochází k úmyslnému </a:t>
            </a:r>
            <a:r>
              <a:rPr lang="cs-CZ" dirty="0" smtClean="0">
                <a:solidFill>
                  <a:srgbClr val="FF5121"/>
                </a:solidFill>
              </a:rPr>
              <a:t>zapalování</a:t>
            </a:r>
            <a:r>
              <a:rPr lang="cs-CZ" dirty="0" smtClean="0"/>
              <a:t> suchých rostlin na zahradách či lukách. 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Víte proč? 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File:BurningOffFieldsInTheEveningInSouthGeorg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212976"/>
            <a:ext cx="4896544" cy="2576807"/>
          </a:xfrm>
          <a:prstGeom prst="rect">
            <a:avLst/>
          </a:prstGeom>
          <a:noFill/>
        </p:spPr>
      </p:pic>
      <p:pic>
        <p:nvPicPr>
          <p:cNvPr id="4099" name="Picture 3" descr="C:\Users\Martincovi\AppData\Local\Temp\Temporary Internet Files\Content.IE5\A7FDIG19\MC90029038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429000"/>
            <a:ext cx="1786346" cy="187220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Ochrana půdy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Lidé tímto způsobem a velmi neopatrným zacházením s ohněm </a:t>
            </a:r>
            <a:r>
              <a:rPr lang="cs-CZ" dirty="0" err="1" smtClean="0"/>
              <a:t>dokáží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FF5121"/>
                </a:solidFill>
              </a:rPr>
              <a:t>znehodnotit vrchní vrstvy půdy, flóry i fauny </a:t>
            </a:r>
            <a:r>
              <a:rPr lang="cs-CZ" dirty="0" smtClean="0"/>
              <a:t>– včetně pro zemědělství prospěšných </a:t>
            </a:r>
            <a:r>
              <a:rPr lang="cs-CZ" dirty="0" smtClean="0">
                <a:solidFill>
                  <a:srgbClr val="FF5121"/>
                </a:solidFill>
              </a:rPr>
              <a:t>mikroorganismů</a:t>
            </a:r>
            <a:r>
              <a:rPr lang="cs-CZ" dirty="0" smtClean="0"/>
              <a:t> a </a:t>
            </a:r>
            <a:r>
              <a:rPr lang="cs-CZ" dirty="0" smtClean="0">
                <a:solidFill>
                  <a:srgbClr val="FF5121"/>
                </a:solidFill>
              </a:rPr>
              <a:t>zejména hmyzu</a:t>
            </a:r>
            <a:r>
              <a:rPr lang="cs-CZ" dirty="0" smtClean="0"/>
              <a:t>. Vznikají požáry  a tím velké materiální škody.</a:t>
            </a:r>
          </a:p>
          <a:p>
            <a:r>
              <a:rPr lang="cs-CZ" dirty="0" smtClean="0"/>
              <a:t>V České republice je vypalování porostů </a:t>
            </a:r>
            <a:r>
              <a:rPr lang="cs-CZ" dirty="0" smtClean="0">
                <a:solidFill>
                  <a:srgbClr val="FF5121"/>
                </a:solidFill>
              </a:rPr>
              <a:t>zakázáno zákonem</a:t>
            </a:r>
            <a:r>
              <a:rPr lang="cs-CZ" dirty="0" smtClean="0"/>
              <a:t>. Za tento přestupek může být uložena pokuta do 25.000,- Kč. 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Znáte tel.číslo hasičů?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C:\Users\Martincovi\AppData\Local\Temp\Temporary Internet Files\Content.IE5\2P3KGX7N\MM90029519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76672"/>
            <a:ext cx="1230308" cy="936104"/>
          </a:xfrm>
          <a:prstGeom prst="rect">
            <a:avLst/>
          </a:prstGeom>
          <a:noFill/>
        </p:spPr>
      </p:pic>
      <p:pic>
        <p:nvPicPr>
          <p:cNvPr id="29705" name="Picture 9" descr="C:\Users\Martincovi\AppData\Local\Temp\Temporary Internet Files\Content.IE5\JFKDFPYH\MC90042291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5805264"/>
            <a:ext cx="1895274" cy="93610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Ochrana půdy</a:t>
            </a:r>
            <a:endParaRPr lang="cs-CZ" dirty="0"/>
          </a:p>
        </p:txBody>
      </p:sp>
      <p:pic>
        <p:nvPicPr>
          <p:cNvPr id="30722" name="Picture 2" descr="File:Autumn burn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4267200" cy="3200401"/>
          </a:xfrm>
          <a:prstGeom prst="rect">
            <a:avLst/>
          </a:prstGeom>
          <a:noFill/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Soubor:Sremski Karlovci, Stra&amp;zcaron;ilovski put, vypalování tráv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492896"/>
            <a:ext cx="4359118" cy="2904263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611560" y="1556792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Po vypalování se půda jen </a:t>
            </a:r>
            <a:r>
              <a:rPr lang="cs-CZ" sz="2400" dirty="0" smtClean="0">
                <a:solidFill>
                  <a:srgbClr val="92D050"/>
                </a:solidFill>
              </a:rPr>
              <a:t>velmi pomalu obnovuje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Proto raději vyhrabujte suchou trávu a nikdy ji </a:t>
            </a:r>
            <a:r>
              <a:rPr lang="cs-CZ" sz="2400" dirty="0" smtClean="0">
                <a:solidFill>
                  <a:srgbClr val="FF5121"/>
                </a:solidFill>
              </a:rPr>
              <a:t>nevypalujte</a:t>
            </a:r>
            <a:r>
              <a:rPr lang="cs-CZ" sz="2400" dirty="0" smtClean="0"/>
              <a:t>!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39552" y="580526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150 </a:t>
            </a:r>
            <a:endParaRPr lang="cs-CZ" sz="3200" dirty="0"/>
          </a:p>
        </p:txBody>
      </p:sp>
      <p:pic>
        <p:nvPicPr>
          <p:cNvPr id="10" name="Picture 9" descr="C:\Users\Martincovi\AppData\Local\Temp\Temporary Internet Files\Content.IE5\JFKDFPYH\MC90042291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5661248"/>
            <a:ext cx="1895274" cy="93610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200" dirty="0" smtClean="0">
                <a:latin typeface="Arial" charset="0"/>
                <a:cs typeface="Arial" charset="0"/>
                <a:hlinkClick r:id="rId2"/>
              </a:rPr>
              <a:t>www.office.</a:t>
            </a:r>
            <a:r>
              <a:rPr lang="cs-CZ" sz="1200" dirty="0" err="1" smtClean="0">
                <a:latin typeface="Arial" charset="0"/>
                <a:cs typeface="Arial" charset="0"/>
                <a:hlinkClick r:id="rId2"/>
              </a:rPr>
              <a:t>microsoft.com</a:t>
            </a:r>
            <a:endParaRPr lang="cs-CZ" sz="1200" dirty="0" smtClean="0">
              <a:latin typeface="Arial" charset="0"/>
              <a:cs typeface="Arial" charset="0"/>
            </a:endParaRPr>
          </a:p>
          <a:p>
            <a:r>
              <a:rPr lang="cs-CZ" sz="1200" dirty="0" smtClean="0">
                <a:latin typeface="Arial" charset="0"/>
                <a:cs typeface="Arial" charset="0"/>
              </a:rPr>
              <a:t>Učebnice: Člověk a jeho svět: přírodověda pro 4. ročník. Vydání druhé. Bratislavská 23d, 602 00 Brno: NOVÁ ŠKOLA, s. r. o., 2011. ISBN 978-80-7289-211-2.</a:t>
            </a:r>
          </a:p>
          <a:p>
            <a:r>
              <a:rPr lang="cs-CZ" sz="1200" dirty="0" smtClean="0"/>
              <a:t>File:Sandy </a:t>
            </a:r>
            <a:r>
              <a:rPr lang="cs-CZ" sz="1200" dirty="0" err="1" smtClean="0"/>
              <a:t>loam.JPG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09:10, 24 June 2009 [cit. 2013-04-27]. Dostupné z: </a:t>
            </a:r>
            <a:r>
              <a:rPr lang="cs-CZ" sz="1200" dirty="0" smtClean="0">
                <a:hlinkClick r:id="rId3"/>
              </a:rPr>
              <a:t>http://commons.wikimedia.org/wiki/File:Sandy_loam.JPG</a:t>
            </a:r>
            <a:endParaRPr lang="cs-CZ" sz="1200" dirty="0" smtClean="0"/>
          </a:p>
          <a:p>
            <a:r>
              <a:rPr lang="en-US" sz="1200" dirty="0" err="1" smtClean="0"/>
              <a:t>Soubor:Primary</a:t>
            </a:r>
            <a:r>
              <a:rPr lang="en-US" sz="1200" dirty="0" smtClean="0"/>
              <a:t> and secondary cotton roots.jpg. In: </a:t>
            </a:r>
            <a:r>
              <a:rPr lang="en-US" sz="1200" i="1" dirty="0" smtClean="0"/>
              <a:t>Wikipedia: the free encyclopedia</a:t>
            </a:r>
            <a:r>
              <a:rPr lang="en-US" sz="1200" dirty="0" smtClean="0"/>
              <a:t> [online]. San Francisco (CA): Wikimedia Foundation, 2001-, 26. 9. 2006, 06:05 [cit. 2013-04-27]. </a:t>
            </a:r>
            <a:r>
              <a:rPr lang="en-US" sz="1200" dirty="0" err="1" smtClean="0"/>
              <a:t>Dostupné</a:t>
            </a:r>
            <a:r>
              <a:rPr lang="en-US" sz="1200" dirty="0" smtClean="0"/>
              <a:t> z: </a:t>
            </a:r>
            <a:r>
              <a:rPr lang="en-US" sz="1200" dirty="0" smtClean="0">
                <a:hlinkClick r:id="rId4"/>
              </a:rPr>
              <a:t>http://cs.wikipedia.org/wiki/Soubor:Primary_and_secondary_cotton_roots.jpg</a:t>
            </a:r>
            <a:endParaRPr lang="cs-CZ" sz="1200" dirty="0" smtClean="0"/>
          </a:p>
          <a:p>
            <a:r>
              <a:rPr lang="cs-CZ" sz="1200" dirty="0" smtClean="0"/>
              <a:t>File:Tree </a:t>
            </a:r>
            <a:r>
              <a:rPr lang="cs-CZ" sz="1200" dirty="0" err="1" smtClean="0"/>
              <a:t>roots</a:t>
            </a:r>
            <a:r>
              <a:rPr lang="cs-CZ" sz="1200" dirty="0" smtClean="0"/>
              <a:t> </a:t>
            </a:r>
            <a:r>
              <a:rPr lang="cs-CZ" sz="1200" dirty="0" err="1" smtClean="0"/>
              <a:t>cross</a:t>
            </a:r>
            <a:r>
              <a:rPr lang="cs-CZ" sz="1200" dirty="0" smtClean="0"/>
              <a:t> section800pxRacines.jpg.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22:53, 23 </a:t>
            </a:r>
            <a:r>
              <a:rPr lang="cs-CZ" sz="1200" dirty="0" err="1" smtClean="0"/>
              <a:t>February</a:t>
            </a:r>
            <a:r>
              <a:rPr lang="cs-CZ" sz="1200" dirty="0" smtClean="0"/>
              <a:t> 2013 [cit. 2013-04-27]. Dostupné z: </a:t>
            </a:r>
            <a:r>
              <a:rPr lang="cs-CZ" sz="1200" dirty="0" smtClean="0">
                <a:hlinkClick r:id="rId5"/>
              </a:rPr>
              <a:t>http://commons.wikimedia.org/wiki/File:Tree_roots_cross_section800pxRacines.jpg</a:t>
            </a:r>
            <a:endParaRPr lang="cs-CZ" sz="1200" dirty="0" smtClean="0"/>
          </a:p>
          <a:p>
            <a:r>
              <a:rPr lang="cs-CZ" sz="1200" dirty="0" smtClean="0"/>
              <a:t>Soubor:</a:t>
            </a:r>
            <a:r>
              <a:rPr lang="cs-CZ" sz="1200" dirty="0" err="1" smtClean="0"/>
              <a:t>Wald</a:t>
            </a:r>
            <a:r>
              <a:rPr lang="cs-CZ" sz="1200" dirty="0" smtClean="0"/>
              <a:t> nach </a:t>
            </a:r>
            <a:r>
              <a:rPr lang="cs-CZ" sz="1200" dirty="0" err="1" smtClean="0"/>
              <a:t>Kyrill.JPG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20. 1. 2007, 08:27 [cit. 2013-04-27]. Dostupné z: </a:t>
            </a:r>
            <a:r>
              <a:rPr lang="cs-CZ" sz="1200" dirty="0" smtClean="0">
                <a:hlinkClick r:id="rId6"/>
              </a:rPr>
              <a:t>http://cs.wikipedia.org/wiki/Soubor:Wald_nach_Kyrill.JPG</a:t>
            </a:r>
            <a:endParaRPr lang="cs-CZ" sz="1200" dirty="0" smtClean="0"/>
          </a:p>
          <a:p>
            <a:r>
              <a:rPr lang="en-US" sz="1200" dirty="0" smtClean="0"/>
              <a:t>File:Carrots with stems.jpg. In: </a:t>
            </a:r>
            <a:r>
              <a:rPr lang="en-US" sz="1200" i="1" dirty="0" smtClean="0"/>
              <a:t>Wikipedia: the free encyclopedia</a:t>
            </a:r>
            <a:r>
              <a:rPr lang="en-US" sz="1200" dirty="0" smtClean="0"/>
              <a:t> [online]. San Francisco (CA): Wikimedia Foundation, 2001-, 15:19, 14 October 2009 [cit. 2013-04-27]. </a:t>
            </a:r>
            <a:r>
              <a:rPr lang="en-US" sz="1200" dirty="0" err="1" smtClean="0"/>
              <a:t>Dostupné</a:t>
            </a:r>
            <a:r>
              <a:rPr lang="en-US" sz="1200" dirty="0" smtClean="0"/>
              <a:t> z: </a:t>
            </a:r>
            <a:r>
              <a:rPr lang="en-US" sz="1200" dirty="0" smtClean="0">
                <a:hlinkClick r:id="rId7"/>
              </a:rPr>
              <a:t>http://commons.wikimedia.org/wiki/File:Carrots_with_stems.jpg</a:t>
            </a:r>
            <a:endParaRPr lang="cs-CZ" sz="1200" dirty="0" smtClean="0"/>
          </a:p>
          <a:p>
            <a:r>
              <a:rPr lang="en-US" sz="1200" dirty="0" err="1" smtClean="0"/>
              <a:t>Soubor:Wheat</a:t>
            </a:r>
            <a:r>
              <a:rPr lang="en-US" sz="1200" dirty="0" smtClean="0"/>
              <a:t> field.jpg. In: </a:t>
            </a:r>
            <a:r>
              <a:rPr lang="en-US" sz="1200" i="1" dirty="0" smtClean="0"/>
              <a:t>Wikipedia: the free encyclopedia</a:t>
            </a:r>
            <a:r>
              <a:rPr lang="en-US" sz="1200" dirty="0" smtClean="0"/>
              <a:t> [online]. San Francisco (CA): Wikimedia Foundation, 2001-, 13. 7. 2005, 20:46 [cit. 2013-04-27]. </a:t>
            </a:r>
            <a:r>
              <a:rPr lang="en-US" sz="1200" dirty="0" err="1" smtClean="0"/>
              <a:t>Dostupné</a:t>
            </a:r>
            <a:r>
              <a:rPr lang="en-US" sz="1200" dirty="0" smtClean="0"/>
              <a:t> z: </a:t>
            </a:r>
            <a:r>
              <a:rPr lang="en-US" sz="1200" dirty="0" smtClean="0">
                <a:hlinkClick r:id="rId8"/>
              </a:rPr>
              <a:t>http://cs.wikipedia.org/wiki/Soubor:Wheat_field.jpg</a:t>
            </a:r>
            <a:endParaRPr lang="cs-CZ" sz="1200" dirty="0" smtClean="0"/>
          </a:p>
          <a:p>
            <a:pPr>
              <a:buNone/>
            </a:pPr>
            <a:r>
              <a:rPr lang="en-US" sz="1200" dirty="0" smtClean="0"/>
              <a:t> </a:t>
            </a:r>
            <a:endParaRPr lang="cs-CZ" sz="1200" dirty="0" smtClean="0"/>
          </a:p>
          <a:p>
            <a:pPr>
              <a:buNone/>
            </a:pPr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pPr>
              <a:buNone/>
            </a:pPr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>
              <a:latin typeface="Arial" charset="0"/>
              <a:cs typeface="Arial" charset="0"/>
            </a:endParaRPr>
          </a:p>
          <a:p>
            <a:endParaRPr lang="cs-CZ" sz="1200" dirty="0" smtClean="0">
              <a:latin typeface="Arial" charset="0"/>
              <a:cs typeface="Arial" charset="0"/>
            </a:endParaRPr>
          </a:p>
          <a:p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200" dirty="0" smtClean="0"/>
              <a:t>File:Pears.jpg.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09:51, 24 </a:t>
            </a:r>
            <a:r>
              <a:rPr lang="cs-CZ" sz="1200" dirty="0" err="1" smtClean="0"/>
              <a:t>March</a:t>
            </a:r>
            <a:r>
              <a:rPr lang="cs-CZ" sz="1200" dirty="0" smtClean="0"/>
              <a:t> 2005 [cit. 2013-04-27]. Dostupné z: </a:t>
            </a:r>
            <a:r>
              <a:rPr lang="cs-CZ" sz="1200" dirty="0" smtClean="0">
                <a:hlinkClick r:id="rId2"/>
              </a:rPr>
              <a:t>http://en.wikipedia.org/wiki/File:Pears.jpg</a:t>
            </a:r>
            <a:endParaRPr lang="cs-CZ" sz="1200" dirty="0" smtClean="0"/>
          </a:p>
          <a:p>
            <a:r>
              <a:rPr lang="cs-CZ" sz="1200" dirty="0" smtClean="0"/>
              <a:t> Soubor:Regenwurm1.jpg.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22. 8. 2008, 16:33 [cit. 2013-04-27]. Dostupné z: </a:t>
            </a:r>
            <a:r>
              <a:rPr lang="cs-CZ" sz="1200" dirty="0" smtClean="0">
                <a:hlinkClick r:id="rId3"/>
              </a:rPr>
              <a:t>http://cs.wikipedia.org/wiki/Soubor:Regenwurm1.jpg</a:t>
            </a:r>
            <a:endParaRPr lang="cs-CZ" sz="1200" dirty="0" smtClean="0"/>
          </a:p>
          <a:p>
            <a:r>
              <a:rPr lang="cs-CZ" sz="1200" dirty="0" smtClean="0"/>
              <a:t> File:Maulwurf (</a:t>
            </a:r>
            <a:r>
              <a:rPr lang="cs-CZ" sz="1200" dirty="0" err="1" smtClean="0"/>
              <a:t>Talpa</a:t>
            </a:r>
            <a:r>
              <a:rPr lang="cs-CZ" sz="1200" dirty="0" smtClean="0"/>
              <a:t>).</a:t>
            </a:r>
            <a:r>
              <a:rPr lang="cs-CZ" sz="1200" dirty="0" err="1" smtClean="0"/>
              <a:t>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15:40, 12 </a:t>
            </a:r>
            <a:r>
              <a:rPr lang="cs-CZ" sz="1200" dirty="0" err="1" smtClean="0"/>
              <a:t>February</a:t>
            </a:r>
            <a:r>
              <a:rPr lang="cs-CZ" sz="1200" dirty="0" smtClean="0"/>
              <a:t> 2011 [cit. 2013-04-27]. Dostupné z: </a:t>
            </a:r>
            <a:r>
              <a:rPr lang="cs-CZ" sz="1200" dirty="0" smtClean="0">
                <a:hlinkClick r:id="rId4"/>
              </a:rPr>
              <a:t>http://commons.wikimedia.org/wiki/File:Maulwurf_%28Talpa%29.jpg</a:t>
            </a:r>
            <a:endParaRPr lang="cs-CZ" sz="1200" dirty="0" smtClean="0"/>
          </a:p>
          <a:p>
            <a:r>
              <a:rPr lang="cs-CZ" sz="1200" dirty="0" smtClean="0"/>
              <a:t> File:Marmota </a:t>
            </a:r>
            <a:r>
              <a:rPr lang="cs-CZ" sz="1200" dirty="0" err="1" smtClean="0"/>
              <a:t>baibacina.jpg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14:03, 23 </a:t>
            </a:r>
            <a:r>
              <a:rPr lang="cs-CZ" sz="1200" dirty="0" err="1" smtClean="0"/>
              <a:t>February</a:t>
            </a:r>
            <a:r>
              <a:rPr lang="cs-CZ" sz="1200" dirty="0" smtClean="0"/>
              <a:t> 2010 [cit. 2013-04-27]. Dostupné z: </a:t>
            </a:r>
            <a:r>
              <a:rPr lang="cs-CZ" sz="1200" dirty="0" smtClean="0">
                <a:hlinkClick r:id="rId5"/>
              </a:rPr>
              <a:t>http://en.wikipedia.org/wiki/File:Marmota_baibacina.jpg</a:t>
            </a:r>
            <a:endParaRPr lang="cs-CZ" sz="1200" dirty="0" smtClean="0"/>
          </a:p>
          <a:p>
            <a:r>
              <a:rPr lang="cs-CZ" sz="1200" dirty="0" smtClean="0"/>
              <a:t> Vlastní kresba, autor:  Vašek Martinec </a:t>
            </a:r>
          </a:p>
          <a:p>
            <a:r>
              <a:rPr lang="cs-CZ" sz="1200" dirty="0" smtClean="0"/>
              <a:t>Soubor:</a:t>
            </a:r>
            <a:r>
              <a:rPr lang="cs-CZ" sz="1200" dirty="0" err="1" smtClean="0"/>
              <a:t>Hestemøj.jpg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15. 7. 2005, 09:30 [cit. 2013-04-28]. Dostupné z: </a:t>
            </a:r>
            <a:r>
              <a:rPr lang="cs-CZ" sz="1200" dirty="0" smtClean="0">
                <a:hlinkClick r:id="rId6"/>
              </a:rPr>
              <a:t>http://cs.wikipedia.org/wiki/Soubor:Hestem%C3%B8j.jpg</a:t>
            </a:r>
            <a:endParaRPr lang="cs-CZ" sz="1200" dirty="0" smtClean="0"/>
          </a:p>
          <a:p>
            <a:r>
              <a:rPr lang="cs-CZ" sz="1200" dirty="0" smtClean="0"/>
              <a:t>Soubor:NH2CONH2.png.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7. 8. 2011, 06:25 [cit. 2013-04-28]. Dostupné z: </a:t>
            </a:r>
            <a:r>
              <a:rPr lang="cs-CZ" sz="1200" dirty="0" smtClean="0">
                <a:hlinkClick r:id="rId7"/>
              </a:rPr>
              <a:t>http://cs.wikipedia.org/wiki/Soubor:NH2CONH2.png</a:t>
            </a:r>
            <a:endParaRPr lang="cs-CZ" sz="1200" dirty="0" smtClean="0"/>
          </a:p>
          <a:p>
            <a:r>
              <a:rPr lang="cs-CZ" sz="1200" dirty="0" smtClean="0"/>
              <a:t>File:Dieselschlepper </a:t>
            </a:r>
            <a:r>
              <a:rPr lang="cs-CZ" sz="1200" dirty="0" err="1" smtClean="0"/>
              <a:t>OE.jpg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14:49, 29 </a:t>
            </a:r>
            <a:r>
              <a:rPr lang="cs-CZ" sz="1200" dirty="0" err="1" smtClean="0"/>
              <a:t>November</a:t>
            </a:r>
            <a:r>
              <a:rPr lang="cs-CZ" sz="1200" dirty="0" smtClean="0"/>
              <a:t> 2006 [cit. 2013-04-28]. Dostupné z: </a:t>
            </a:r>
            <a:r>
              <a:rPr lang="cs-CZ" sz="1200" dirty="0" smtClean="0">
                <a:hlinkClick r:id="rId8"/>
              </a:rPr>
              <a:t>http://commons.wikimedia.org/wiki/File:Dieselschlepper_OE.jpg</a:t>
            </a:r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200" dirty="0" smtClean="0"/>
              <a:t>Soubor:</a:t>
            </a:r>
            <a:r>
              <a:rPr lang="cs-CZ" sz="1200" dirty="0" err="1" smtClean="0"/>
              <a:t>Plowing</a:t>
            </a:r>
            <a:r>
              <a:rPr lang="cs-CZ" sz="1200" dirty="0" smtClean="0"/>
              <a:t> </a:t>
            </a:r>
            <a:r>
              <a:rPr lang="cs-CZ" sz="1200" dirty="0" err="1" smtClean="0"/>
              <a:t>ecomat.jpg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1. 7. 2009, 14:52 [cit. 2013-04-28]. Dostupné z: </a:t>
            </a:r>
            <a:r>
              <a:rPr lang="cs-CZ" sz="1200" dirty="0" smtClean="0">
                <a:hlinkClick r:id="rId2"/>
              </a:rPr>
              <a:t>http://cs.wikipedia.org/wiki/Soubor:Plowing_ecomat.jpg</a:t>
            </a:r>
            <a:endParaRPr lang="cs-CZ" sz="1200" dirty="0" smtClean="0"/>
          </a:p>
          <a:p>
            <a:r>
              <a:rPr lang="cs-CZ" sz="1200" dirty="0" smtClean="0"/>
              <a:t> File:Havekompostbunke.jpg.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12:28, 18 </a:t>
            </a:r>
            <a:r>
              <a:rPr lang="cs-CZ" sz="1200" dirty="0" err="1" smtClean="0"/>
              <a:t>March</a:t>
            </a:r>
            <a:r>
              <a:rPr lang="cs-CZ" sz="1200" dirty="0" smtClean="0"/>
              <a:t> 2005 [cit. 2013-04-28]. Dostupné z: </a:t>
            </a:r>
            <a:r>
              <a:rPr lang="cs-CZ" sz="1200" dirty="0" smtClean="0">
                <a:hlinkClick r:id="rId3"/>
              </a:rPr>
              <a:t>http://commons.wikimedia.org/wiki/File:Havekompostbunke.jpg</a:t>
            </a:r>
            <a:endParaRPr lang="cs-CZ" sz="1200" dirty="0" smtClean="0"/>
          </a:p>
          <a:p>
            <a:r>
              <a:rPr lang="cs-CZ" sz="1200" dirty="0" smtClean="0"/>
              <a:t> File:BurningOffFieldsInTheEveningInSouthGeorgia.jpg.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13:46, 28 </a:t>
            </a:r>
            <a:r>
              <a:rPr lang="cs-CZ" sz="1200" dirty="0" err="1" smtClean="0"/>
              <a:t>October</a:t>
            </a:r>
            <a:r>
              <a:rPr lang="cs-CZ" sz="1200" dirty="0" smtClean="0"/>
              <a:t> 2010 [cit. 2013-04-29]. Dostupné z: </a:t>
            </a:r>
            <a:r>
              <a:rPr lang="cs-CZ" sz="1200" dirty="0" smtClean="0">
                <a:hlinkClick r:id="rId4"/>
              </a:rPr>
              <a:t>http://en.wikipedia.org/wiki/File:BurningOffFieldsInTheEveningInSouthGeorgia.jpg</a:t>
            </a:r>
            <a:endParaRPr lang="cs-CZ" sz="1200" dirty="0" smtClean="0"/>
          </a:p>
          <a:p>
            <a:r>
              <a:rPr lang="cs-CZ" sz="1200" dirty="0" smtClean="0"/>
              <a:t> File:Autumn </a:t>
            </a:r>
            <a:r>
              <a:rPr lang="cs-CZ" sz="1200" dirty="0" err="1" smtClean="0"/>
              <a:t>burn</a:t>
            </a:r>
            <a:r>
              <a:rPr lang="cs-CZ" sz="1200" dirty="0" smtClean="0"/>
              <a:t> 2.jpg.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10:43, 19 </a:t>
            </a:r>
            <a:r>
              <a:rPr lang="cs-CZ" sz="1200" dirty="0" err="1" smtClean="0"/>
              <a:t>February</a:t>
            </a:r>
            <a:r>
              <a:rPr lang="cs-CZ" sz="1200" dirty="0" smtClean="0"/>
              <a:t> 2008 [cit. 2013-04-29]. Dostupné z: </a:t>
            </a:r>
            <a:r>
              <a:rPr lang="cs-CZ" sz="1200" dirty="0" smtClean="0">
                <a:hlinkClick r:id="rId5"/>
              </a:rPr>
              <a:t>http://commons.wikimedia.org/wiki/File:Autumn_burn_2.jpg</a:t>
            </a:r>
            <a:endParaRPr lang="cs-CZ" sz="1200" dirty="0" smtClean="0"/>
          </a:p>
          <a:p>
            <a:r>
              <a:rPr lang="cs-CZ" sz="1200" dirty="0" smtClean="0"/>
              <a:t> Soubor:</a:t>
            </a:r>
            <a:r>
              <a:rPr lang="cs-CZ" sz="1200" dirty="0" err="1" smtClean="0"/>
              <a:t>Sremski</a:t>
            </a:r>
            <a:r>
              <a:rPr lang="cs-CZ" sz="1200" dirty="0" smtClean="0"/>
              <a:t> </a:t>
            </a:r>
            <a:r>
              <a:rPr lang="cs-CZ" sz="1200" dirty="0" err="1" smtClean="0"/>
              <a:t>Karlovci</a:t>
            </a:r>
            <a:r>
              <a:rPr lang="cs-CZ" sz="1200" dirty="0" smtClean="0"/>
              <a:t>, </a:t>
            </a:r>
            <a:r>
              <a:rPr lang="cs-CZ" sz="1200" dirty="0" err="1" smtClean="0"/>
              <a:t>Stražilovski</a:t>
            </a:r>
            <a:r>
              <a:rPr lang="cs-CZ" sz="1200" dirty="0" smtClean="0"/>
              <a:t> put, vypalování trávy.</a:t>
            </a:r>
            <a:r>
              <a:rPr lang="cs-CZ" sz="1200" dirty="0" err="1" smtClean="0"/>
              <a:t>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8. 4. 2011, 20:15 [cit. 2013-04-29]. Dostupné z: </a:t>
            </a:r>
            <a:r>
              <a:rPr lang="cs-CZ" sz="1200" dirty="0" smtClean="0">
                <a:hlinkClick r:id="rId6"/>
              </a:rPr>
              <a:t>http://cs.wikipedia.org/wiki/Soubor:Sremski_Karlovci,_Stra%C5%BEilovski_put,_vypalov%C3%A1n%C3%AD_tr%C3%A1vy.jpg</a:t>
            </a:r>
            <a:endParaRPr lang="cs-CZ" sz="1200" dirty="0" smtClean="0"/>
          </a:p>
          <a:p>
            <a:r>
              <a:rPr lang="cs-CZ" sz="1200" dirty="0" smtClean="0"/>
              <a:t> </a:t>
            </a:r>
            <a:endParaRPr lang="cs-CZ" sz="12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Anotace:</a:t>
            </a:r>
            <a:endParaRPr lang="cs-CZ" sz="4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pic>
        <p:nvPicPr>
          <p:cNvPr id="307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>
              <a:latin typeface="Calibri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určen k seznámení s </a:t>
            </a:r>
            <a:r>
              <a:rPr lang="cs-CZ" dirty="0" smtClean="0"/>
              <a:t>významem půdy.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Materiál vysvětluje základní probíranou látku podle ŠVP a názorně žáky poučí o významu půdy.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/>
              <a:t>předmět </a:t>
            </a:r>
            <a:r>
              <a:rPr lang="cs-CZ" dirty="0"/>
              <a:t>p</a:t>
            </a:r>
            <a:r>
              <a:rPr lang="cs-CZ" smtClean="0"/>
              <a:t>řírodověda </a:t>
            </a:r>
            <a:r>
              <a:rPr lang="cs-CZ" dirty="0"/>
              <a:t>4. </a:t>
            </a:r>
            <a:r>
              <a:rPr lang="cs-CZ" dirty="0" smtClean="0"/>
              <a:t>ročník.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učebnici: Člověk a jeho svět: přírodověda pro 4. ročník. Vydání druhé. Bratislavská 23d, 602 00 Brno: NOVÁ ŠKOLA, s. r. o., 2011. ISBN 978-80-7289-211-2.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Půda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Neživou přírodu tvoří:</a:t>
            </a:r>
          </a:p>
          <a:p>
            <a:pPr lvl="8">
              <a:buFont typeface="Wingdings" pitchFamily="2" charset="2"/>
              <a:buChar char="Ø"/>
            </a:pPr>
            <a:r>
              <a:rPr lang="cs-CZ" sz="3200" dirty="0" smtClean="0"/>
              <a:t> </a:t>
            </a:r>
            <a:r>
              <a:rPr lang="cs-CZ" sz="3200" dirty="0" smtClean="0">
                <a:solidFill>
                  <a:schemeClr val="accent1"/>
                </a:solidFill>
              </a:rPr>
              <a:t>voda</a:t>
            </a:r>
          </a:p>
          <a:p>
            <a:pPr lvl="8">
              <a:buFont typeface="Wingdings" pitchFamily="2" charset="2"/>
              <a:buChar char="Ø"/>
            </a:pPr>
            <a:r>
              <a:rPr lang="cs-CZ" sz="3200" dirty="0" smtClean="0"/>
              <a:t> </a:t>
            </a:r>
            <a:r>
              <a:rPr lang="cs-CZ" sz="3200" dirty="0" smtClean="0">
                <a:solidFill>
                  <a:schemeClr val="bg1"/>
                </a:solidFill>
              </a:rPr>
              <a:t>vzduch</a:t>
            </a:r>
          </a:p>
          <a:p>
            <a:pPr lvl="8">
              <a:buFont typeface="Wingdings" pitchFamily="2" charset="2"/>
              <a:buChar char="Ø"/>
            </a:pPr>
            <a:r>
              <a:rPr lang="cs-CZ" sz="3200" dirty="0" smtClean="0"/>
              <a:t> </a:t>
            </a:r>
            <a:r>
              <a:rPr lang="cs-CZ" sz="3200" dirty="0" smtClean="0">
                <a:solidFill>
                  <a:srgbClr val="996600"/>
                </a:solidFill>
              </a:rPr>
              <a:t>minerály a horniny</a:t>
            </a:r>
          </a:p>
          <a:p>
            <a:pPr lvl="8">
              <a:buFont typeface="Wingdings" pitchFamily="2" charset="2"/>
              <a:buChar char="Ø"/>
            </a:pPr>
            <a:r>
              <a:rPr lang="cs-CZ" sz="3200" dirty="0" smtClean="0"/>
              <a:t> </a:t>
            </a:r>
            <a:r>
              <a:rPr lang="cs-CZ" sz="3200" dirty="0" smtClean="0">
                <a:solidFill>
                  <a:srgbClr val="008000"/>
                </a:solidFill>
              </a:rPr>
              <a:t>půda</a:t>
            </a:r>
          </a:p>
          <a:p>
            <a:pPr lvl="8">
              <a:buFont typeface="Wingdings" pitchFamily="2" charset="2"/>
              <a:buChar char="Ø"/>
            </a:pPr>
            <a:r>
              <a:rPr lang="cs-CZ" sz="3200" dirty="0" smtClean="0"/>
              <a:t> </a:t>
            </a:r>
            <a:r>
              <a:rPr lang="cs-CZ" sz="3200" dirty="0" smtClean="0">
                <a:solidFill>
                  <a:srgbClr val="FF0000"/>
                </a:solidFill>
              </a:rPr>
              <a:t>teplo</a:t>
            </a:r>
          </a:p>
          <a:p>
            <a:pPr lvl="8">
              <a:buFont typeface="Wingdings" pitchFamily="2" charset="2"/>
              <a:buChar char="Ø"/>
            </a:pPr>
            <a:r>
              <a:rPr lang="cs-CZ" sz="3200" dirty="0" smtClean="0"/>
              <a:t> </a:t>
            </a:r>
            <a:r>
              <a:rPr lang="cs-CZ" sz="3200" dirty="0" smtClean="0">
                <a:solidFill>
                  <a:srgbClr val="FFFF00"/>
                </a:solidFill>
              </a:rPr>
              <a:t>světlo</a:t>
            </a:r>
            <a:endParaRPr lang="cs-CZ" sz="3200" dirty="0">
              <a:solidFill>
                <a:srgbClr val="FFFF00"/>
              </a:solidFill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509120"/>
            <a:ext cx="148972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2204864"/>
            <a:ext cx="1668835" cy="77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348880"/>
            <a:ext cx="1152128" cy="96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8384" y="3140968"/>
            <a:ext cx="899592" cy="89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3356992"/>
            <a:ext cx="802069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4437112"/>
            <a:ext cx="104847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60232" y="3861048"/>
            <a:ext cx="1067569" cy="84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996600"/>
                </a:solidFill>
              </a:rPr>
              <a:t>Jak vzniká půda?</a:t>
            </a:r>
            <a:endParaRPr lang="cs-CZ" dirty="0">
              <a:solidFill>
                <a:srgbClr val="9966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Na horniny a minerály působí </a:t>
            </a:r>
            <a:r>
              <a:rPr lang="cs-CZ" dirty="0" smtClean="0">
                <a:solidFill>
                  <a:srgbClr val="0000CC"/>
                </a:solidFill>
              </a:rPr>
              <a:t>mráz</a:t>
            </a:r>
            <a:r>
              <a:rPr lang="cs-CZ" dirty="0" smtClean="0"/>
              <a:t>,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vítr</a:t>
            </a:r>
            <a:r>
              <a:rPr lang="cs-CZ" dirty="0" smtClean="0"/>
              <a:t>,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  <a:r>
              <a:rPr lang="cs-CZ" dirty="0" smtClean="0">
                <a:solidFill>
                  <a:srgbClr val="0070C0"/>
                </a:solidFill>
              </a:rPr>
              <a:t>déšť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  <a:r>
              <a:rPr lang="cs-CZ" dirty="0" smtClean="0"/>
              <a:t>a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  <a:r>
              <a:rPr lang="cs-CZ" dirty="0" smtClean="0">
                <a:solidFill>
                  <a:srgbClr val="F9D607"/>
                </a:solidFill>
              </a:rPr>
              <a:t>sluneční záření</a:t>
            </a:r>
            <a:r>
              <a:rPr lang="cs-CZ" dirty="0" smtClean="0"/>
              <a:t>. </a:t>
            </a:r>
          </a:p>
          <a:p>
            <a:r>
              <a:rPr lang="cs-CZ" dirty="0" smtClean="0"/>
              <a:t>Postupně se narušují a rozpadají neboli</a:t>
            </a:r>
            <a:br>
              <a:rPr lang="cs-CZ" dirty="0" smtClean="0"/>
            </a:br>
            <a:r>
              <a:rPr lang="cs-CZ" dirty="0" smtClean="0">
                <a:solidFill>
                  <a:srgbClr val="00B050"/>
                </a:solidFill>
              </a:rPr>
              <a:t>z _ _ _ _ _ _ _ _ </a:t>
            </a:r>
            <a:r>
              <a:rPr lang="cs-CZ" dirty="0" err="1" smtClean="0">
                <a:solidFill>
                  <a:srgbClr val="00B050"/>
                </a:solidFill>
              </a:rPr>
              <a:t>í</a:t>
            </a:r>
            <a:r>
              <a:rPr lang="cs-CZ" dirty="0" smtClean="0"/>
              <a:t>.</a:t>
            </a:r>
          </a:p>
          <a:p>
            <a:r>
              <a:rPr lang="cs-CZ" dirty="0" smtClean="0"/>
              <a:t>Zvětralé minerály a horniny se obohacují o živiny z odumřelých těl </a:t>
            </a:r>
            <a:r>
              <a:rPr lang="cs-CZ" dirty="0" smtClean="0">
                <a:solidFill>
                  <a:srgbClr val="00B050"/>
                </a:solidFill>
              </a:rPr>
              <a:t>r _ _ _ _ _ n </a:t>
            </a:r>
            <a:r>
              <a:rPr lang="cs-CZ" dirty="0" smtClean="0"/>
              <a:t>a</a:t>
            </a:r>
            <a:r>
              <a:rPr lang="cs-CZ" dirty="0" smtClean="0">
                <a:solidFill>
                  <a:srgbClr val="00B050"/>
                </a:solidFill>
              </a:rPr>
              <a:t/>
            </a:r>
            <a:br>
              <a:rPr lang="cs-CZ" dirty="0" smtClean="0">
                <a:solidFill>
                  <a:srgbClr val="00B050"/>
                </a:solidFill>
              </a:rPr>
            </a:br>
            <a:r>
              <a:rPr lang="cs-CZ" dirty="0" smtClean="0">
                <a:solidFill>
                  <a:srgbClr val="00B050"/>
                </a:solidFill>
              </a:rPr>
              <a:t>ž _ _ _ _ _ _ </a:t>
            </a:r>
            <a:r>
              <a:rPr lang="cs-CZ" dirty="0" err="1" smtClean="0">
                <a:solidFill>
                  <a:srgbClr val="00B050"/>
                </a:solidFill>
              </a:rPr>
              <a:t>ů</a:t>
            </a:r>
            <a:r>
              <a:rPr lang="cs-CZ" dirty="0" smtClean="0"/>
              <a:t>.</a:t>
            </a:r>
            <a:endParaRPr lang="cs-CZ" dirty="0">
              <a:solidFill>
                <a:srgbClr val="00B050"/>
              </a:solidFill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568177"/>
            <a:ext cx="750940" cy="71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780928"/>
            <a:ext cx="6621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1340768"/>
            <a:ext cx="125822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1412776"/>
            <a:ext cx="769349" cy="73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996600"/>
                </a:solidFill>
              </a:rPr>
              <a:t>Jak vzniká půda?</a:t>
            </a:r>
            <a:endParaRPr lang="cs-CZ" dirty="0">
              <a:solidFill>
                <a:srgbClr val="9966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 horniny a minerály působí </a:t>
            </a:r>
            <a:r>
              <a:rPr lang="cs-CZ" dirty="0" smtClean="0">
                <a:solidFill>
                  <a:srgbClr val="0000CC"/>
                </a:solidFill>
              </a:rPr>
              <a:t>mráz</a:t>
            </a:r>
            <a:r>
              <a:rPr lang="cs-CZ" dirty="0" smtClean="0"/>
              <a:t>,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vítr</a:t>
            </a:r>
            <a:r>
              <a:rPr lang="cs-CZ" dirty="0" smtClean="0"/>
              <a:t>,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  <a:r>
              <a:rPr lang="cs-CZ" dirty="0" smtClean="0">
                <a:solidFill>
                  <a:srgbClr val="0070C0"/>
                </a:solidFill>
              </a:rPr>
              <a:t>déšť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  <a:r>
              <a:rPr lang="cs-CZ" dirty="0" smtClean="0"/>
              <a:t>a</a:t>
            </a:r>
            <a:r>
              <a:rPr lang="cs-CZ" dirty="0" smtClean="0">
                <a:solidFill>
                  <a:schemeClr val="accent1"/>
                </a:solidFill>
              </a:rPr>
              <a:t> </a:t>
            </a:r>
            <a:r>
              <a:rPr lang="cs-CZ" dirty="0" smtClean="0">
                <a:solidFill>
                  <a:srgbClr val="F9D607"/>
                </a:solidFill>
              </a:rPr>
              <a:t>sluneční záření</a:t>
            </a:r>
            <a:r>
              <a:rPr lang="cs-CZ" dirty="0" smtClean="0"/>
              <a:t>. </a:t>
            </a:r>
          </a:p>
          <a:p>
            <a:r>
              <a:rPr lang="cs-CZ" dirty="0" smtClean="0"/>
              <a:t>Postupně se narušují a rozpadají neboli</a:t>
            </a:r>
            <a:br>
              <a:rPr lang="cs-CZ" dirty="0" smtClean="0"/>
            </a:br>
            <a:r>
              <a:rPr lang="cs-CZ" dirty="0" smtClean="0">
                <a:solidFill>
                  <a:srgbClr val="00B050"/>
                </a:solidFill>
              </a:rPr>
              <a:t>zvětrávají</a:t>
            </a:r>
            <a:r>
              <a:rPr lang="cs-CZ" dirty="0" smtClean="0"/>
              <a:t>.</a:t>
            </a:r>
          </a:p>
          <a:p>
            <a:r>
              <a:rPr lang="cs-CZ" dirty="0" smtClean="0"/>
              <a:t>Zvětralé minerály a horniny se obohacují o živiny z odumřelých těl </a:t>
            </a:r>
            <a:r>
              <a:rPr lang="cs-CZ" dirty="0" smtClean="0">
                <a:solidFill>
                  <a:srgbClr val="00B050"/>
                </a:solidFill>
              </a:rPr>
              <a:t>rostlin </a:t>
            </a:r>
            <a:r>
              <a:rPr lang="cs-CZ" dirty="0" smtClean="0"/>
              <a:t>a</a:t>
            </a:r>
            <a:r>
              <a:rPr lang="cs-CZ" dirty="0" smtClean="0">
                <a:solidFill>
                  <a:srgbClr val="00B050"/>
                </a:solidFill>
              </a:rPr>
              <a:t/>
            </a:r>
            <a:br>
              <a:rPr lang="cs-CZ" dirty="0" smtClean="0">
                <a:solidFill>
                  <a:srgbClr val="00B050"/>
                </a:solidFill>
              </a:rPr>
            </a:br>
            <a:r>
              <a:rPr lang="cs-CZ" dirty="0" smtClean="0">
                <a:solidFill>
                  <a:srgbClr val="00B050"/>
                </a:solidFill>
              </a:rPr>
              <a:t>živočichů</a:t>
            </a:r>
            <a:r>
              <a:rPr lang="cs-CZ" dirty="0" smtClean="0"/>
              <a:t>. </a:t>
            </a:r>
            <a:endParaRPr lang="cs-CZ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C:\Users\Martincovi\AppData\Local\Temp\Temporary Internet Files\Content.IE5\WFKI9TEQ\MC90010497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797152"/>
            <a:ext cx="1826057" cy="182788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Význam půdy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zdrojem </a:t>
            </a:r>
            <a:r>
              <a:rPr lang="cs-CZ" dirty="0" smtClean="0">
                <a:solidFill>
                  <a:srgbClr val="F39900"/>
                </a:solidFill>
              </a:rPr>
              <a:t>živin</a:t>
            </a:r>
            <a:r>
              <a:rPr lang="cs-CZ" dirty="0" smtClean="0"/>
              <a:t> pro rostliny. </a:t>
            </a:r>
          </a:p>
          <a:p>
            <a:r>
              <a:rPr lang="cs-CZ" dirty="0" smtClean="0"/>
              <a:t>Rostliny je čerpají pomocí kořenů.</a:t>
            </a: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upload.wikimedia.org/wikipedia/commons/a/ab/Primary_and_secondary_cotton_roo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852936"/>
            <a:ext cx="4608512" cy="3456385"/>
          </a:xfrm>
          <a:prstGeom prst="rect">
            <a:avLst/>
          </a:prstGeom>
          <a:noFill/>
        </p:spPr>
      </p:pic>
      <p:pic>
        <p:nvPicPr>
          <p:cNvPr id="2052" name="Picture 4" descr="C:\Users\Martincovi\AppData\Local\Temp\Temporary Internet Files\Content.IE5\WFKI9TEQ\MP90040220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996952"/>
            <a:ext cx="2811860" cy="224948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 půdy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Poskytuje </a:t>
            </a:r>
            <a:r>
              <a:rPr lang="cs-CZ" dirty="0" smtClean="0">
                <a:solidFill>
                  <a:srgbClr val="996600"/>
                </a:solidFill>
              </a:rPr>
              <a:t>oporu kořenům rostlin</a:t>
            </a:r>
            <a:r>
              <a:rPr lang="cs-CZ" dirty="0" smtClean="0"/>
              <a:t>.</a:t>
            </a:r>
          </a:p>
          <a:p>
            <a:pPr lvl="1">
              <a:buNone/>
            </a:pPr>
            <a:r>
              <a:rPr lang="cs-CZ" dirty="0" smtClean="0"/>
              <a:t>   Jestliže tato opora chybí, dochází k vyvrácení (např. polom).</a:t>
            </a: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File:Tree roots cross section800pxRaci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12976"/>
            <a:ext cx="4386273" cy="3240360"/>
          </a:xfrm>
          <a:prstGeom prst="rect">
            <a:avLst/>
          </a:prstGeom>
          <a:noFill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212976"/>
            <a:ext cx="336037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 půdy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Člověk používá půdu </a:t>
            </a:r>
            <a:r>
              <a:rPr lang="cs-CZ" dirty="0" smtClean="0">
                <a:solidFill>
                  <a:srgbClr val="008000"/>
                </a:solidFill>
              </a:rPr>
              <a:t>k pěstování užitkových rostlin</a:t>
            </a:r>
            <a:r>
              <a:rPr lang="cs-CZ" dirty="0" smtClean="0"/>
              <a:t>, které jsou nezbytnou součástí jeho potravy.</a:t>
            </a:r>
            <a:endParaRPr lang="cs-CZ" dirty="0"/>
          </a:p>
        </p:txBody>
      </p:sp>
      <p:pic>
        <p:nvPicPr>
          <p:cNvPr id="21510" name="Picture 6" descr="File:Carrots with ste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573016"/>
            <a:ext cx="2887003" cy="1944216"/>
          </a:xfrm>
          <a:prstGeom prst="rect">
            <a:avLst/>
          </a:prstGeom>
          <a:noFill/>
        </p:spPr>
      </p:pic>
      <p:pic>
        <p:nvPicPr>
          <p:cNvPr id="21512" name="Picture 8" descr="Soubor:Wheat fie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140968"/>
            <a:ext cx="2381250" cy="3305175"/>
          </a:xfrm>
          <a:prstGeom prst="rect">
            <a:avLst/>
          </a:prstGeom>
          <a:noFill/>
        </p:spPr>
      </p:pic>
      <p:pic>
        <p:nvPicPr>
          <p:cNvPr id="21514" name="Picture 10" descr="File:Pea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140968"/>
            <a:ext cx="2173223" cy="3312368"/>
          </a:xfrm>
          <a:prstGeom prst="rect">
            <a:avLst/>
          </a:prstGeom>
          <a:noFill/>
        </p:spPr>
      </p:pic>
      <p:pic>
        <p:nvPicPr>
          <p:cNvPr id="9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877272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827584" y="515719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zelenina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923928" y="602128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obilí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524328" y="60212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ovoce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899592" y="314096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</a:rPr>
              <a:t>Například:</a:t>
            </a:r>
            <a:endParaRPr lang="cs-CZ" dirty="0">
              <a:solidFill>
                <a:srgbClr val="008000"/>
              </a:solidFill>
            </a:endParaRPr>
          </a:p>
        </p:txBody>
      </p:sp>
      <p:pic>
        <p:nvPicPr>
          <p:cNvPr id="13" name="Picture 9" descr="C:\Users\Martincovi\AppData\Local\Microsoft\Windows\Temporary Internet Files\Content.IE5\9ZR4SAU8\MM900283927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260648"/>
            <a:ext cx="10112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 půdy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Půda je </a:t>
            </a:r>
            <a:r>
              <a:rPr lang="cs-CZ" dirty="0" smtClean="0">
                <a:solidFill>
                  <a:srgbClr val="FF0101"/>
                </a:solidFill>
              </a:rPr>
              <a:t>domovem</a:t>
            </a:r>
            <a:r>
              <a:rPr lang="cs-CZ" dirty="0" smtClean="0"/>
              <a:t> mnoha </a:t>
            </a:r>
            <a:r>
              <a:rPr lang="cs-CZ" dirty="0" smtClean="0">
                <a:solidFill>
                  <a:srgbClr val="FF0101"/>
                </a:solidFill>
              </a:rPr>
              <a:t>živočichů</a:t>
            </a:r>
            <a:r>
              <a:rPr lang="cs-CZ" dirty="0" smtClean="0"/>
              <a:t>, kteří jsou významnou součástí potravního řetězce.</a:t>
            </a: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Soubor:Regenwurm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12976"/>
            <a:ext cx="2292735" cy="2304256"/>
          </a:xfrm>
          <a:prstGeom prst="rect">
            <a:avLst/>
          </a:prstGeom>
          <a:noFill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212976"/>
            <a:ext cx="246589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C:\Users\Martincovi\AppData\Local\Temp\Temporary Internet Files\Content.IE5\2P3KGX7N\MC900433911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5949280"/>
            <a:ext cx="720080" cy="720080"/>
          </a:xfrm>
          <a:prstGeom prst="rect">
            <a:avLst/>
          </a:prstGeom>
          <a:noFill/>
        </p:spPr>
      </p:pic>
      <p:pic>
        <p:nvPicPr>
          <p:cNvPr id="24583" name="Picture 7" descr="C:\Users\Martincovi\AppData\Local\Temp\Temporary Internet Files\Content.IE5\WFKI9TEQ\MC90043391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5877272"/>
            <a:ext cx="852488" cy="852488"/>
          </a:xfrm>
          <a:prstGeom prst="rect">
            <a:avLst/>
          </a:prstGeom>
          <a:noFill/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3140968"/>
            <a:ext cx="3015329" cy="245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/>
          <p:nvPr/>
        </p:nvSpPr>
        <p:spPr>
          <a:xfrm>
            <a:off x="611560" y="51571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žížala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131840" y="530120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krtek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812360" y="522920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svišť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24592" name="Picture 16" descr="C:\Users\Martincovi\AppData\Local\Temp\Temporary Internet Files\Content.IE5\JFKDFPYH\MC90032447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5589240"/>
            <a:ext cx="1494363" cy="1076560"/>
          </a:xfrm>
          <a:prstGeom prst="rect">
            <a:avLst/>
          </a:prstGeom>
          <a:noFill/>
        </p:spPr>
      </p:pic>
      <p:pic>
        <p:nvPicPr>
          <p:cNvPr id="24595" name="Picture 19" descr="C:\Users\Martincovi\AppData\Local\Temp\Temporary Internet Files\Content.IE5\A7FDIG19\MC900441392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3928" y="5301208"/>
            <a:ext cx="1319331" cy="129614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build="p"/>
      <p:bldP spid="13" grpId="0" build="p"/>
      <p:bldP spid="14" grpId="0" build="p"/>
    </p:bldLst>
  </p:timing>
</p:sld>
</file>

<file path=ppt/theme/theme1.xml><?xml version="1.0" encoding="utf-8"?>
<a:theme xmlns:a="http://schemas.openxmlformats.org/drawingml/2006/main" name="Motiv sady Office">
  <a:themeElements>
    <a:clrScheme name="Vlastní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1278</Words>
  <Application>Microsoft Office PowerPoint</Application>
  <PresentationFormat>Předvádění na obrazovce (4:3)</PresentationFormat>
  <Paragraphs>106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sady Office</vt:lpstr>
      <vt:lpstr>Význam půdy</vt:lpstr>
      <vt:lpstr>Anotace:</vt:lpstr>
      <vt:lpstr>Půda</vt:lpstr>
      <vt:lpstr>Jak vzniká půda?</vt:lpstr>
      <vt:lpstr>Jak vzniká půda?</vt:lpstr>
      <vt:lpstr>Význam půdy</vt:lpstr>
      <vt:lpstr>Význam půdy</vt:lpstr>
      <vt:lpstr>Význam půdy</vt:lpstr>
      <vt:lpstr>Význam půdy</vt:lpstr>
      <vt:lpstr>Obdělávání půdy</vt:lpstr>
      <vt:lpstr>Kompost</vt:lpstr>
      <vt:lpstr>Obdělávání půdy</vt:lpstr>
      <vt:lpstr>POZOR</vt:lpstr>
      <vt:lpstr>Ochrana půdy</vt:lpstr>
      <vt:lpstr>Ochrana půdy</vt:lpstr>
      <vt:lpstr>Použité zdroje</vt:lpstr>
      <vt:lpstr>Použité zdroje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Význam půdy</dc:title>
  <dc:creator>Martincovi</dc:creator>
  <cp:lastModifiedBy>ucitel</cp:lastModifiedBy>
  <cp:revision>46</cp:revision>
  <dcterms:created xsi:type="dcterms:W3CDTF">2013-04-27T15:59:13Z</dcterms:created>
  <dcterms:modified xsi:type="dcterms:W3CDTF">2013-08-22T14:18:46Z</dcterms:modified>
</cp:coreProperties>
</file>