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8" r:id="rId11"/>
    <p:sldId id="269" r:id="rId12"/>
    <p:sldId id="270" r:id="rId13"/>
    <p:sldId id="271" r:id="rId14"/>
    <p:sldId id="260" r:id="rId15"/>
    <p:sldId id="267" r:id="rId1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66FF66"/>
    <a:srgbClr val="FFFF00"/>
    <a:srgbClr val="339933"/>
    <a:srgbClr val="FF99FF"/>
    <a:srgbClr val="996600"/>
    <a:srgbClr val="CC9900"/>
    <a:srgbClr val="66FF33"/>
    <a:srgbClr val="0080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946" y="2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9C1B-8049-456C-988C-F55F28129255}" type="datetimeFigureOut">
              <a:rPr lang="cs-CZ" smtClean="0"/>
              <a:pPr/>
              <a:t>22.8.2013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AF8F1-21D7-4243-8000-B0E5364D34D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9C1B-8049-456C-988C-F55F28129255}" type="datetimeFigureOut">
              <a:rPr lang="cs-CZ" smtClean="0"/>
              <a:pPr/>
              <a:t>22.8.2013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AF8F1-21D7-4243-8000-B0E5364D34D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9C1B-8049-456C-988C-F55F28129255}" type="datetimeFigureOut">
              <a:rPr lang="cs-CZ" smtClean="0"/>
              <a:pPr/>
              <a:t>22.8.2013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AF8F1-21D7-4243-8000-B0E5364D34D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9C1B-8049-456C-988C-F55F28129255}" type="datetimeFigureOut">
              <a:rPr lang="cs-CZ" smtClean="0"/>
              <a:pPr/>
              <a:t>22.8.2013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AF8F1-21D7-4243-8000-B0E5364D34D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9C1B-8049-456C-988C-F55F28129255}" type="datetimeFigureOut">
              <a:rPr lang="cs-CZ" smtClean="0"/>
              <a:pPr/>
              <a:t>22.8.2013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AF8F1-21D7-4243-8000-B0E5364D34D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9C1B-8049-456C-988C-F55F28129255}" type="datetimeFigureOut">
              <a:rPr lang="cs-CZ" smtClean="0"/>
              <a:pPr/>
              <a:t>22.8.2013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AF8F1-21D7-4243-8000-B0E5364D34D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9C1B-8049-456C-988C-F55F28129255}" type="datetimeFigureOut">
              <a:rPr lang="cs-CZ" smtClean="0"/>
              <a:pPr/>
              <a:t>22.8.2013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AF8F1-21D7-4243-8000-B0E5364D34D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9C1B-8049-456C-988C-F55F28129255}" type="datetimeFigureOut">
              <a:rPr lang="cs-CZ" smtClean="0"/>
              <a:pPr/>
              <a:t>22.8.2013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AF8F1-21D7-4243-8000-B0E5364D34D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9C1B-8049-456C-988C-F55F28129255}" type="datetimeFigureOut">
              <a:rPr lang="cs-CZ" smtClean="0"/>
              <a:pPr/>
              <a:t>22.8.2013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AF8F1-21D7-4243-8000-B0E5364D34D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9C1B-8049-456C-988C-F55F28129255}" type="datetimeFigureOut">
              <a:rPr lang="cs-CZ" smtClean="0"/>
              <a:pPr/>
              <a:t>22.8.2013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AF8F1-21D7-4243-8000-B0E5364D34D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49C1B-8049-456C-988C-F55F28129255}" type="datetimeFigureOut">
              <a:rPr lang="cs-CZ" smtClean="0"/>
              <a:pPr/>
              <a:t>22.8.2013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AF8F1-21D7-4243-8000-B0E5364D34D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49C1B-8049-456C-988C-F55F28129255}" type="datetimeFigureOut">
              <a:rPr lang="cs-CZ" smtClean="0"/>
              <a:pPr/>
              <a:t>22.8.2013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AF8F1-21D7-4243-8000-B0E5364D34D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BilberriesBig.jpg" TargetMode="External"/><Relationship Id="rId3" Type="http://schemas.openxmlformats.org/officeDocument/2006/relationships/hyperlink" Target="http://cs.wikipedia.org/wiki/Soubor:Palkovick&#233;_h&#367;rky,_Bab&#237;_hora,_bu&#269;ina.jpg" TargetMode="External"/><Relationship Id="rId7" Type="http://schemas.openxmlformats.org/officeDocument/2006/relationships/hyperlink" Target="http://commons.wikimedia.org/wiki/File:Bubo_bubo_1_(Martin_Mecnarowski).jpg" TargetMode="External"/><Relationship Id="rId2" Type="http://schemas.openxmlformats.org/officeDocument/2006/relationships/hyperlink" Target="http://cs.wikipedia.org/wiki/Soubor:Wood_Jizera_Mountains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.wikipedia.org/wiki/Soubor:Kid-jbk.jpg" TargetMode="External"/><Relationship Id="rId5" Type="http://schemas.openxmlformats.org/officeDocument/2006/relationships/hyperlink" Target="http://cs.wikipedia.org/wiki/Soubor:The_Chase_Wood_-_Newbury.jpg" TargetMode="External"/><Relationship Id="rId10" Type="http://schemas.openxmlformats.org/officeDocument/2006/relationships/image" Target="../media/image2.jpeg"/><Relationship Id="rId4" Type="http://schemas.openxmlformats.org/officeDocument/2006/relationships/hyperlink" Target="http://commons.wikimedia.org/wiki/File:Autumn_in_Cansiglio.jpg" TargetMode="External"/><Relationship Id="rId9" Type="http://schemas.openxmlformats.org/officeDocument/2006/relationships/hyperlink" Target="http://cs.wikipedia.org/wiki/Soubor:Poho&#345;sk&#253;-potok-57.jpg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hyperlink" Target="http://cs.wikipedia.org/wiki/Soubor:Wald_nach_Kyrill.JPG" TargetMode="External"/><Relationship Id="rId7" Type="http://schemas.openxmlformats.org/officeDocument/2006/relationships/hyperlink" Target="http://cs.wikipedia.org/wiki/Soubor:Ski-&#352;umava.JPG" TargetMode="External"/><Relationship Id="rId2" Type="http://schemas.openxmlformats.org/officeDocument/2006/relationships/hyperlink" Target="http://af.wikipedia.org/wiki/L&#234;er:Ant_on_mosshill02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.wikipedia.org/wiki/Soubor:2005_summer_camp_of_scouts_from_T&#345;eb&#237;&#269;,_Czech_Republic.jpg" TargetMode="External"/><Relationship Id="rId5" Type="http://schemas.openxmlformats.org/officeDocument/2006/relationships/hyperlink" Target="http://cs.wikipedia.org/wiki/Soubor:Luhacovice2.JPG" TargetMode="External"/><Relationship Id="rId4" Type="http://schemas.openxmlformats.org/officeDocument/2006/relationships/hyperlink" Target="http://de.wikipedia.org/w/index.php?title=Datei:Gattersaege.png&amp;filetimestamp=20041101001001&amp;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276600"/>
            <a:ext cx="7772400" cy="914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Význam lesů</a:t>
            </a:r>
            <a:endParaRPr lang="cs-CZ" sz="4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  <p:pic>
        <p:nvPicPr>
          <p:cNvPr id="2051" name="Picture 4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609600"/>
            <a:ext cx="5575300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Text Box 7"/>
          <p:cNvSpPr txBox="1">
            <a:spLocks noChangeArrowheads="1"/>
          </p:cNvSpPr>
          <p:nvPr/>
        </p:nvSpPr>
        <p:spPr bwMode="auto">
          <a:xfrm>
            <a:off x="9072563" y="4760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cs-CZ" dirty="0">
              <a:latin typeface="Calibri" pitchFamily="34" charset="0"/>
            </a:endParaRPr>
          </a:p>
        </p:txBody>
      </p:sp>
      <p:sp>
        <p:nvSpPr>
          <p:cNvPr id="2053" name="Text Box 14"/>
          <p:cNvSpPr txBox="1">
            <a:spLocks noChangeArrowheads="1"/>
          </p:cNvSpPr>
          <p:nvPr/>
        </p:nvSpPr>
        <p:spPr bwMode="auto">
          <a:xfrm>
            <a:off x="0" y="4572000"/>
            <a:ext cx="9144000" cy="147732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dirty="0" smtClean="0"/>
              <a:t>Pří_262_Člověk a </a:t>
            </a:r>
            <a:r>
              <a:rPr lang="cs-CZ" dirty="0" err="1" smtClean="0"/>
              <a:t>příroda_Význam</a:t>
            </a:r>
            <a:r>
              <a:rPr lang="cs-CZ" dirty="0" smtClean="0"/>
              <a:t> </a:t>
            </a:r>
            <a:r>
              <a:rPr lang="cs-CZ" dirty="0" smtClean="0"/>
              <a:t>lesů</a:t>
            </a:r>
          </a:p>
          <a:p>
            <a:pPr algn="ctr"/>
            <a:endParaRPr lang="cs-CZ" dirty="0"/>
          </a:p>
          <a:p>
            <a:pPr algn="ctr"/>
            <a:r>
              <a:rPr lang="cs-CZ" b="1" dirty="0"/>
              <a:t>Autor: Mgr. Pavla </a:t>
            </a:r>
            <a:r>
              <a:rPr lang="cs-CZ" b="1" dirty="0" smtClean="0"/>
              <a:t>Martincová</a:t>
            </a:r>
          </a:p>
          <a:p>
            <a:pPr algn="ctr"/>
            <a:endParaRPr lang="cs-CZ" dirty="0">
              <a:latin typeface="Calibri" pitchFamily="34" charset="0"/>
            </a:endParaRPr>
          </a:p>
          <a:p>
            <a:pPr algn="ctr"/>
            <a:r>
              <a:rPr lang="cs-CZ" dirty="0"/>
              <a:t>Škola: Základní škola Velehrad, </a:t>
            </a:r>
            <a:r>
              <a:rPr lang="cs-CZ" dirty="0" err="1"/>
              <a:t>Salašská</a:t>
            </a:r>
            <a:r>
              <a:rPr lang="cs-CZ" dirty="0"/>
              <a:t> 300, 687 07 Velehrad</a:t>
            </a:r>
          </a:p>
        </p:txBody>
      </p:sp>
      <p:sp>
        <p:nvSpPr>
          <p:cNvPr id="2054" name="Text Box 17"/>
          <p:cNvSpPr txBox="1">
            <a:spLocks noChangeArrowheads="1"/>
          </p:cNvSpPr>
          <p:nvPr/>
        </p:nvSpPr>
        <p:spPr bwMode="auto">
          <a:xfrm>
            <a:off x="0" y="2057400"/>
            <a:ext cx="9144000" cy="830263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dirty="0"/>
              <a:t>Registrační číslo projektu: CZ.1.07/1.1.38/02.0025</a:t>
            </a:r>
          </a:p>
          <a:p>
            <a:pPr algn="ctr"/>
            <a:r>
              <a:rPr lang="cs-CZ" dirty="0"/>
              <a:t>Název projektu: Modernizace výuky na ZŠ Slušovice, </a:t>
            </a:r>
            <a:r>
              <a:rPr lang="cs-CZ" dirty="0" err="1"/>
              <a:t>Fryšták</a:t>
            </a:r>
            <a:r>
              <a:rPr lang="cs-CZ" dirty="0"/>
              <a:t>, </a:t>
            </a:r>
            <a:r>
              <a:rPr lang="cs-CZ" dirty="0" err="1"/>
              <a:t>Kašava</a:t>
            </a:r>
            <a:r>
              <a:rPr lang="cs-CZ" dirty="0"/>
              <a:t> a Velehrad</a:t>
            </a:r>
          </a:p>
          <a:p>
            <a:pPr algn="ctr"/>
            <a:r>
              <a:rPr lang="cs-CZ" sz="1200" dirty="0"/>
              <a:t>Tento projekt je spolufinancován z Evropského sociálního fondu a státního rozpočtu České republiky.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Význam lesa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2">
                    <a:lumMod val="75000"/>
                  </a:schemeClr>
                </a:solidFill>
              </a:rPr>
              <a:t>Chrání před </a:t>
            </a:r>
            <a:r>
              <a:rPr lang="cs-CZ" dirty="0" smtClean="0">
                <a:solidFill>
                  <a:schemeClr val="bg1"/>
                </a:solidFill>
              </a:rPr>
              <a:t>silným </a:t>
            </a:r>
            <a:r>
              <a:rPr lang="cs-CZ" dirty="0" smtClean="0">
                <a:solidFill>
                  <a:schemeClr val="bg2">
                    <a:lumMod val="75000"/>
                  </a:schemeClr>
                </a:solidFill>
              </a:rPr>
              <a:t>větrem</a:t>
            </a:r>
            <a:r>
              <a:rPr lang="cs-CZ" dirty="0" smtClean="0">
                <a:solidFill>
                  <a:schemeClr val="bg1"/>
                </a:solidFill>
              </a:rPr>
              <a:t>, snižuje jeho rychlost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8194" name="Picture 2" descr="C:\Users\Martincovi\AppData\Local\Temp\Temporary Internet Files\Content.IE5\A7FDIG19\MM900303440[1]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260648"/>
            <a:ext cx="1409734" cy="1268760"/>
          </a:xfrm>
          <a:prstGeom prst="rect">
            <a:avLst/>
          </a:prstGeom>
          <a:noFill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780928"/>
            <a:ext cx="4416491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5436096" y="3789040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Polomy po orkánu </a:t>
            </a:r>
            <a:r>
              <a:rPr lang="cs-CZ" dirty="0" err="1" smtClean="0">
                <a:solidFill>
                  <a:schemeClr val="bg1"/>
                </a:solidFill>
              </a:rPr>
              <a:t>Kyrill</a:t>
            </a:r>
            <a:r>
              <a:rPr lang="cs-CZ" dirty="0" smtClean="0">
                <a:solidFill>
                  <a:schemeClr val="bg1"/>
                </a:solidFill>
              </a:rPr>
              <a:t>, Lužické hory 2007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7" name="Picture 8" descr="OPVK_hor_zakladni_logolink_RGB_c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5876925"/>
            <a:ext cx="3657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Význam lesa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Poskytuje materiál –</a:t>
            </a:r>
            <a:r>
              <a:rPr lang="cs-CZ" dirty="0" smtClean="0">
                <a:solidFill>
                  <a:srgbClr val="996600"/>
                </a:solidFill>
              </a:rPr>
              <a:t> </a:t>
            </a:r>
            <a:r>
              <a:rPr lang="cs-CZ" dirty="0" smtClean="0">
                <a:solidFill>
                  <a:schemeClr val="bg2">
                    <a:lumMod val="75000"/>
                  </a:schemeClr>
                </a:solidFill>
              </a:rPr>
              <a:t>dřevo</a:t>
            </a:r>
            <a:r>
              <a:rPr lang="cs-CZ" dirty="0" smtClean="0">
                <a:solidFill>
                  <a:schemeClr val="bg1"/>
                </a:solidFill>
              </a:rPr>
              <a:t>, důležitou surovinu pro výrobu papíru, nábytku …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Jmenuj, co všechno se vyrábí ze dřeva.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Picture 8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5876925"/>
            <a:ext cx="3657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3356992"/>
            <a:ext cx="226825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 descr="C:\Users\Martincovi\AppData\Local\Temp\Temporary Internet Files\Content.IE5\JFKDFPYH\MM900234669[1]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789040"/>
            <a:ext cx="1440160" cy="1440160"/>
          </a:xfrm>
          <a:prstGeom prst="rect">
            <a:avLst/>
          </a:prstGeom>
          <a:noFill/>
        </p:spPr>
      </p:pic>
      <p:pic>
        <p:nvPicPr>
          <p:cNvPr id="9223" name="Picture 7" descr="C:\Users\Martincovi\AppData\Local\Temp\Temporary Internet Files\Content.IE5\2P3KGX7N\MM900285252[1]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4077072"/>
            <a:ext cx="1811375" cy="1365498"/>
          </a:xfrm>
          <a:prstGeom prst="rect">
            <a:avLst/>
          </a:prstGeom>
          <a:noFill/>
        </p:spPr>
      </p:pic>
      <p:pic>
        <p:nvPicPr>
          <p:cNvPr id="11" name="Picture 7" descr="C:\Users\Martincovi\AppData\Local\Temp\Temporary Internet Files\Content.IE5\2P3KGX7N\MM900288870[1]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2636912"/>
            <a:ext cx="619125" cy="809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Význam lesa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Lesy jsou vyhledávaným místem </a:t>
            </a:r>
            <a:r>
              <a:rPr lang="cs-CZ" dirty="0" smtClean="0">
                <a:solidFill>
                  <a:srgbClr val="66FF66"/>
                </a:solidFill>
              </a:rPr>
              <a:t>odpočinku</a:t>
            </a:r>
            <a:r>
              <a:rPr lang="cs-CZ" dirty="0" smtClean="0">
                <a:solidFill>
                  <a:schemeClr val="bg1"/>
                </a:solidFill>
              </a:rPr>
              <a:t> a </a:t>
            </a:r>
            <a:r>
              <a:rPr lang="cs-CZ" dirty="0" smtClean="0">
                <a:solidFill>
                  <a:srgbClr val="66FF66"/>
                </a:solidFill>
              </a:rPr>
              <a:t>relaxace</a:t>
            </a:r>
            <a:r>
              <a:rPr lang="cs-CZ" dirty="0" smtClean="0">
                <a:solidFill>
                  <a:schemeClr val="bg1"/>
                </a:solidFill>
              </a:rPr>
              <a:t> díky čistému vzduchu, tichu a příjemnému prostředí.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284984"/>
            <a:ext cx="432318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OPVK_hor_zakladni_logolink_RGB_c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5876925"/>
            <a:ext cx="3657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5292080" y="3789040"/>
            <a:ext cx="3384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66CCFF"/>
                </a:solidFill>
              </a:rPr>
              <a:t>Lázně Luhačovice jsou oblíbené nejen pro léčbu dýchacích cest</a:t>
            </a:r>
            <a:r>
              <a:rPr lang="cs-CZ" sz="2000" dirty="0">
                <a:solidFill>
                  <a:srgbClr val="66CCFF"/>
                </a:solidFill>
              </a:rPr>
              <a:t>.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4869160"/>
            <a:ext cx="9525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Význam lesa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Čemu dáváte přednost? Vyprávějte…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Picture 7" descr="C:\Users\Martincovi\AppData\Local\Temp\Temporary Internet Files\Content.IE5\2P3KGX7N\MM900288870[1]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619125" cy="809625"/>
          </a:xfrm>
          <a:prstGeom prst="rect">
            <a:avLst/>
          </a:prstGeom>
          <a:noFill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348880"/>
            <a:ext cx="4224469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OPVK_hor_zakladni_logolink_RGB_c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5876925"/>
            <a:ext cx="3657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2420888"/>
            <a:ext cx="403244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Použité zdroje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1200" dirty="0" smtClean="0">
                <a:solidFill>
                  <a:schemeClr val="bg1"/>
                </a:solidFill>
              </a:rPr>
              <a:t>Soubor:</a:t>
            </a:r>
            <a:r>
              <a:rPr lang="cs-CZ" sz="1200" dirty="0" err="1" smtClean="0">
                <a:solidFill>
                  <a:schemeClr val="bg1"/>
                </a:solidFill>
              </a:rPr>
              <a:t>Wood</a:t>
            </a:r>
            <a:r>
              <a:rPr lang="cs-CZ" sz="1200" dirty="0" smtClean="0">
                <a:solidFill>
                  <a:schemeClr val="bg1"/>
                </a:solidFill>
              </a:rPr>
              <a:t> Jizera </a:t>
            </a:r>
            <a:r>
              <a:rPr lang="cs-CZ" sz="1200" dirty="0" err="1" smtClean="0">
                <a:solidFill>
                  <a:schemeClr val="bg1"/>
                </a:solidFill>
              </a:rPr>
              <a:t>Mountains.JPG</a:t>
            </a:r>
            <a:r>
              <a:rPr lang="cs-CZ" sz="1200" dirty="0" smtClean="0">
                <a:solidFill>
                  <a:schemeClr val="bg1"/>
                </a:solidFill>
              </a:rPr>
              <a:t>. In: </a:t>
            </a:r>
            <a:r>
              <a:rPr lang="cs-CZ" sz="1200" dirty="0" err="1" smtClean="0">
                <a:solidFill>
                  <a:schemeClr val="bg1"/>
                </a:solidFill>
              </a:rPr>
              <a:t>Wikipedia</a:t>
            </a:r>
            <a:r>
              <a:rPr lang="cs-CZ" sz="1200" dirty="0" smtClean="0">
                <a:solidFill>
                  <a:schemeClr val="bg1"/>
                </a:solidFill>
              </a:rPr>
              <a:t>: </a:t>
            </a:r>
            <a:r>
              <a:rPr lang="cs-CZ" sz="1200" dirty="0" err="1" smtClean="0">
                <a:solidFill>
                  <a:schemeClr val="bg1"/>
                </a:solidFill>
              </a:rPr>
              <a:t>the</a:t>
            </a:r>
            <a:r>
              <a:rPr lang="cs-CZ" sz="1200" dirty="0" smtClean="0">
                <a:solidFill>
                  <a:schemeClr val="bg1"/>
                </a:solidFill>
              </a:rPr>
              <a:t> free </a:t>
            </a:r>
            <a:r>
              <a:rPr lang="cs-CZ" sz="1200" dirty="0" err="1" smtClean="0">
                <a:solidFill>
                  <a:schemeClr val="bg1"/>
                </a:solidFill>
              </a:rPr>
              <a:t>encyclopedia</a:t>
            </a:r>
            <a:r>
              <a:rPr lang="cs-CZ" sz="1200" dirty="0" smtClean="0">
                <a:solidFill>
                  <a:schemeClr val="bg1"/>
                </a:solidFill>
              </a:rPr>
              <a:t> [online]. San </a:t>
            </a:r>
            <a:r>
              <a:rPr lang="cs-CZ" sz="1200" dirty="0" err="1" smtClean="0">
                <a:solidFill>
                  <a:schemeClr val="bg1"/>
                </a:solidFill>
              </a:rPr>
              <a:t>Francisco</a:t>
            </a:r>
            <a:r>
              <a:rPr lang="cs-CZ" sz="1200" dirty="0" smtClean="0">
                <a:solidFill>
                  <a:schemeClr val="bg1"/>
                </a:solidFill>
              </a:rPr>
              <a:t> (CA): </a:t>
            </a:r>
            <a:r>
              <a:rPr lang="cs-CZ" sz="1200" dirty="0" err="1" smtClean="0">
                <a:solidFill>
                  <a:schemeClr val="bg1"/>
                </a:solidFill>
              </a:rPr>
              <a:t>Wikimedia</a:t>
            </a:r>
            <a:r>
              <a:rPr lang="cs-CZ" sz="1200" dirty="0" smtClean="0">
                <a:solidFill>
                  <a:schemeClr val="bg1"/>
                </a:solidFill>
              </a:rPr>
              <a:t> </a:t>
            </a:r>
            <a:r>
              <a:rPr lang="cs-CZ" sz="1200" dirty="0" err="1" smtClean="0">
                <a:solidFill>
                  <a:schemeClr val="bg1"/>
                </a:solidFill>
              </a:rPr>
              <a:t>Foundation</a:t>
            </a:r>
            <a:r>
              <a:rPr lang="cs-CZ" sz="1200" dirty="0" smtClean="0">
                <a:solidFill>
                  <a:schemeClr val="bg1"/>
                </a:solidFill>
              </a:rPr>
              <a:t>, 2001-, 10. 7. 2006, 20:47 [cit. 2013-07-16]. Dostupné z: </a:t>
            </a:r>
            <a:r>
              <a:rPr lang="cs-CZ" sz="1200" dirty="0" smtClean="0">
                <a:solidFill>
                  <a:schemeClr val="bg1"/>
                </a:solidFill>
                <a:hlinkClick r:id="rId2"/>
              </a:rPr>
              <a:t>http://cs.wikipedia.org/wiki/Soubor:Wood_Jizera_Mountains.JPG</a:t>
            </a:r>
            <a:endParaRPr lang="cs-CZ" sz="1200" dirty="0" smtClean="0">
              <a:solidFill>
                <a:schemeClr val="bg1"/>
              </a:solidFill>
            </a:endParaRPr>
          </a:p>
          <a:p>
            <a:r>
              <a:rPr lang="cs-CZ" sz="1200" dirty="0" smtClean="0">
                <a:solidFill>
                  <a:schemeClr val="bg1"/>
                </a:solidFill>
              </a:rPr>
              <a:t>Soubor:</a:t>
            </a:r>
            <a:r>
              <a:rPr lang="cs-CZ" sz="1200" dirty="0" err="1" smtClean="0">
                <a:solidFill>
                  <a:schemeClr val="bg1"/>
                </a:solidFill>
              </a:rPr>
              <a:t>Palkovické</a:t>
            </a:r>
            <a:r>
              <a:rPr lang="cs-CZ" sz="1200" dirty="0" smtClean="0">
                <a:solidFill>
                  <a:schemeClr val="bg1"/>
                </a:solidFill>
              </a:rPr>
              <a:t> hůrky, Babí hora, bučina.</a:t>
            </a:r>
            <a:r>
              <a:rPr lang="cs-CZ" sz="1200" dirty="0" err="1" smtClean="0">
                <a:solidFill>
                  <a:schemeClr val="bg1"/>
                </a:solidFill>
              </a:rPr>
              <a:t>jpg</a:t>
            </a:r>
            <a:r>
              <a:rPr lang="cs-CZ" sz="1200" dirty="0" smtClean="0">
                <a:solidFill>
                  <a:schemeClr val="bg1"/>
                </a:solidFill>
              </a:rPr>
              <a:t>. In: </a:t>
            </a:r>
            <a:r>
              <a:rPr lang="cs-CZ" sz="1200" dirty="0" err="1" smtClean="0">
                <a:solidFill>
                  <a:schemeClr val="bg1"/>
                </a:solidFill>
              </a:rPr>
              <a:t>Wikipedia</a:t>
            </a:r>
            <a:r>
              <a:rPr lang="cs-CZ" sz="1200" dirty="0" smtClean="0">
                <a:solidFill>
                  <a:schemeClr val="bg1"/>
                </a:solidFill>
              </a:rPr>
              <a:t>: </a:t>
            </a:r>
            <a:r>
              <a:rPr lang="cs-CZ" sz="1200" dirty="0" err="1" smtClean="0">
                <a:solidFill>
                  <a:schemeClr val="bg1"/>
                </a:solidFill>
              </a:rPr>
              <a:t>the</a:t>
            </a:r>
            <a:r>
              <a:rPr lang="cs-CZ" sz="1200" dirty="0" smtClean="0">
                <a:solidFill>
                  <a:schemeClr val="bg1"/>
                </a:solidFill>
              </a:rPr>
              <a:t> free </a:t>
            </a:r>
            <a:r>
              <a:rPr lang="cs-CZ" sz="1200" dirty="0" err="1" smtClean="0">
                <a:solidFill>
                  <a:schemeClr val="bg1"/>
                </a:solidFill>
              </a:rPr>
              <a:t>encyclopedia</a:t>
            </a:r>
            <a:r>
              <a:rPr lang="cs-CZ" sz="1200" dirty="0" smtClean="0">
                <a:solidFill>
                  <a:schemeClr val="bg1"/>
                </a:solidFill>
              </a:rPr>
              <a:t> [online]. San </a:t>
            </a:r>
            <a:r>
              <a:rPr lang="cs-CZ" sz="1200" dirty="0" err="1" smtClean="0">
                <a:solidFill>
                  <a:schemeClr val="bg1"/>
                </a:solidFill>
              </a:rPr>
              <a:t>Francisco</a:t>
            </a:r>
            <a:r>
              <a:rPr lang="cs-CZ" sz="1200" dirty="0" smtClean="0">
                <a:solidFill>
                  <a:schemeClr val="bg1"/>
                </a:solidFill>
              </a:rPr>
              <a:t> (CA): </a:t>
            </a:r>
            <a:r>
              <a:rPr lang="cs-CZ" sz="1200" dirty="0" err="1" smtClean="0">
                <a:solidFill>
                  <a:schemeClr val="bg1"/>
                </a:solidFill>
              </a:rPr>
              <a:t>Wikimedia</a:t>
            </a:r>
            <a:r>
              <a:rPr lang="cs-CZ" sz="1200" dirty="0" smtClean="0">
                <a:solidFill>
                  <a:schemeClr val="bg1"/>
                </a:solidFill>
              </a:rPr>
              <a:t> </a:t>
            </a:r>
            <a:r>
              <a:rPr lang="cs-CZ" sz="1200" dirty="0" err="1" smtClean="0">
                <a:solidFill>
                  <a:schemeClr val="bg1"/>
                </a:solidFill>
              </a:rPr>
              <a:t>Foundation</a:t>
            </a:r>
            <a:r>
              <a:rPr lang="cs-CZ" sz="1200" dirty="0" smtClean="0">
                <a:solidFill>
                  <a:schemeClr val="bg1"/>
                </a:solidFill>
              </a:rPr>
              <a:t>, 2001-, 16. 7. 2008, 18:38 [cit. 2013-07-16]. Dostupné z: </a:t>
            </a:r>
            <a:r>
              <a:rPr lang="cs-CZ" sz="1200" dirty="0" smtClean="0">
                <a:solidFill>
                  <a:schemeClr val="bg1"/>
                </a:solidFill>
                <a:hlinkClick r:id="rId3"/>
              </a:rPr>
              <a:t>http://cs.wikipedia.org/wiki/Soubor:Palkovické_hůrky,_Babí_hora,_bučina.jpg</a:t>
            </a:r>
            <a:endParaRPr lang="cs-CZ" sz="1200" dirty="0" smtClean="0">
              <a:solidFill>
                <a:schemeClr val="bg1"/>
              </a:solidFill>
            </a:endParaRPr>
          </a:p>
          <a:p>
            <a:r>
              <a:rPr lang="cs-CZ" sz="1200" dirty="0" smtClean="0">
                <a:solidFill>
                  <a:schemeClr val="bg1"/>
                </a:solidFill>
              </a:rPr>
              <a:t>File:Autumn in </a:t>
            </a:r>
            <a:r>
              <a:rPr lang="cs-CZ" sz="1200" dirty="0" err="1" smtClean="0">
                <a:solidFill>
                  <a:schemeClr val="bg1"/>
                </a:solidFill>
              </a:rPr>
              <a:t>Cansiglio.jpg</a:t>
            </a:r>
            <a:r>
              <a:rPr lang="cs-CZ" sz="1200" dirty="0" smtClean="0">
                <a:solidFill>
                  <a:schemeClr val="bg1"/>
                </a:solidFill>
              </a:rPr>
              <a:t>. In: </a:t>
            </a:r>
            <a:r>
              <a:rPr lang="cs-CZ" sz="1200" dirty="0" err="1" smtClean="0">
                <a:solidFill>
                  <a:schemeClr val="bg1"/>
                </a:solidFill>
              </a:rPr>
              <a:t>Wikipedia</a:t>
            </a:r>
            <a:r>
              <a:rPr lang="cs-CZ" sz="1200" dirty="0" smtClean="0">
                <a:solidFill>
                  <a:schemeClr val="bg1"/>
                </a:solidFill>
              </a:rPr>
              <a:t>: </a:t>
            </a:r>
            <a:r>
              <a:rPr lang="cs-CZ" sz="1200" dirty="0" err="1" smtClean="0">
                <a:solidFill>
                  <a:schemeClr val="bg1"/>
                </a:solidFill>
              </a:rPr>
              <a:t>the</a:t>
            </a:r>
            <a:r>
              <a:rPr lang="cs-CZ" sz="1200" dirty="0" smtClean="0">
                <a:solidFill>
                  <a:schemeClr val="bg1"/>
                </a:solidFill>
              </a:rPr>
              <a:t> free </a:t>
            </a:r>
            <a:r>
              <a:rPr lang="cs-CZ" sz="1200" dirty="0" err="1" smtClean="0">
                <a:solidFill>
                  <a:schemeClr val="bg1"/>
                </a:solidFill>
              </a:rPr>
              <a:t>encyclopedia</a:t>
            </a:r>
            <a:r>
              <a:rPr lang="cs-CZ" sz="1200" dirty="0" smtClean="0">
                <a:solidFill>
                  <a:schemeClr val="bg1"/>
                </a:solidFill>
              </a:rPr>
              <a:t> [online]. San </a:t>
            </a:r>
            <a:r>
              <a:rPr lang="cs-CZ" sz="1200" dirty="0" err="1" smtClean="0">
                <a:solidFill>
                  <a:schemeClr val="bg1"/>
                </a:solidFill>
              </a:rPr>
              <a:t>Francisco</a:t>
            </a:r>
            <a:r>
              <a:rPr lang="cs-CZ" sz="1200" dirty="0" smtClean="0">
                <a:solidFill>
                  <a:schemeClr val="bg1"/>
                </a:solidFill>
              </a:rPr>
              <a:t> (CA): </a:t>
            </a:r>
            <a:r>
              <a:rPr lang="cs-CZ" sz="1200" dirty="0" err="1" smtClean="0">
                <a:solidFill>
                  <a:schemeClr val="bg1"/>
                </a:solidFill>
              </a:rPr>
              <a:t>Wikimedia</a:t>
            </a:r>
            <a:r>
              <a:rPr lang="cs-CZ" sz="1200" dirty="0" smtClean="0">
                <a:solidFill>
                  <a:schemeClr val="bg1"/>
                </a:solidFill>
              </a:rPr>
              <a:t> </a:t>
            </a:r>
            <a:r>
              <a:rPr lang="cs-CZ" sz="1200" dirty="0" err="1" smtClean="0">
                <a:solidFill>
                  <a:schemeClr val="bg1"/>
                </a:solidFill>
              </a:rPr>
              <a:t>Foundation</a:t>
            </a:r>
            <a:r>
              <a:rPr lang="cs-CZ" sz="1200" dirty="0" smtClean="0">
                <a:solidFill>
                  <a:schemeClr val="bg1"/>
                </a:solidFill>
              </a:rPr>
              <a:t>, 2001-, 19:39, 26 </a:t>
            </a:r>
            <a:r>
              <a:rPr lang="cs-CZ" sz="1200" dirty="0" err="1" smtClean="0">
                <a:solidFill>
                  <a:schemeClr val="bg1"/>
                </a:solidFill>
              </a:rPr>
              <a:t>July</a:t>
            </a:r>
            <a:r>
              <a:rPr lang="cs-CZ" sz="1200" dirty="0" smtClean="0">
                <a:solidFill>
                  <a:schemeClr val="bg1"/>
                </a:solidFill>
              </a:rPr>
              <a:t> 2010 [cit. 2013-07-16]. Dostupné z: </a:t>
            </a:r>
            <a:r>
              <a:rPr lang="cs-CZ" sz="1200" dirty="0" smtClean="0">
                <a:solidFill>
                  <a:schemeClr val="bg1"/>
                </a:solidFill>
                <a:hlinkClick r:id="rId4"/>
              </a:rPr>
              <a:t>http://commons.wikimedia.org/wiki/File:Autumn_in_Cansiglio.jpg</a:t>
            </a:r>
            <a:endParaRPr lang="cs-CZ" sz="1200" dirty="0" smtClean="0">
              <a:solidFill>
                <a:schemeClr val="bg1"/>
              </a:solidFill>
            </a:endParaRPr>
          </a:p>
          <a:p>
            <a:r>
              <a:rPr lang="cs-CZ" sz="1200" dirty="0" smtClean="0">
                <a:solidFill>
                  <a:schemeClr val="bg1"/>
                </a:solidFill>
              </a:rPr>
              <a:t>Http://cs.wikipedia.org/wiki/Soubor:The_Chase_Wood_-_Newbury.jpg. In: </a:t>
            </a:r>
            <a:r>
              <a:rPr lang="cs-CZ" sz="1200" dirty="0" err="1" smtClean="0">
                <a:solidFill>
                  <a:schemeClr val="bg1"/>
                </a:solidFill>
              </a:rPr>
              <a:t>Wikipedia</a:t>
            </a:r>
            <a:r>
              <a:rPr lang="cs-CZ" sz="1200" dirty="0" smtClean="0">
                <a:solidFill>
                  <a:schemeClr val="bg1"/>
                </a:solidFill>
              </a:rPr>
              <a:t>: </a:t>
            </a:r>
            <a:r>
              <a:rPr lang="cs-CZ" sz="1200" dirty="0" err="1" smtClean="0">
                <a:solidFill>
                  <a:schemeClr val="bg1"/>
                </a:solidFill>
              </a:rPr>
              <a:t>the</a:t>
            </a:r>
            <a:r>
              <a:rPr lang="cs-CZ" sz="1200" dirty="0" smtClean="0">
                <a:solidFill>
                  <a:schemeClr val="bg1"/>
                </a:solidFill>
              </a:rPr>
              <a:t> free </a:t>
            </a:r>
            <a:r>
              <a:rPr lang="cs-CZ" sz="1200" dirty="0" err="1" smtClean="0">
                <a:solidFill>
                  <a:schemeClr val="bg1"/>
                </a:solidFill>
              </a:rPr>
              <a:t>encyclopedia</a:t>
            </a:r>
            <a:r>
              <a:rPr lang="cs-CZ" sz="1200" dirty="0" smtClean="0">
                <a:solidFill>
                  <a:schemeClr val="bg1"/>
                </a:solidFill>
              </a:rPr>
              <a:t> [online]. San </a:t>
            </a:r>
            <a:r>
              <a:rPr lang="cs-CZ" sz="1200" dirty="0" err="1" smtClean="0">
                <a:solidFill>
                  <a:schemeClr val="bg1"/>
                </a:solidFill>
              </a:rPr>
              <a:t>Francisco</a:t>
            </a:r>
            <a:r>
              <a:rPr lang="cs-CZ" sz="1200" dirty="0" smtClean="0">
                <a:solidFill>
                  <a:schemeClr val="bg1"/>
                </a:solidFill>
              </a:rPr>
              <a:t> (CA): </a:t>
            </a:r>
            <a:r>
              <a:rPr lang="cs-CZ" sz="1200" dirty="0" err="1" smtClean="0">
                <a:solidFill>
                  <a:schemeClr val="bg1"/>
                </a:solidFill>
              </a:rPr>
              <a:t>Wikimedia</a:t>
            </a:r>
            <a:r>
              <a:rPr lang="cs-CZ" sz="1200" dirty="0" smtClean="0">
                <a:solidFill>
                  <a:schemeClr val="bg1"/>
                </a:solidFill>
              </a:rPr>
              <a:t> </a:t>
            </a:r>
            <a:r>
              <a:rPr lang="cs-CZ" sz="1200" dirty="0" err="1" smtClean="0">
                <a:solidFill>
                  <a:schemeClr val="bg1"/>
                </a:solidFill>
              </a:rPr>
              <a:t>Foundation</a:t>
            </a:r>
            <a:r>
              <a:rPr lang="cs-CZ" sz="1200" dirty="0" smtClean="0">
                <a:solidFill>
                  <a:schemeClr val="bg1"/>
                </a:solidFill>
              </a:rPr>
              <a:t>, 2001-, 11. 6. 2005, 22:09 [cit. 2013-07-16]. Dostupné z: </a:t>
            </a:r>
            <a:r>
              <a:rPr lang="cs-CZ" sz="1200" dirty="0" smtClean="0">
                <a:solidFill>
                  <a:schemeClr val="bg1"/>
                </a:solidFill>
                <a:hlinkClick r:id="rId5"/>
              </a:rPr>
              <a:t>http://cs.wikipedia.org/wiki/Soubor:The_Chase_Wood_-_Newbury.jpg</a:t>
            </a:r>
            <a:endParaRPr lang="cs-CZ" sz="1200" dirty="0" smtClean="0">
              <a:solidFill>
                <a:schemeClr val="bg1"/>
              </a:solidFill>
            </a:endParaRPr>
          </a:p>
          <a:p>
            <a:r>
              <a:rPr lang="cs-CZ" sz="1200" dirty="0" smtClean="0">
                <a:solidFill>
                  <a:schemeClr val="bg1"/>
                </a:solidFill>
              </a:rPr>
              <a:t>Soubor:</a:t>
            </a:r>
            <a:r>
              <a:rPr lang="cs-CZ" sz="1200" dirty="0" err="1" smtClean="0">
                <a:solidFill>
                  <a:schemeClr val="bg1"/>
                </a:solidFill>
              </a:rPr>
              <a:t>Kid</a:t>
            </a:r>
            <a:r>
              <a:rPr lang="cs-CZ" sz="1200" dirty="0" smtClean="0">
                <a:solidFill>
                  <a:schemeClr val="bg1"/>
                </a:solidFill>
              </a:rPr>
              <a:t>-</a:t>
            </a:r>
            <a:r>
              <a:rPr lang="cs-CZ" sz="1200" dirty="0" err="1" smtClean="0">
                <a:solidFill>
                  <a:schemeClr val="bg1"/>
                </a:solidFill>
              </a:rPr>
              <a:t>jbk.jpg</a:t>
            </a:r>
            <a:r>
              <a:rPr lang="cs-CZ" sz="1200" dirty="0" smtClean="0">
                <a:solidFill>
                  <a:schemeClr val="bg1"/>
                </a:solidFill>
              </a:rPr>
              <a:t>. In: </a:t>
            </a:r>
            <a:r>
              <a:rPr lang="cs-CZ" sz="1200" dirty="0" err="1" smtClean="0">
                <a:solidFill>
                  <a:schemeClr val="bg1"/>
                </a:solidFill>
              </a:rPr>
              <a:t>Wikipedia</a:t>
            </a:r>
            <a:r>
              <a:rPr lang="cs-CZ" sz="1200" dirty="0" smtClean="0">
                <a:solidFill>
                  <a:schemeClr val="bg1"/>
                </a:solidFill>
              </a:rPr>
              <a:t>: </a:t>
            </a:r>
            <a:r>
              <a:rPr lang="cs-CZ" sz="1200" dirty="0" err="1" smtClean="0">
                <a:solidFill>
                  <a:schemeClr val="bg1"/>
                </a:solidFill>
              </a:rPr>
              <a:t>the</a:t>
            </a:r>
            <a:r>
              <a:rPr lang="cs-CZ" sz="1200" dirty="0" smtClean="0">
                <a:solidFill>
                  <a:schemeClr val="bg1"/>
                </a:solidFill>
              </a:rPr>
              <a:t> free </a:t>
            </a:r>
            <a:r>
              <a:rPr lang="cs-CZ" sz="1200" dirty="0" err="1" smtClean="0">
                <a:solidFill>
                  <a:schemeClr val="bg1"/>
                </a:solidFill>
              </a:rPr>
              <a:t>encyclopedia</a:t>
            </a:r>
            <a:r>
              <a:rPr lang="cs-CZ" sz="1200" dirty="0" smtClean="0">
                <a:solidFill>
                  <a:schemeClr val="bg1"/>
                </a:solidFill>
              </a:rPr>
              <a:t> [online]. San </a:t>
            </a:r>
            <a:r>
              <a:rPr lang="cs-CZ" sz="1200" dirty="0" err="1" smtClean="0">
                <a:solidFill>
                  <a:schemeClr val="bg1"/>
                </a:solidFill>
              </a:rPr>
              <a:t>Francisco</a:t>
            </a:r>
            <a:r>
              <a:rPr lang="cs-CZ" sz="1200" dirty="0" smtClean="0">
                <a:solidFill>
                  <a:schemeClr val="bg1"/>
                </a:solidFill>
              </a:rPr>
              <a:t> (CA): </a:t>
            </a:r>
            <a:r>
              <a:rPr lang="cs-CZ" sz="1200" dirty="0" err="1" smtClean="0">
                <a:solidFill>
                  <a:schemeClr val="bg1"/>
                </a:solidFill>
              </a:rPr>
              <a:t>Wikimedia</a:t>
            </a:r>
            <a:r>
              <a:rPr lang="cs-CZ" sz="1200" dirty="0" smtClean="0">
                <a:solidFill>
                  <a:schemeClr val="bg1"/>
                </a:solidFill>
              </a:rPr>
              <a:t> </a:t>
            </a:r>
            <a:r>
              <a:rPr lang="cs-CZ" sz="1200" dirty="0" err="1" smtClean="0">
                <a:solidFill>
                  <a:schemeClr val="bg1"/>
                </a:solidFill>
              </a:rPr>
              <a:t>Foundation</a:t>
            </a:r>
            <a:r>
              <a:rPr lang="cs-CZ" sz="1200" dirty="0" smtClean="0">
                <a:solidFill>
                  <a:schemeClr val="bg1"/>
                </a:solidFill>
              </a:rPr>
              <a:t>, 2001-, 2. 7. 2009, 03:10 [cit. 2013-07-16]. Dostupné z: </a:t>
            </a:r>
            <a:r>
              <a:rPr lang="cs-CZ" sz="1200" dirty="0" smtClean="0">
                <a:solidFill>
                  <a:schemeClr val="bg1"/>
                </a:solidFill>
                <a:hlinkClick r:id="rId6"/>
              </a:rPr>
              <a:t>http://cs.wikipedia.org/wiki/Soubor:Kid-jbk.jpg</a:t>
            </a:r>
            <a:endParaRPr lang="cs-CZ" sz="1200" dirty="0" smtClean="0">
              <a:solidFill>
                <a:schemeClr val="bg1"/>
              </a:solidFill>
            </a:endParaRPr>
          </a:p>
          <a:p>
            <a:r>
              <a:rPr lang="cs-CZ" sz="1200" dirty="0" smtClean="0">
                <a:solidFill>
                  <a:schemeClr val="bg1"/>
                </a:solidFill>
              </a:rPr>
              <a:t>File:Bubo </a:t>
            </a:r>
            <a:r>
              <a:rPr lang="cs-CZ" sz="1200" dirty="0" err="1" smtClean="0">
                <a:solidFill>
                  <a:schemeClr val="bg1"/>
                </a:solidFill>
              </a:rPr>
              <a:t>bubo</a:t>
            </a:r>
            <a:r>
              <a:rPr lang="cs-CZ" sz="1200" dirty="0" smtClean="0">
                <a:solidFill>
                  <a:schemeClr val="bg1"/>
                </a:solidFill>
              </a:rPr>
              <a:t> 1 (Martin </a:t>
            </a:r>
            <a:r>
              <a:rPr lang="cs-CZ" sz="1200" dirty="0" err="1" smtClean="0">
                <a:solidFill>
                  <a:schemeClr val="bg1"/>
                </a:solidFill>
              </a:rPr>
              <a:t>Mecnarowski</a:t>
            </a:r>
            <a:r>
              <a:rPr lang="cs-CZ" sz="1200" dirty="0" smtClean="0">
                <a:solidFill>
                  <a:schemeClr val="bg1"/>
                </a:solidFill>
              </a:rPr>
              <a:t>).</a:t>
            </a:r>
            <a:r>
              <a:rPr lang="cs-CZ" sz="1200" dirty="0" err="1" smtClean="0">
                <a:solidFill>
                  <a:schemeClr val="bg1"/>
                </a:solidFill>
              </a:rPr>
              <a:t>jpg</a:t>
            </a:r>
            <a:r>
              <a:rPr lang="cs-CZ" sz="1200" dirty="0" smtClean="0">
                <a:solidFill>
                  <a:schemeClr val="bg1"/>
                </a:solidFill>
              </a:rPr>
              <a:t>. In: </a:t>
            </a:r>
            <a:r>
              <a:rPr lang="cs-CZ" sz="1200" dirty="0" err="1" smtClean="0">
                <a:solidFill>
                  <a:schemeClr val="bg1"/>
                </a:solidFill>
              </a:rPr>
              <a:t>Wikipedia</a:t>
            </a:r>
            <a:r>
              <a:rPr lang="cs-CZ" sz="1200" dirty="0" smtClean="0">
                <a:solidFill>
                  <a:schemeClr val="bg1"/>
                </a:solidFill>
              </a:rPr>
              <a:t>: </a:t>
            </a:r>
            <a:r>
              <a:rPr lang="cs-CZ" sz="1200" dirty="0" err="1" smtClean="0">
                <a:solidFill>
                  <a:schemeClr val="bg1"/>
                </a:solidFill>
              </a:rPr>
              <a:t>the</a:t>
            </a:r>
            <a:r>
              <a:rPr lang="cs-CZ" sz="1200" dirty="0" smtClean="0">
                <a:solidFill>
                  <a:schemeClr val="bg1"/>
                </a:solidFill>
              </a:rPr>
              <a:t> free </a:t>
            </a:r>
            <a:r>
              <a:rPr lang="cs-CZ" sz="1200" dirty="0" err="1" smtClean="0">
                <a:solidFill>
                  <a:schemeClr val="bg1"/>
                </a:solidFill>
              </a:rPr>
              <a:t>encyclopedia</a:t>
            </a:r>
            <a:r>
              <a:rPr lang="cs-CZ" sz="1200" dirty="0" smtClean="0">
                <a:solidFill>
                  <a:schemeClr val="bg1"/>
                </a:solidFill>
              </a:rPr>
              <a:t> [online]. San </a:t>
            </a:r>
            <a:r>
              <a:rPr lang="cs-CZ" sz="1200" dirty="0" err="1" smtClean="0">
                <a:solidFill>
                  <a:schemeClr val="bg1"/>
                </a:solidFill>
              </a:rPr>
              <a:t>Francisco</a:t>
            </a:r>
            <a:r>
              <a:rPr lang="cs-CZ" sz="1200" dirty="0" smtClean="0">
                <a:solidFill>
                  <a:schemeClr val="bg1"/>
                </a:solidFill>
              </a:rPr>
              <a:t> (CA): </a:t>
            </a:r>
            <a:r>
              <a:rPr lang="cs-CZ" sz="1200" dirty="0" err="1" smtClean="0">
                <a:solidFill>
                  <a:schemeClr val="bg1"/>
                </a:solidFill>
              </a:rPr>
              <a:t>Wikimedia</a:t>
            </a:r>
            <a:r>
              <a:rPr lang="cs-CZ" sz="1200" dirty="0" smtClean="0">
                <a:solidFill>
                  <a:schemeClr val="bg1"/>
                </a:solidFill>
              </a:rPr>
              <a:t> </a:t>
            </a:r>
            <a:r>
              <a:rPr lang="cs-CZ" sz="1200" dirty="0" err="1" smtClean="0">
                <a:solidFill>
                  <a:schemeClr val="bg1"/>
                </a:solidFill>
              </a:rPr>
              <a:t>Foundation</a:t>
            </a:r>
            <a:r>
              <a:rPr lang="cs-CZ" sz="1200" dirty="0" smtClean="0">
                <a:solidFill>
                  <a:schemeClr val="bg1"/>
                </a:solidFill>
              </a:rPr>
              <a:t>, 2001-, 20:31, 13 </a:t>
            </a:r>
            <a:r>
              <a:rPr lang="cs-CZ" sz="1200" dirty="0" err="1" smtClean="0">
                <a:solidFill>
                  <a:schemeClr val="bg1"/>
                </a:solidFill>
              </a:rPr>
              <a:t>January</a:t>
            </a:r>
            <a:r>
              <a:rPr lang="cs-CZ" sz="1200" dirty="0" smtClean="0">
                <a:solidFill>
                  <a:schemeClr val="bg1"/>
                </a:solidFill>
              </a:rPr>
              <a:t> 2011 [cit. 2013-07-16]. Dostupné z: </a:t>
            </a:r>
            <a:r>
              <a:rPr lang="cs-CZ" sz="1200" dirty="0" smtClean="0">
                <a:solidFill>
                  <a:schemeClr val="bg1"/>
                </a:solidFill>
                <a:hlinkClick r:id="rId7"/>
              </a:rPr>
              <a:t>http://commons.wikimedia.org/wiki/File:Bubo_bubo_1_(Martin_Mecnarowski).jpg</a:t>
            </a:r>
            <a:endParaRPr lang="cs-CZ" sz="1200" dirty="0" smtClean="0">
              <a:solidFill>
                <a:schemeClr val="bg1"/>
              </a:solidFill>
            </a:endParaRPr>
          </a:p>
          <a:p>
            <a:r>
              <a:rPr lang="cs-CZ" sz="1200" dirty="0" smtClean="0">
                <a:solidFill>
                  <a:schemeClr val="bg1"/>
                </a:solidFill>
              </a:rPr>
              <a:t>File:BilberriesBig.jpg. In: </a:t>
            </a:r>
            <a:r>
              <a:rPr lang="cs-CZ" sz="1200" dirty="0" err="1" smtClean="0">
                <a:solidFill>
                  <a:schemeClr val="bg1"/>
                </a:solidFill>
              </a:rPr>
              <a:t>Wikipedia</a:t>
            </a:r>
            <a:r>
              <a:rPr lang="cs-CZ" sz="1200" dirty="0" smtClean="0">
                <a:solidFill>
                  <a:schemeClr val="bg1"/>
                </a:solidFill>
              </a:rPr>
              <a:t>: </a:t>
            </a:r>
            <a:r>
              <a:rPr lang="cs-CZ" sz="1200" dirty="0" err="1" smtClean="0">
                <a:solidFill>
                  <a:schemeClr val="bg1"/>
                </a:solidFill>
              </a:rPr>
              <a:t>the</a:t>
            </a:r>
            <a:r>
              <a:rPr lang="cs-CZ" sz="1200" dirty="0" smtClean="0">
                <a:solidFill>
                  <a:schemeClr val="bg1"/>
                </a:solidFill>
              </a:rPr>
              <a:t> free </a:t>
            </a:r>
            <a:r>
              <a:rPr lang="cs-CZ" sz="1200" dirty="0" err="1" smtClean="0">
                <a:solidFill>
                  <a:schemeClr val="bg1"/>
                </a:solidFill>
              </a:rPr>
              <a:t>encyclopedia</a:t>
            </a:r>
            <a:r>
              <a:rPr lang="cs-CZ" sz="1200" dirty="0" smtClean="0">
                <a:solidFill>
                  <a:schemeClr val="bg1"/>
                </a:solidFill>
              </a:rPr>
              <a:t> [online]. San </a:t>
            </a:r>
            <a:r>
              <a:rPr lang="cs-CZ" sz="1200" dirty="0" err="1" smtClean="0">
                <a:solidFill>
                  <a:schemeClr val="bg1"/>
                </a:solidFill>
              </a:rPr>
              <a:t>Francisco</a:t>
            </a:r>
            <a:r>
              <a:rPr lang="cs-CZ" sz="1200" dirty="0" smtClean="0">
                <a:solidFill>
                  <a:schemeClr val="bg1"/>
                </a:solidFill>
              </a:rPr>
              <a:t> (CA): </a:t>
            </a:r>
            <a:r>
              <a:rPr lang="cs-CZ" sz="1200" dirty="0" err="1" smtClean="0">
                <a:solidFill>
                  <a:schemeClr val="bg1"/>
                </a:solidFill>
              </a:rPr>
              <a:t>Wikimedia</a:t>
            </a:r>
            <a:r>
              <a:rPr lang="cs-CZ" sz="1200" dirty="0" smtClean="0">
                <a:solidFill>
                  <a:schemeClr val="bg1"/>
                </a:solidFill>
              </a:rPr>
              <a:t> </a:t>
            </a:r>
            <a:r>
              <a:rPr lang="cs-CZ" sz="1200" dirty="0" err="1" smtClean="0">
                <a:solidFill>
                  <a:schemeClr val="bg1"/>
                </a:solidFill>
              </a:rPr>
              <a:t>Foundation</a:t>
            </a:r>
            <a:r>
              <a:rPr lang="cs-CZ" sz="1200" dirty="0" smtClean="0">
                <a:solidFill>
                  <a:schemeClr val="bg1"/>
                </a:solidFill>
              </a:rPr>
              <a:t>, 2001-, 10:59, 12 </a:t>
            </a:r>
            <a:r>
              <a:rPr lang="cs-CZ" sz="1200" dirty="0" err="1" smtClean="0">
                <a:solidFill>
                  <a:schemeClr val="bg1"/>
                </a:solidFill>
              </a:rPr>
              <a:t>February</a:t>
            </a:r>
            <a:r>
              <a:rPr lang="cs-CZ" sz="1200" dirty="0" smtClean="0">
                <a:solidFill>
                  <a:schemeClr val="bg1"/>
                </a:solidFill>
              </a:rPr>
              <a:t> 2009 [cit. 2013-07-16]. Dostupné z: </a:t>
            </a:r>
            <a:r>
              <a:rPr lang="cs-CZ" sz="1200" dirty="0" smtClean="0">
                <a:solidFill>
                  <a:schemeClr val="bg1"/>
                </a:solidFill>
                <a:hlinkClick r:id="rId8"/>
              </a:rPr>
              <a:t>http://en.wikipedia.org/wiki/File:BilberriesBig.jpg</a:t>
            </a:r>
            <a:endParaRPr lang="cs-CZ" sz="1200" dirty="0" smtClean="0">
              <a:solidFill>
                <a:schemeClr val="bg1"/>
              </a:solidFill>
            </a:endParaRPr>
          </a:p>
          <a:p>
            <a:r>
              <a:rPr lang="cs-CZ" sz="1200" dirty="0" smtClean="0">
                <a:solidFill>
                  <a:schemeClr val="bg1"/>
                </a:solidFill>
              </a:rPr>
              <a:t>Vlastní kresba – autor: Václav Martinec</a:t>
            </a:r>
          </a:p>
          <a:p>
            <a:r>
              <a:rPr lang="cs-CZ" sz="1200" dirty="0" smtClean="0">
                <a:solidFill>
                  <a:schemeClr val="bg1"/>
                </a:solidFill>
              </a:rPr>
              <a:t>Soubor:</a:t>
            </a:r>
            <a:r>
              <a:rPr lang="cs-CZ" sz="1200" dirty="0" err="1" smtClean="0">
                <a:solidFill>
                  <a:schemeClr val="bg1"/>
                </a:solidFill>
              </a:rPr>
              <a:t>Pohořský</a:t>
            </a:r>
            <a:r>
              <a:rPr lang="cs-CZ" sz="1200" dirty="0" smtClean="0">
                <a:solidFill>
                  <a:schemeClr val="bg1"/>
                </a:solidFill>
              </a:rPr>
              <a:t>-potok-57.jpg. In: </a:t>
            </a:r>
            <a:r>
              <a:rPr lang="cs-CZ" sz="1200" dirty="0" err="1" smtClean="0">
                <a:solidFill>
                  <a:schemeClr val="bg1"/>
                </a:solidFill>
              </a:rPr>
              <a:t>Wikipedia</a:t>
            </a:r>
            <a:r>
              <a:rPr lang="cs-CZ" sz="1200" dirty="0" smtClean="0">
                <a:solidFill>
                  <a:schemeClr val="bg1"/>
                </a:solidFill>
              </a:rPr>
              <a:t>: </a:t>
            </a:r>
            <a:r>
              <a:rPr lang="cs-CZ" sz="1200" dirty="0" err="1" smtClean="0">
                <a:solidFill>
                  <a:schemeClr val="bg1"/>
                </a:solidFill>
              </a:rPr>
              <a:t>the</a:t>
            </a:r>
            <a:r>
              <a:rPr lang="cs-CZ" sz="1200" dirty="0" smtClean="0">
                <a:solidFill>
                  <a:schemeClr val="bg1"/>
                </a:solidFill>
              </a:rPr>
              <a:t> free </a:t>
            </a:r>
            <a:r>
              <a:rPr lang="cs-CZ" sz="1200" dirty="0" err="1" smtClean="0">
                <a:solidFill>
                  <a:schemeClr val="bg1"/>
                </a:solidFill>
              </a:rPr>
              <a:t>encyclopedia</a:t>
            </a:r>
            <a:r>
              <a:rPr lang="cs-CZ" sz="1200" dirty="0" smtClean="0">
                <a:solidFill>
                  <a:schemeClr val="bg1"/>
                </a:solidFill>
              </a:rPr>
              <a:t> [online]. San </a:t>
            </a:r>
            <a:r>
              <a:rPr lang="cs-CZ" sz="1200" dirty="0" err="1" smtClean="0">
                <a:solidFill>
                  <a:schemeClr val="bg1"/>
                </a:solidFill>
              </a:rPr>
              <a:t>Francisco</a:t>
            </a:r>
            <a:r>
              <a:rPr lang="cs-CZ" sz="1200" dirty="0" smtClean="0">
                <a:solidFill>
                  <a:schemeClr val="bg1"/>
                </a:solidFill>
              </a:rPr>
              <a:t> (CA): </a:t>
            </a:r>
            <a:r>
              <a:rPr lang="cs-CZ" sz="1200" dirty="0" err="1" smtClean="0">
                <a:solidFill>
                  <a:schemeClr val="bg1"/>
                </a:solidFill>
              </a:rPr>
              <a:t>Wikimedia</a:t>
            </a:r>
            <a:r>
              <a:rPr lang="cs-CZ" sz="1200" dirty="0" smtClean="0">
                <a:solidFill>
                  <a:schemeClr val="bg1"/>
                </a:solidFill>
              </a:rPr>
              <a:t> </a:t>
            </a:r>
            <a:r>
              <a:rPr lang="cs-CZ" sz="1200" dirty="0" err="1" smtClean="0">
                <a:solidFill>
                  <a:schemeClr val="bg1"/>
                </a:solidFill>
              </a:rPr>
              <a:t>Foundation</a:t>
            </a:r>
            <a:r>
              <a:rPr lang="cs-CZ" sz="1200" dirty="0" smtClean="0">
                <a:solidFill>
                  <a:schemeClr val="bg1"/>
                </a:solidFill>
              </a:rPr>
              <a:t>, 2001-, 27. 3. 2008, 23:58 [cit. 2013-07-16]. Dostupné z: </a:t>
            </a:r>
            <a:r>
              <a:rPr lang="cs-CZ" sz="1200" dirty="0" smtClean="0">
                <a:solidFill>
                  <a:schemeClr val="bg1"/>
                </a:solidFill>
                <a:hlinkClick r:id="rId9"/>
              </a:rPr>
              <a:t>http://cs.wikipedia.org/wiki/Soubor:Pohořský-potok-57.jpg</a:t>
            </a:r>
            <a:endParaRPr lang="cs-CZ" sz="1200" dirty="0" smtClean="0">
              <a:solidFill>
                <a:schemeClr val="bg1"/>
              </a:solidFill>
            </a:endParaRPr>
          </a:p>
          <a:p>
            <a:endParaRPr lang="cs-CZ" sz="1200" dirty="0" smtClean="0"/>
          </a:p>
          <a:p>
            <a:endParaRPr lang="cs-CZ" sz="1200" dirty="0" smtClean="0"/>
          </a:p>
          <a:p>
            <a:endParaRPr lang="cs-CZ" sz="1200" dirty="0" smtClean="0"/>
          </a:p>
          <a:p>
            <a:endParaRPr lang="cs-CZ" sz="1200" dirty="0" smtClean="0"/>
          </a:p>
          <a:p>
            <a:endParaRPr lang="cs-CZ" sz="1200" dirty="0" smtClean="0"/>
          </a:p>
          <a:p>
            <a:endParaRPr lang="cs-CZ" sz="1200" dirty="0" smtClean="0"/>
          </a:p>
          <a:p>
            <a:endParaRPr lang="cs-CZ" sz="1200" dirty="0" smtClean="0"/>
          </a:p>
          <a:p>
            <a:endParaRPr lang="cs-CZ" sz="1200" dirty="0"/>
          </a:p>
        </p:txBody>
      </p:sp>
      <p:pic>
        <p:nvPicPr>
          <p:cNvPr id="4" name="Picture 8" descr="OPVK_hor_zakladni_logolink_RGB_cz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92725" y="5876925"/>
            <a:ext cx="3657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Použité zdroje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200" dirty="0" err="1" smtClean="0">
                <a:solidFill>
                  <a:schemeClr val="bg1"/>
                </a:solidFill>
              </a:rPr>
              <a:t>Lêer</a:t>
            </a:r>
            <a:r>
              <a:rPr lang="cs-CZ" sz="1200" dirty="0" smtClean="0">
                <a:solidFill>
                  <a:schemeClr val="bg1"/>
                </a:solidFill>
              </a:rPr>
              <a:t>:Ant on mosshill02.jpg. In: </a:t>
            </a:r>
            <a:r>
              <a:rPr lang="cs-CZ" sz="1200" dirty="0" err="1" smtClean="0">
                <a:solidFill>
                  <a:schemeClr val="bg1"/>
                </a:solidFill>
              </a:rPr>
              <a:t>Wikipedia</a:t>
            </a:r>
            <a:r>
              <a:rPr lang="cs-CZ" sz="1200" dirty="0" smtClean="0">
                <a:solidFill>
                  <a:schemeClr val="bg1"/>
                </a:solidFill>
              </a:rPr>
              <a:t>: </a:t>
            </a:r>
            <a:r>
              <a:rPr lang="cs-CZ" sz="1200" dirty="0" err="1" smtClean="0">
                <a:solidFill>
                  <a:schemeClr val="bg1"/>
                </a:solidFill>
              </a:rPr>
              <a:t>the</a:t>
            </a:r>
            <a:r>
              <a:rPr lang="cs-CZ" sz="1200" dirty="0" smtClean="0">
                <a:solidFill>
                  <a:schemeClr val="bg1"/>
                </a:solidFill>
              </a:rPr>
              <a:t> free </a:t>
            </a:r>
            <a:r>
              <a:rPr lang="cs-CZ" sz="1200" dirty="0" err="1" smtClean="0">
                <a:solidFill>
                  <a:schemeClr val="bg1"/>
                </a:solidFill>
              </a:rPr>
              <a:t>encyclopedia</a:t>
            </a:r>
            <a:r>
              <a:rPr lang="cs-CZ" sz="1200" dirty="0" smtClean="0">
                <a:solidFill>
                  <a:schemeClr val="bg1"/>
                </a:solidFill>
              </a:rPr>
              <a:t> [online]. San </a:t>
            </a:r>
            <a:r>
              <a:rPr lang="cs-CZ" sz="1200" dirty="0" err="1" smtClean="0">
                <a:solidFill>
                  <a:schemeClr val="bg1"/>
                </a:solidFill>
              </a:rPr>
              <a:t>Francisco</a:t>
            </a:r>
            <a:r>
              <a:rPr lang="cs-CZ" sz="1200" dirty="0" smtClean="0">
                <a:solidFill>
                  <a:schemeClr val="bg1"/>
                </a:solidFill>
              </a:rPr>
              <a:t> (CA): </a:t>
            </a:r>
            <a:r>
              <a:rPr lang="cs-CZ" sz="1200" dirty="0" err="1" smtClean="0">
                <a:solidFill>
                  <a:schemeClr val="bg1"/>
                </a:solidFill>
              </a:rPr>
              <a:t>Wikimedia</a:t>
            </a:r>
            <a:r>
              <a:rPr lang="cs-CZ" sz="1200" dirty="0" smtClean="0">
                <a:solidFill>
                  <a:schemeClr val="bg1"/>
                </a:solidFill>
              </a:rPr>
              <a:t> </a:t>
            </a:r>
            <a:r>
              <a:rPr lang="cs-CZ" sz="1200" dirty="0" err="1" smtClean="0">
                <a:solidFill>
                  <a:schemeClr val="bg1"/>
                </a:solidFill>
              </a:rPr>
              <a:t>Foundation</a:t>
            </a:r>
            <a:r>
              <a:rPr lang="cs-CZ" sz="1200" dirty="0" smtClean="0">
                <a:solidFill>
                  <a:schemeClr val="bg1"/>
                </a:solidFill>
              </a:rPr>
              <a:t>, 2001-, 10:56, 28 </a:t>
            </a:r>
            <a:r>
              <a:rPr lang="cs-CZ" sz="1200" dirty="0" err="1" smtClean="0">
                <a:solidFill>
                  <a:schemeClr val="bg1"/>
                </a:solidFill>
              </a:rPr>
              <a:t>Augustus</a:t>
            </a:r>
            <a:r>
              <a:rPr lang="cs-CZ" sz="1200" dirty="0" smtClean="0">
                <a:solidFill>
                  <a:schemeClr val="bg1"/>
                </a:solidFill>
              </a:rPr>
              <a:t> 2005 [cit. 2013-07-16]. Dostupné z: </a:t>
            </a:r>
            <a:r>
              <a:rPr lang="cs-CZ" sz="1200" dirty="0" smtClean="0">
                <a:solidFill>
                  <a:schemeClr val="bg1"/>
                </a:solidFill>
                <a:hlinkClick r:id="rId2"/>
              </a:rPr>
              <a:t>http://af.wikipedia.org/wiki/Lêer:Ant_on_mosshill02.jpg</a:t>
            </a:r>
            <a:endParaRPr lang="cs-CZ" sz="1200" dirty="0" smtClean="0">
              <a:solidFill>
                <a:schemeClr val="bg1"/>
              </a:solidFill>
            </a:endParaRPr>
          </a:p>
          <a:p>
            <a:r>
              <a:rPr lang="cs-CZ" sz="1200" dirty="0" smtClean="0">
                <a:solidFill>
                  <a:schemeClr val="bg1"/>
                </a:solidFill>
              </a:rPr>
              <a:t>Soubor:</a:t>
            </a:r>
            <a:r>
              <a:rPr lang="cs-CZ" sz="1200" dirty="0" err="1" smtClean="0">
                <a:solidFill>
                  <a:schemeClr val="bg1"/>
                </a:solidFill>
              </a:rPr>
              <a:t>Wald</a:t>
            </a:r>
            <a:r>
              <a:rPr lang="cs-CZ" sz="1200" dirty="0" smtClean="0">
                <a:solidFill>
                  <a:schemeClr val="bg1"/>
                </a:solidFill>
              </a:rPr>
              <a:t> nach </a:t>
            </a:r>
            <a:r>
              <a:rPr lang="cs-CZ" sz="1200" dirty="0" err="1" smtClean="0">
                <a:solidFill>
                  <a:schemeClr val="bg1"/>
                </a:solidFill>
              </a:rPr>
              <a:t>Kyrill.JPG</a:t>
            </a:r>
            <a:r>
              <a:rPr lang="cs-CZ" sz="1200" dirty="0" smtClean="0">
                <a:solidFill>
                  <a:schemeClr val="bg1"/>
                </a:solidFill>
              </a:rPr>
              <a:t>. In: </a:t>
            </a:r>
            <a:r>
              <a:rPr lang="cs-CZ" sz="1200" dirty="0" err="1" smtClean="0">
                <a:solidFill>
                  <a:schemeClr val="bg1"/>
                </a:solidFill>
              </a:rPr>
              <a:t>Wikipedia</a:t>
            </a:r>
            <a:r>
              <a:rPr lang="cs-CZ" sz="1200" dirty="0" smtClean="0">
                <a:solidFill>
                  <a:schemeClr val="bg1"/>
                </a:solidFill>
              </a:rPr>
              <a:t>: </a:t>
            </a:r>
            <a:r>
              <a:rPr lang="cs-CZ" sz="1200" dirty="0" err="1" smtClean="0">
                <a:solidFill>
                  <a:schemeClr val="bg1"/>
                </a:solidFill>
              </a:rPr>
              <a:t>the</a:t>
            </a:r>
            <a:r>
              <a:rPr lang="cs-CZ" sz="1200" dirty="0" smtClean="0">
                <a:solidFill>
                  <a:schemeClr val="bg1"/>
                </a:solidFill>
              </a:rPr>
              <a:t> free </a:t>
            </a:r>
            <a:r>
              <a:rPr lang="cs-CZ" sz="1200" dirty="0" err="1" smtClean="0">
                <a:solidFill>
                  <a:schemeClr val="bg1"/>
                </a:solidFill>
              </a:rPr>
              <a:t>encyclopedia</a:t>
            </a:r>
            <a:r>
              <a:rPr lang="cs-CZ" sz="1200" dirty="0" smtClean="0">
                <a:solidFill>
                  <a:schemeClr val="bg1"/>
                </a:solidFill>
              </a:rPr>
              <a:t> [online]. San </a:t>
            </a:r>
            <a:r>
              <a:rPr lang="cs-CZ" sz="1200" dirty="0" err="1" smtClean="0">
                <a:solidFill>
                  <a:schemeClr val="bg1"/>
                </a:solidFill>
              </a:rPr>
              <a:t>Francisco</a:t>
            </a:r>
            <a:r>
              <a:rPr lang="cs-CZ" sz="1200" dirty="0" smtClean="0">
                <a:solidFill>
                  <a:schemeClr val="bg1"/>
                </a:solidFill>
              </a:rPr>
              <a:t> (CA): </a:t>
            </a:r>
            <a:r>
              <a:rPr lang="cs-CZ" sz="1200" dirty="0" err="1" smtClean="0">
                <a:solidFill>
                  <a:schemeClr val="bg1"/>
                </a:solidFill>
              </a:rPr>
              <a:t>Wikimedia</a:t>
            </a:r>
            <a:r>
              <a:rPr lang="cs-CZ" sz="1200" dirty="0" smtClean="0">
                <a:solidFill>
                  <a:schemeClr val="bg1"/>
                </a:solidFill>
              </a:rPr>
              <a:t> </a:t>
            </a:r>
            <a:r>
              <a:rPr lang="cs-CZ" sz="1200" dirty="0" err="1" smtClean="0">
                <a:solidFill>
                  <a:schemeClr val="bg1"/>
                </a:solidFill>
              </a:rPr>
              <a:t>Foundation</a:t>
            </a:r>
            <a:r>
              <a:rPr lang="cs-CZ" sz="1200" dirty="0" smtClean="0">
                <a:solidFill>
                  <a:schemeClr val="bg1"/>
                </a:solidFill>
              </a:rPr>
              <a:t>, 2001-, 20. 1. 2007, 08:27 [cit. 2013-07-16]. Dostupné z: </a:t>
            </a:r>
            <a:r>
              <a:rPr lang="cs-CZ" sz="1200" dirty="0" smtClean="0">
                <a:solidFill>
                  <a:schemeClr val="bg1"/>
                </a:solidFill>
                <a:hlinkClick r:id="rId3"/>
              </a:rPr>
              <a:t>http://cs.wikipedia.org/wiki/Soubor:Wald_nach_Kyrill.JPG</a:t>
            </a:r>
            <a:endParaRPr lang="cs-CZ" sz="1200" dirty="0" smtClean="0">
              <a:solidFill>
                <a:schemeClr val="bg1"/>
              </a:solidFill>
            </a:endParaRPr>
          </a:p>
          <a:p>
            <a:r>
              <a:rPr lang="cs-CZ" sz="1200" dirty="0" err="1" smtClean="0">
                <a:solidFill>
                  <a:schemeClr val="bg1"/>
                </a:solidFill>
              </a:rPr>
              <a:t>Datei</a:t>
            </a:r>
            <a:r>
              <a:rPr lang="cs-CZ" sz="1200" dirty="0" smtClean="0">
                <a:solidFill>
                  <a:schemeClr val="bg1"/>
                </a:solidFill>
              </a:rPr>
              <a:t>:</a:t>
            </a:r>
            <a:r>
              <a:rPr lang="cs-CZ" sz="1200" dirty="0" err="1" smtClean="0">
                <a:solidFill>
                  <a:schemeClr val="bg1"/>
                </a:solidFill>
              </a:rPr>
              <a:t>Gattersaege.png</a:t>
            </a:r>
            <a:r>
              <a:rPr lang="cs-CZ" sz="1200" dirty="0" smtClean="0">
                <a:solidFill>
                  <a:schemeClr val="bg1"/>
                </a:solidFill>
              </a:rPr>
              <a:t>. In: </a:t>
            </a:r>
            <a:r>
              <a:rPr lang="cs-CZ" sz="1200" dirty="0" err="1" smtClean="0">
                <a:solidFill>
                  <a:schemeClr val="bg1"/>
                </a:solidFill>
              </a:rPr>
              <a:t>Wikipedia</a:t>
            </a:r>
            <a:r>
              <a:rPr lang="cs-CZ" sz="1200" dirty="0" smtClean="0">
                <a:solidFill>
                  <a:schemeClr val="bg1"/>
                </a:solidFill>
              </a:rPr>
              <a:t>: </a:t>
            </a:r>
            <a:r>
              <a:rPr lang="cs-CZ" sz="1200" dirty="0" err="1" smtClean="0">
                <a:solidFill>
                  <a:schemeClr val="bg1"/>
                </a:solidFill>
              </a:rPr>
              <a:t>the</a:t>
            </a:r>
            <a:r>
              <a:rPr lang="cs-CZ" sz="1200" dirty="0" smtClean="0">
                <a:solidFill>
                  <a:schemeClr val="bg1"/>
                </a:solidFill>
              </a:rPr>
              <a:t> free </a:t>
            </a:r>
            <a:r>
              <a:rPr lang="cs-CZ" sz="1200" dirty="0" err="1" smtClean="0">
                <a:solidFill>
                  <a:schemeClr val="bg1"/>
                </a:solidFill>
              </a:rPr>
              <a:t>encyclopedia</a:t>
            </a:r>
            <a:r>
              <a:rPr lang="cs-CZ" sz="1200" dirty="0" smtClean="0">
                <a:solidFill>
                  <a:schemeClr val="bg1"/>
                </a:solidFill>
              </a:rPr>
              <a:t> [online]. San </a:t>
            </a:r>
            <a:r>
              <a:rPr lang="cs-CZ" sz="1200" dirty="0" err="1" smtClean="0">
                <a:solidFill>
                  <a:schemeClr val="bg1"/>
                </a:solidFill>
              </a:rPr>
              <a:t>Francisco</a:t>
            </a:r>
            <a:r>
              <a:rPr lang="cs-CZ" sz="1200" dirty="0" smtClean="0">
                <a:solidFill>
                  <a:schemeClr val="bg1"/>
                </a:solidFill>
              </a:rPr>
              <a:t> (CA): </a:t>
            </a:r>
            <a:r>
              <a:rPr lang="cs-CZ" sz="1200" dirty="0" err="1" smtClean="0">
                <a:solidFill>
                  <a:schemeClr val="bg1"/>
                </a:solidFill>
              </a:rPr>
              <a:t>Wikimedia</a:t>
            </a:r>
            <a:r>
              <a:rPr lang="cs-CZ" sz="1200" dirty="0" smtClean="0">
                <a:solidFill>
                  <a:schemeClr val="bg1"/>
                </a:solidFill>
              </a:rPr>
              <a:t> </a:t>
            </a:r>
            <a:r>
              <a:rPr lang="cs-CZ" sz="1200" dirty="0" err="1" smtClean="0">
                <a:solidFill>
                  <a:schemeClr val="bg1"/>
                </a:solidFill>
              </a:rPr>
              <a:t>Foundation</a:t>
            </a:r>
            <a:r>
              <a:rPr lang="cs-CZ" sz="1200" dirty="0" smtClean="0">
                <a:solidFill>
                  <a:schemeClr val="bg1"/>
                </a:solidFill>
              </a:rPr>
              <a:t>, 2001-, 02:10, 1. Nov. 2004 [cit. 2013-07-16]. Dostupné z: </a:t>
            </a:r>
            <a:r>
              <a:rPr lang="cs-CZ" sz="1200" dirty="0" smtClean="0">
                <a:solidFill>
                  <a:schemeClr val="bg1"/>
                </a:solidFill>
                <a:hlinkClick r:id="rId4"/>
              </a:rPr>
              <a:t>http://de.</a:t>
            </a:r>
            <a:r>
              <a:rPr lang="cs-CZ" sz="1200" dirty="0" err="1" smtClean="0">
                <a:solidFill>
                  <a:schemeClr val="bg1"/>
                </a:solidFill>
                <a:hlinkClick r:id="rId4"/>
              </a:rPr>
              <a:t>wikipedia.org</a:t>
            </a:r>
            <a:r>
              <a:rPr lang="cs-CZ" sz="1200" dirty="0" smtClean="0">
                <a:solidFill>
                  <a:schemeClr val="bg1"/>
                </a:solidFill>
                <a:hlinkClick r:id="rId4"/>
              </a:rPr>
              <a:t>/w/index.</a:t>
            </a:r>
            <a:r>
              <a:rPr lang="cs-CZ" sz="1200" dirty="0" err="1" smtClean="0">
                <a:solidFill>
                  <a:schemeClr val="bg1"/>
                </a:solidFill>
                <a:hlinkClick r:id="rId4"/>
              </a:rPr>
              <a:t>php</a:t>
            </a:r>
            <a:r>
              <a:rPr lang="cs-CZ" sz="1200" dirty="0" smtClean="0">
                <a:solidFill>
                  <a:schemeClr val="bg1"/>
                </a:solidFill>
                <a:hlinkClick r:id="rId4"/>
              </a:rPr>
              <a:t>?</a:t>
            </a:r>
            <a:r>
              <a:rPr lang="cs-CZ" sz="1200" dirty="0" err="1" smtClean="0">
                <a:solidFill>
                  <a:schemeClr val="bg1"/>
                </a:solidFill>
                <a:hlinkClick r:id="rId4"/>
              </a:rPr>
              <a:t>title</a:t>
            </a:r>
            <a:r>
              <a:rPr lang="cs-CZ" sz="1200" dirty="0" smtClean="0">
                <a:solidFill>
                  <a:schemeClr val="bg1"/>
                </a:solidFill>
                <a:hlinkClick r:id="rId4"/>
              </a:rPr>
              <a:t>=</a:t>
            </a:r>
            <a:r>
              <a:rPr lang="cs-CZ" sz="1200" dirty="0" err="1" smtClean="0">
                <a:solidFill>
                  <a:schemeClr val="bg1"/>
                </a:solidFill>
                <a:hlinkClick r:id="rId4"/>
              </a:rPr>
              <a:t>Datei</a:t>
            </a:r>
            <a:r>
              <a:rPr lang="cs-CZ" sz="1200" dirty="0" smtClean="0">
                <a:solidFill>
                  <a:schemeClr val="bg1"/>
                </a:solidFill>
                <a:hlinkClick r:id="rId4"/>
              </a:rPr>
              <a:t>:</a:t>
            </a:r>
            <a:r>
              <a:rPr lang="cs-CZ" sz="1200" dirty="0" err="1" smtClean="0">
                <a:solidFill>
                  <a:schemeClr val="bg1"/>
                </a:solidFill>
                <a:hlinkClick r:id="rId4"/>
              </a:rPr>
              <a:t>Gattersaege.png</a:t>
            </a:r>
            <a:r>
              <a:rPr lang="cs-CZ" sz="1200" dirty="0" smtClean="0">
                <a:solidFill>
                  <a:schemeClr val="bg1"/>
                </a:solidFill>
                <a:hlinkClick r:id="rId4"/>
              </a:rPr>
              <a:t>&amp;</a:t>
            </a:r>
            <a:r>
              <a:rPr lang="cs-CZ" sz="1200" dirty="0" err="1" smtClean="0">
                <a:solidFill>
                  <a:schemeClr val="bg1"/>
                </a:solidFill>
                <a:hlinkClick r:id="rId4"/>
              </a:rPr>
              <a:t>filetimestamp</a:t>
            </a:r>
            <a:r>
              <a:rPr lang="cs-CZ" sz="1200" dirty="0" smtClean="0">
                <a:solidFill>
                  <a:schemeClr val="bg1"/>
                </a:solidFill>
                <a:hlinkClick r:id="rId4"/>
              </a:rPr>
              <a:t>=20041101001001&amp;</a:t>
            </a:r>
            <a:endParaRPr lang="cs-CZ" sz="1200" dirty="0" smtClean="0">
              <a:solidFill>
                <a:schemeClr val="bg1"/>
              </a:solidFill>
            </a:endParaRPr>
          </a:p>
          <a:p>
            <a:r>
              <a:rPr lang="cs-CZ" sz="1200" dirty="0" smtClean="0">
                <a:solidFill>
                  <a:schemeClr val="bg1"/>
                </a:solidFill>
              </a:rPr>
              <a:t>Soubor:Luhacovice2.JPG. In: </a:t>
            </a:r>
            <a:r>
              <a:rPr lang="cs-CZ" sz="1200" dirty="0" err="1" smtClean="0">
                <a:solidFill>
                  <a:schemeClr val="bg1"/>
                </a:solidFill>
              </a:rPr>
              <a:t>Wikipedia</a:t>
            </a:r>
            <a:r>
              <a:rPr lang="cs-CZ" sz="1200" dirty="0" smtClean="0">
                <a:solidFill>
                  <a:schemeClr val="bg1"/>
                </a:solidFill>
              </a:rPr>
              <a:t>: </a:t>
            </a:r>
            <a:r>
              <a:rPr lang="cs-CZ" sz="1200" dirty="0" err="1" smtClean="0">
                <a:solidFill>
                  <a:schemeClr val="bg1"/>
                </a:solidFill>
              </a:rPr>
              <a:t>the</a:t>
            </a:r>
            <a:r>
              <a:rPr lang="cs-CZ" sz="1200" dirty="0" smtClean="0">
                <a:solidFill>
                  <a:schemeClr val="bg1"/>
                </a:solidFill>
              </a:rPr>
              <a:t> free </a:t>
            </a:r>
            <a:r>
              <a:rPr lang="cs-CZ" sz="1200" dirty="0" err="1" smtClean="0">
                <a:solidFill>
                  <a:schemeClr val="bg1"/>
                </a:solidFill>
              </a:rPr>
              <a:t>encyclopedia</a:t>
            </a:r>
            <a:r>
              <a:rPr lang="cs-CZ" sz="1200" dirty="0" smtClean="0">
                <a:solidFill>
                  <a:schemeClr val="bg1"/>
                </a:solidFill>
              </a:rPr>
              <a:t> [online]. San </a:t>
            </a:r>
            <a:r>
              <a:rPr lang="cs-CZ" sz="1200" dirty="0" err="1" smtClean="0">
                <a:solidFill>
                  <a:schemeClr val="bg1"/>
                </a:solidFill>
              </a:rPr>
              <a:t>Francisco</a:t>
            </a:r>
            <a:r>
              <a:rPr lang="cs-CZ" sz="1200" dirty="0" smtClean="0">
                <a:solidFill>
                  <a:schemeClr val="bg1"/>
                </a:solidFill>
              </a:rPr>
              <a:t> (CA): </a:t>
            </a:r>
            <a:r>
              <a:rPr lang="cs-CZ" sz="1200" dirty="0" err="1" smtClean="0">
                <a:solidFill>
                  <a:schemeClr val="bg1"/>
                </a:solidFill>
              </a:rPr>
              <a:t>Wikimedia</a:t>
            </a:r>
            <a:r>
              <a:rPr lang="cs-CZ" sz="1200" dirty="0" smtClean="0">
                <a:solidFill>
                  <a:schemeClr val="bg1"/>
                </a:solidFill>
              </a:rPr>
              <a:t> </a:t>
            </a:r>
            <a:r>
              <a:rPr lang="cs-CZ" sz="1200" dirty="0" err="1" smtClean="0">
                <a:solidFill>
                  <a:schemeClr val="bg1"/>
                </a:solidFill>
              </a:rPr>
              <a:t>Foundation</a:t>
            </a:r>
            <a:r>
              <a:rPr lang="cs-CZ" sz="1200" dirty="0" smtClean="0">
                <a:solidFill>
                  <a:schemeClr val="bg1"/>
                </a:solidFill>
              </a:rPr>
              <a:t>, 2001-, 31. 7. 2008, 22:07 [cit. 2013-07-16]. Dostupné z: </a:t>
            </a:r>
            <a:r>
              <a:rPr lang="cs-CZ" sz="1200" dirty="0" smtClean="0">
                <a:solidFill>
                  <a:schemeClr val="bg1"/>
                </a:solidFill>
                <a:hlinkClick r:id="rId5"/>
              </a:rPr>
              <a:t>http://cs.wikipedia.org/wiki/Soubor:Luhacovice2.JPG</a:t>
            </a:r>
            <a:endParaRPr lang="cs-CZ" sz="1200" dirty="0" smtClean="0">
              <a:solidFill>
                <a:schemeClr val="bg1"/>
              </a:solidFill>
            </a:endParaRPr>
          </a:p>
          <a:p>
            <a:r>
              <a:rPr lang="cs-CZ" sz="1200" dirty="0" smtClean="0">
                <a:solidFill>
                  <a:schemeClr val="bg1"/>
                </a:solidFill>
              </a:rPr>
              <a:t>Soubor:2005 </a:t>
            </a:r>
            <a:r>
              <a:rPr lang="cs-CZ" sz="1200" dirty="0" err="1" smtClean="0">
                <a:solidFill>
                  <a:schemeClr val="bg1"/>
                </a:solidFill>
              </a:rPr>
              <a:t>summer</a:t>
            </a:r>
            <a:r>
              <a:rPr lang="cs-CZ" sz="1200" dirty="0" smtClean="0">
                <a:solidFill>
                  <a:schemeClr val="bg1"/>
                </a:solidFill>
              </a:rPr>
              <a:t> camp </a:t>
            </a:r>
            <a:r>
              <a:rPr lang="cs-CZ" sz="1200" dirty="0" err="1" smtClean="0">
                <a:solidFill>
                  <a:schemeClr val="bg1"/>
                </a:solidFill>
              </a:rPr>
              <a:t>of</a:t>
            </a:r>
            <a:r>
              <a:rPr lang="cs-CZ" sz="1200" dirty="0" smtClean="0">
                <a:solidFill>
                  <a:schemeClr val="bg1"/>
                </a:solidFill>
              </a:rPr>
              <a:t> </a:t>
            </a:r>
            <a:r>
              <a:rPr lang="cs-CZ" sz="1200" dirty="0" err="1" smtClean="0">
                <a:solidFill>
                  <a:schemeClr val="bg1"/>
                </a:solidFill>
              </a:rPr>
              <a:t>scouts</a:t>
            </a:r>
            <a:r>
              <a:rPr lang="cs-CZ" sz="1200" dirty="0" smtClean="0">
                <a:solidFill>
                  <a:schemeClr val="bg1"/>
                </a:solidFill>
              </a:rPr>
              <a:t> </a:t>
            </a:r>
            <a:r>
              <a:rPr lang="cs-CZ" sz="1200" dirty="0" err="1" smtClean="0">
                <a:solidFill>
                  <a:schemeClr val="bg1"/>
                </a:solidFill>
              </a:rPr>
              <a:t>from</a:t>
            </a:r>
            <a:r>
              <a:rPr lang="cs-CZ" sz="1200" dirty="0" smtClean="0">
                <a:solidFill>
                  <a:schemeClr val="bg1"/>
                </a:solidFill>
              </a:rPr>
              <a:t> Třebíč, </a:t>
            </a:r>
            <a:r>
              <a:rPr lang="cs-CZ" sz="1200" dirty="0" err="1" smtClean="0">
                <a:solidFill>
                  <a:schemeClr val="bg1"/>
                </a:solidFill>
              </a:rPr>
              <a:t>Czech</a:t>
            </a:r>
            <a:r>
              <a:rPr lang="cs-CZ" sz="1200" dirty="0" smtClean="0">
                <a:solidFill>
                  <a:schemeClr val="bg1"/>
                </a:solidFill>
              </a:rPr>
              <a:t> </a:t>
            </a:r>
            <a:r>
              <a:rPr lang="cs-CZ" sz="1200" dirty="0" err="1" smtClean="0">
                <a:solidFill>
                  <a:schemeClr val="bg1"/>
                </a:solidFill>
              </a:rPr>
              <a:t>Republic.jpg</a:t>
            </a:r>
            <a:r>
              <a:rPr lang="cs-CZ" sz="1200" dirty="0" smtClean="0">
                <a:solidFill>
                  <a:schemeClr val="bg1"/>
                </a:solidFill>
              </a:rPr>
              <a:t>. In: </a:t>
            </a:r>
            <a:r>
              <a:rPr lang="cs-CZ" sz="1200" dirty="0" err="1" smtClean="0">
                <a:solidFill>
                  <a:schemeClr val="bg1"/>
                </a:solidFill>
              </a:rPr>
              <a:t>Wikipedia</a:t>
            </a:r>
            <a:r>
              <a:rPr lang="cs-CZ" sz="1200" dirty="0" smtClean="0">
                <a:solidFill>
                  <a:schemeClr val="bg1"/>
                </a:solidFill>
              </a:rPr>
              <a:t>: </a:t>
            </a:r>
            <a:r>
              <a:rPr lang="cs-CZ" sz="1200" dirty="0" err="1" smtClean="0">
                <a:solidFill>
                  <a:schemeClr val="bg1"/>
                </a:solidFill>
              </a:rPr>
              <a:t>the</a:t>
            </a:r>
            <a:r>
              <a:rPr lang="cs-CZ" sz="1200" dirty="0" smtClean="0">
                <a:solidFill>
                  <a:schemeClr val="bg1"/>
                </a:solidFill>
              </a:rPr>
              <a:t> free </a:t>
            </a:r>
            <a:r>
              <a:rPr lang="cs-CZ" sz="1200" dirty="0" err="1" smtClean="0">
                <a:solidFill>
                  <a:schemeClr val="bg1"/>
                </a:solidFill>
              </a:rPr>
              <a:t>encyclopedia</a:t>
            </a:r>
            <a:r>
              <a:rPr lang="cs-CZ" sz="1200" dirty="0" smtClean="0">
                <a:solidFill>
                  <a:schemeClr val="bg1"/>
                </a:solidFill>
              </a:rPr>
              <a:t> [online]. San </a:t>
            </a:r>
            <a:r>
              <a:rPr lang="cs-CZ" sz="1200" dirty="0" err="1" smtClean="0">
                <a:solidFill>
                  <a:schemeClr val="bg1"/>
                </a:solidFill>
              </a:rPr>
              <a:t>Francisco</a:t>
            </a:r>
            <a:r>
              <a:rPr lang="cs-CZ" sz="1200" dirty="0" smtClean="0">
                <a:solidFill>
                  <a:schemeClr val="bg1"/>
                </a:solidFill>
              </a:rPr>
              <a:t> (CA): </a:t>
            </a:r>
            <a:r>
              <a:rPr lang="cs-CZ" sz="1200" dirty="0" err="1" smtClean="0">
                <a:solidFill>
                  <a:schemeClr val="bg1"/>
                </a:solidFill>
              </a:rPr>
              <a:t>Wikimedia</a:t>
            </a:r>
            <a:r>
              <a:rPr lang="cs-CZ" sz="1200" dirty="0" smtClean="0">
                <a:solidFill>
                  <a:schemeClr val="bg1"/>
                </a:solidFill>
              </a:rPr>
              <a:t> </a:t>
            </a:r>
            <a:r>
              <a:rPr lang="cs-CZ" sz="1200" dirty="0" err="1" smtClean="0">
                <a:solidFill>
                  <a:schemeClr val="bg1"/>
                </a:solidFill>
              </a:rPr>
              <a:t>Foundation</a:t>
            </a:r>
            <a:r>
              <a:rPr lang="cs-CZ" sz="1200" dirty="0" smtClean="0">
                <a:solidFill>
                  <a:schemeClr val="bg1"/>
                </a:solidFill>
              </a:rPr>
              <a:t>, 2001-, 31. 7. 2008, 22:07 [cit. 2013-07-16]. Dostupné z: </a:t>
            </a:r>
            <a:r>
              <a:rPr lang="cs-CZ" sz="1200" dirty="0" smtClean="0">
                <a:solidFill>
                  <a:schemeClr val="bg1"/>
                </a:solidFill>
                <a:hlinkClick r:id="rId6"/>
              </a:rPr>
              <a:t>http://cs.wikipedia.org/wiki/Soubor:2005_summer_camp_of_scouts_from_Třebíč,_Czech_Republic.jpg</a:t>
            </a:r>
            <a:endParaRPr lang="cs-CZ" sz="1200" dirty="0" smtClean="0">
              <a:solidFill>
                <a:schemeClr val="bg1"/>
              </a:solidFill>
            </a:endParaRPr>
          </a:p>
          <a:p>
            <a:r>
              <a:rPr lang="cs-CZ" sz="1200" dirty="0" smtClean="0">
                <a:solidFill>
                  <a:schemeClr val="bg1"/>
                </a:solidFill>
              </a:rPr>
              <a:t>Soubor:Ski-</a:t>
            </a:r>
            <a:r>
              <a:rPr lang="cs-CZ" sz="1200" dirty="0" err="1" smtClean="0">
                <a:solidFill>
                  <a:schemeClr val="bg1"/>
                </a:solidFill>
              </a:rPr>
              <a:t>Šumava.JPG</a:t>
            </a:r>
            <a:r>
              <a:rPr lang="cs-CZ" sz="1200" dirty="0" smtClean="0">
                <a:solidFill>
                  <a:schemeClr val="bg1"/>
                </a:solidFill>
              </a:rPr>
              <a:t>. In: </a:t>
            </a:r>
            <a:r>
              <a:rPr lang="cs-CZ" sz="1200" dirty="0" err="1" smtClean="0">
                <a:solidFill>
                  <a:schemeClr val="bg1"/>
                </a:solidFill>
              </a:rPr>
              <a:t>Wikipedia</a:t>
            </a:r>
            <a:r>
              <a:rPr lang="cs-CZ" sz="1200" dirty="0" smtClean="0">
                <a:solidFill>
                  <a:schemeClr val="bg1"/>
                </a:solidFill>
              </a:rPr>
              <a:t>: </a:t>
            </a:r>
            <a:r>
              <a:rPr lang="cs-CZ" sz="1200" dirty="0" err="1" smtClean="0">
                <a:solidFill>
                  <a:schemeClr val="bg1"/>
                </a:solidFill>
              </a:rPr>
              <a:t>the</a:t>
            </a:r>
            <a:r>
              <a:rPr lang="cs-CZ" sz="1200" dirty="0" smtClean="0">
                <a:solidFill>
                  <a:schemeClr val="bg1"/>
                </a:solidFill>
              </a:rPr>
              <a:t> free </a:t>
            </a:r>
            <a:r>
              <a:rPr lang="cs-CZ" sz="1200" dirty="0" err="1" smtClean="0">
                <a:solidFill>
                  <a:schemeClr val="bg1"/>
                </a:solidFill>
              </a:rPr>
              <a:t>encyclopedia</a:t>
            </a:r>
            <a:r>
              <a:rPr lang="cs-CZ" sz="1200" dirty="0" smtClean="0">
                <a:solidFill>
                  <a:schemeClr val="bg1"/>
                </a:solidFill>
              </a:rPr>
              <a:t> [online]. San </a:t>
            </a:r>
            <a:r>
              <a:rPr lang="cs-CZ" sz="1200" dirty="0" err="1" smtClean="0">
                <a:solidFill>
                  <a:schemeClr val="bg1"/>
                </a:solidFill>
              </a:rPr>
              <a:t>Francisco</a:t>
            </a:r>
            <a:r>
              <a:rPr lang="cs-CZ" sz="1200" dirty="0" smtClean="0">
                <a:solidFill>
                  <a:schemeClr val="bg1"/>
                </a:solidFill>
              </a:rPr>
              <a:t> (CA): </a:t>
            </a:r>
            <a:r>
              <a:rPr lang="cs-CZ" sz="1200" dirty="0" err="1" smtClean="0">
                <a:solidFill>
                  <a:schemeClr val="bg1"/>
                </a:solidFill>
              </a:rPr>
              <a:t>Wikimedia</a:t>
            </a:r>
            <a:r>
              <a:rPr lang="cs-CZ" sz="1200" dirty="0" smtClean="0">
                <a:solidFill>
                  <a:schemeClr val="bg1"/>
                </a:solidFill>
              </a:rPr>
              <a:t> </a:t>
            </a:r>
            <a:r>
              <a:rPr lang="cs-CZ" sz="1200" dirty="0" err="1" smtClean="0">
                <a:solidFill>
                  <a:schemeClr val="bg1"/>
                </a:solidFill>
              </a:rPr>
              <a:t>Foundation</a:t>
            </a:r>
            <a:r>
              <a:rPr lang="cs-CZ" sz="1200" dirty="0" smtClean="0">
                <a:solidFill>
                  <a:schemeClr val="bg1"/>
                </a:solidFill>
              </a:rPr>
              <a:t>, 2001-, 22. 10. 2011, 08:35 [cit. 2013-07-16]. Dostupné z: </a:t>
            </a:r>
            <a:r>
              <a:rPr lang="cs-CZ" sz="1200" dirty="0" smtClean="0">
                <a:solidFill>
                  <a:schemeClr val="bg1"/>
                </a:solidFill>
                <a:hlinkClick r:id="rId7"/>
              </a:rPr>
              <a:t>http://cs.wikipedia.org/wiki/Soubor:Ski-Šumava.JPG</a:t>
            </a:r>
            <a:endParaRPr lang="cs-CZ" sz="1200" dirty="0" smtClean="0">
              <a:solidFill>
                <a:schemeClr val="bg1"/>
              </a:solidFill>
            </a:endParaRPr>
          </a:p>
          <a:p>
            <a:r>
              <a:rPr lang="cs-CZ" sz="1200" dirty="0" smtClean="0">
                <a:solidFill>
                  <a:schemeClr val="bg1"/>
                </a:solidFill>
              </a:rPr>
              <a:t>Učebnice: Člověk a jeho svět: přírodověda pro 4. ročník. Vydání druhé. Bratislavská 23d, 602 00 Brno: NOVÁ ŠKOLA, s. r. o., 2011. ISBN 978-80-7289-211-2. </a:t>
            </a:r>
          </a:p>
          <a:p>
            <a:endParaRPr lang="cs-CZ" sz="1200" dirty="0" smtClean="0">
              <a:solidFill>
                <a:schemeClr val="bg1"/>
              </a:solidFill>
            </a:endParaRPr>
          </a:p>
          <a:p>
            <a:endParaRPr lang="cs-CZ" sz="1200" dirty="0" smtClean="0">
              <a:solidFill>
                <a:schemeClr val="bg1"/>
              </a:solidFill>
            </a:endParaRPr>
          </a:p>
          <a:p>
            <a:endParaRPr lang="cs-CZ" sz="1200" dirty="0" smtClean="0">
              <a:solidFill>
                <a:schemeClr val="bg1"/>
              </a:solidFill>
            </a:endParaRPr>
          </a:p>
          <a:p>
            <a:endParaRPr lang="cs-CZ" sz="1200" dirty="0" smtClean="0"/>
          </a:p>
          <a:p>
            <a:endParaRPr lang="cs-CZ" sz="1200" dirty="0" smtClean="0"/>
          </a:p>
          <a:p>
            <a:endParaRPr lang="cs-CZ" sz="1200" dirty="0" smtClean="0"/>
          </a:p>
          <a:p>
            <a:endParaRPr lang="cs-CZ" sz="1200" dirty="0"/>
          </a:p>
        </p:txBody>
      </p:sp>
      <p:pic>
        <p:nvPicPr>
          <p:cNvPr id="4" name="Picture 8" descr="OPVK_hor_zakladni_logolink_RGB_cz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92725" y="5876925"/>
            <a:ext cx="3657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Anotace:</a:t>
            </a:r>
            <a:endParaRPr lang="cs-CZ" sz="4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  <p:pic>
        <p:nvPicPr>
          <p:cNvPr id="3075" name="Picture 3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609600"/>
            <a:ext cx="5575300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072563" y="4760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cs-CZ">
              <a:latin typeface="Calibri" pitchFamily="34" charset="0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0" y="3505200"/>
            <a:ext cx="9144000" cy="2031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738000" rIns="73800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cs-CZ" dirty="0"/>
              <a:t>Digitální učební materiál je určen k seznámení s </a:t>
            </a:r>
            <a:r>
              <a:rPr lang="cs-CZ" dirty="0" smtClean="0"/>
              <a:t>významem lesů.</a:t>
            </a:r>
            <a:endParaRPr lang="cs-CZ" dirty="0"/>
          </a:p>
          <a:p>
            <a:pPr>
              <a:buFont typeface="Wingdings" pitchFamily="2" charset="2"/>
              <a:buChar char="q"/>
            </a:pPr>
            <a:r>
              <a:rPr lang="cs-CZ" dirty="0" smtClean="0"/>
              <a:t>Materiál rozvíjí a vysvětluje základní probíranou látku podle ŠVP a názorně žáky poučí o významu lesů.</a:t>
            </a:r>
            <a:endParaRPr lang="cs-CZ" dirty="0"/>
          </a:p>
          <a:p>
            <a:pPr>
              <a:buFont typeface="Wingdings" pitchFamily="2" charset="2"/>
              <a:buChar char="q"/>
            </a:pPr>
            <a:r>
              <a:rPr lang="cs-CZ" dirty="0"/>
              <a:t>Je určen pro </a:t>
            </a:r>
            <a:r>
              <a:rPr lang="cs-CZ"/>
              <a:t>předmět </a:t>
            </a:r>
            <a:r>
              <a:rPr lang="cs-CZ" dirty="0"/>
              <a:t>p</a:t>
            </a:r>
            <a:r>
              <a:rPr lang="cs-CZ" smtClean="0"/>
              <a:t>řírodověda </a:t>
            </a:r>
            <a:r>
              <a:rPr lang="cs-CZ" dirty="0"/>
              <a:t>4. </a:t>
            </a:r>
            <a:r>
              <a:rPr lang="cs-CZ" dirty="0" smtClean="0"/>
              <a:t>ročník.</a:t>
            </a:r>
            <a:endParaRPr lang="cs-CZ" dirty="0"/>
          </a:p>
          <a:p>
            <a:pPr>
              <a:buFont typeface="Wingdings" pitchFamily="2" charset="2"/>
              <a:buChar char="q"/>
            </a:pPr>
            <a:r>
              <a:rPr lang="cs-CZ" dirty="0"/>
              <a:t>Tento materiál vznikl jako doplňující materiál k učebnici: Člověk a jeho svět: přírodověda pro 4. ročník. Vydání druhé. Bratislavská 23d, 602 00 Brno: NOVÁ ŠKOLA, s. r. o., 2011. ISBN 978-80-7289-211-2.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Lesy v ČR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Lesy v České republice zabírají 33% rozlohy. Převážnou část tvoří lesy </a:t>
            </a:r>
            <a:r>
              <a:rPr lang="cs-CZ" dirty="0" smtClean="0">
                <a:solidFill>
                  <a:srgbClr val="66FF66"/>
                </a:solidFill>
              </a:rPr>
              <a:t>jehličnaté</a:t>
            </a:r>
            <a:r>
              <a:rPr lang="cs-CZ" dirty="0" smtClean="0"/>
              <a:t>. </a:t>
            </a:r>
          </a:p>
        </p:txBody>
      </p:sp>
      <p:pic>
        <p:nvPicPr>
          <p:cNvPr id="4" name="Picture 8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5876925"/>
            <a:ext cx="3657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140968"/>
            <a:ext cx="4320481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5292080" y="3212976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66FF33"/>
                </a:solidFill>
              </a:rPr>
              <a:t>Např. </a:t>
            </a:r>
          </a:p>
        </p:txBody>
      </p:sp>
      <p:sp>
        <p:nvSpPr>
          <p:cNvPr id="1028" name="Tree"/>
          <p:cNvSpPr>
            <a:spLocks noEditPoints="1" noChangeArrowheads="1"/>
          </p:cNvSpPr>
          <p:nvPr/>
        </p:nvSpPr>
        <p:spPr bwMode="auto">
          <a:xfrm>
            <a:off x="7380312" y="4077072"/>
            <a:ext cx="1089670" cy="1340768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5364088" y="3573016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66FF33"/>
                </a:solidFill>
              </a:rPr>
              <a:t>smrk</a:t>
            </a:r>
            <a:endParaRPr lang="cs-CZ" sz="2400" dirty="0">
              <a:solidFill>
                <a:srgbClr val="66FF33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364088" y="3933056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66FF33"/>
                </a:solidFill>
              </a:rPr>
              <a:t>jedle</a:t>
            </a:r>
            <a:endParaRPr lang="cs-CZ" sz="2400" dirty="0">
              <a:solidFill>
                <a:srgbClr val="66FF33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364088" y="4293096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66FF33"/>
                </a:solidFill>
              </a:rPr>
              <a:t>modřín</a:t>
            </a:r>
            <a:endParaRPr lang="cs-CZ" sz="2400" dirty="0">
              <a:solidFill>
                <a:srgbClr val="66FF33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5364088" y="4653136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66FF33"/>
                </a:solidFill>
              </a:rPr>
              <a:t>borovice</a:t>
            </a:r>
            <a:endParaRPr lang="cs-CZ" sz="2400" dirty="0">
              <a:solidFill>
                <a:srgbClr val="66FF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028" grpId="0" animBg="1"/>
      <p:bldP spid="10" grpId="0" build="p"/>
      <p:bldP spid="11" grpId="0" build="p"/>
      <p:bldP spid="12" grpId="0" build="p"/>
      <p:bldP spid="1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Lesy v ČR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Další (v ČR ojedinělou) skupinou jsou lesy </a:t>
            </a:r>
            <a:r>
              <a:rPr lang="cs-CZ" dirty="0" smtClean="0">
                <a:solidFill>
                  <a:srgbClr val="FFFF00"/>
                </a:solidFill>
              </a:rPr>
              <a:t>listnaté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708920"/>
            <a:ext cx="4464496" cy="3348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OPVK_hor_zakladni_logolink_RGB_c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5876925"/>
            <a:ext cx="3657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5220072" y="2276872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FF00"/>
                </a:solidFill>
              </a:rPr>
              <a:t>Např. </a:t>
            </a:r>
            <a:endParaRPr lang="cs-CZ" sz="2400" dirty="0">
              <a:solidFill>
                <a:srgbClr val="FFFF00"/>
              </a:solidFill>
            </a:endParaRPr>
          </a:p>
        </p:txBody>
      </p:sp>
      <p:pic>
        <p:nvPicPr>
          <p:cNvPr id="2051" name="Picture 3" descr="C:\Users\Martincovi\AppData\Local\Temp\Temporary Internet Files\Content.IE5\2P3KGX7N\MC900027245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4005064"/>
            <a:ext cx="1493215" cy="1686154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5220072" y="270892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dub letní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220072" y="306896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jasan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220072" y="350100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jilm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220072" y="393305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habr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220072" y="429309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lípa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5220072" y="465313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javor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5220072" y="501317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buk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5220072" y="537321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topol</a:t>
            </a:r>
            <a:endParaRPr lang="cs-CZ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  <p:bldP spid="9" grpId="0" build="p"/>
      <p:bldP spid="10" grpId="0" build="p"/>
      <p:bldP spid="11" grpId="0" build="p"/>
      <p:bldP spid="12" grpId="0" build="p"/>
      <p:bldP spid="13" grpId="0" build="p"/>
      <p:bldP spid="14" grpId="0" build="p"/>
      <p:bldP spid="1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Lesy ČR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Nejčastější skupinou jsou lesy </a:t>
            </a:r>
            <a:r>
              <a:rPr lang="cs-CZ" dirty="0" smtClean="0">
                <a:solidFill>
                  <a:srgbClr val="FFC000"/>
                </a:solidFill>
              </a:rPr>
              <a:t>smíšené</a:t>
            </a:r>
            <a:r>
              <a:rPr lang="cs-CZ" dirty="0" smtClean="0"/>
              <a:t>.</a:t>
            </a:r>
          </a:p>
          <a:p>
            <a:r>
              <a:rPr lang="cs-CZ" dirty="0" smtClean="0"/>
              <a:t>Ve smíšených lesích je zastoupení dvou nebo více druhů dřevin (stromů). V ČR tvoří 80% všech lesů.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789040"/>
            <a:ext cx="3672407" cy="2754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OPVK_hor_zakladni_logolink_RGB_c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5876925"/>
            <a:ext cx="3657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ree"/>
          <p:cNvSpPr>
            <a:spLocks noEditPoints="1" noChangeArrowheads="1"/>
          </p:cNvSpPr>
          <p:nvPr/>
        </p:nvSpPr>
        <p:spPr bwMode="auto">
          <a:xfrm>
            <a:off x="7380312" y="4077072"/>
            <a:ext cx="1089670" cy="1340768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Picture 3" descr="C:\Users\Martincovi\AppData\Local\Temp\Temporary Internet Files\Content.IE5\2P3KGX7N\MC900027245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933056"/>
            <a:ext cx="1493215" cy="16861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Význam lesa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Lesy jsou významným zdrojem </a:t>
            </a:r>
            <a:r>
              <a:rPr lang="cs-CZ" dirty="0" smtClean="0">
                <a:solidFill>
                  <a:srgbClr val="FFFF00"/>
                </a:solidFill>
              </a:rPr>
              <a:t>kyslíku</a:t>
            </a:r>
            <a:r>
              <a:rPr lang="cs-CZ" dirty="0" smtClean="0">
                <a:solidFill>
                  <a:schemeClr val="bg1"/>
                </a:solidFill>
              </a:rPr>
              <a:t>. 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Bývají také označovány jako </a:t>
            </a:r>
            <a:r>
              <a:rPr lang="cs-CZ" dirty="0" smtClean="0">
                <a:solidFill>
                  <a:srgbClr val="66CCFF"/>
                </a:solidFill>
              </a:rPr>
              <a:t>„</a:t>
            </a:r>
            <a:r>
              <a:rPr lang="cs-CZ" dirty="0">
                <a:solidFill>
                  <a:srgbClr val="66CCFF"/>
                </a:solidFill>
              </a:rPr>
              <a:t>p</a:t>
            </a:r>
            <a:r>
              <a:rPr lang="cs-CZ" dirty="0" smtClean="0">
                <a:solidFill>
                  <a:srgbClr val="66CCFF"/>
                </a:solidFill>
              </a:rPr>
              <a:t>líce planety“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Picture 8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5876925"/>
            <a:ext cx="3657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212976"/>
            <a:ext cx="2646294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C:\Users\Martincovi\AppData\Local\Temp\Temporary Internet Files\Content.IE5\A7FDIG19\MC900339204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356992"/>
            <a:ext cx="1872208" cy="1872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Význam lesa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Lesy</a:t>
            </a:r>
            <a:r>
              <a:rPr lang="cs-CZ" dirty="0" smtClean="0"/>
              <a:t> </a:t>
            </a:r>
            <a:r>
              <a:rPr lang="cs-CZ" dirty="0" smtClean="0">
                <a:solidFill>
                  <a:srgbClr val="66FF33"/>
                </a:solidFill>
              </a:rPr>
              <a:t>zachycují prach</a:t>
            </a:r>
            <a:r>
              <a:rPr lang="cs-CZ" dirty="0" smtClean="0"/>
              <a:t> </a:t>
            </a:r>
            <a:r>
              <a:rPr lang="cs-CZ" dirty="0" smtClean="0">
                <a:solidFill>
                  <a:schemeClr val="bg1"/>
                </a:solidFill>
              </a:rPr>
              <a:t>a</a:t>
            </a:r>
            <a:r>
              <a:rPr lang="cs-CZ" dirty="0" smtClean="0"/>
              <a:t> </a:t>
            </a:r>
            <a:r>
              <a:rPr lang="cs-CZ" dirty="0" smtClean="0">
                <a:solidFill>
                  <a:srgbClr val="66FF33"/>
                </a:solidFill>
              </a:rPr>
              <a:t>nečistoty</a:t>
            </a:r>
            <a:r>
              <a:rPr lang="cs-CZ" dirty="0" smtClean="0"/>
              <a:t> </a:t>
            </a:r>
            <a:r>
              <a:rPr lang="cs-CZ" dirty="0" smtClean="0">
                <a:solidFill>
                  <a:schemeClr val="bg1"/>
                </a:solidFill>
              </a:rPr>
              <a:t>z ovzduší a</a:t>
            </a:r>
            <a:r>
              <a:rPr lang="cs-CZ" dirty="0" smtClean="0"/>
              <a:t> </a:t>
            </a:r>
            <a:r>
              <a:rPr lang="cs-CZ" dirty="0" smtClean="0">
                <a:solidFill>
                  <a:srgbClr val="66FF33"/>
                </a:solidFill>
              </a:rPr>
              <a:t>tlumí hluk</a:t>
            </a:r>
            <a:r>
              <a:rPr lang="cs-CZ" dirty="0" smtClean="0">
                <a:solidFill>
                  <a:schemeClr val="bg1"/>
                </a:solidFill>
              </a:rPr>
              <a:t>. Velkou částí se podílí na odstraňování některých škodlivých látek ve vzduchu.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Picture 8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5876925"/>
            <a:ext cx="3657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 descr="C:\Users\Martincovi\AppData\Local\Temp\Temporary Internet Files\Content.IE5\2P3KGX7N\MM900286794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3789040"/>
            <a:ext cx="1872208" cy="1508168"/>
          </a:xfrm>
          <a:prstGeom prst="rect">
            <a:avLst/>
          </a:prstGeom>
          <a:noFill/>
        </p:spPr>
      </p:pic>
      <p:pic>
        <p:nvPicPr>
          <p:cNvPr id="5126" name="Picture 6" descr="C:\Users\Martincovi\AppData\Local\Temp\Temporary Internet Files\Content.IE5\WFKI9TEQ\MM900286792[1]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3573016"/>
            <a:ext cx="2164060" cy="1793892"/>
          </a:xfrm>
          <a:prstGeom prst="rect">
            <a:avLst/>
          </a:prstGeom>
          <a:noFill/>
        </p:spPr>
      </p:pic>
      <p:pic>
        <p:nvPicPr>
          <p:cNvPr id="12" name="Picture 3" descr="C:\Users\Martincovi\AppData\Local\Temp\Temporary Internet Files\Content.IE5\2P3KGX7N\MC900027245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005064"/>
            <a:ext cx="1493215" cy="1686154"/>
          </a:xfrm>
          <a:prstGeom prst="rect">
            <a:avLst/>
          </a:prstGeom>
          <a:noFill/>
        </p:spPr>
      </p:pic>
      <p:sp>
        <p:nvSpPr>
          <p:cNvPr id="13" name="Tree"/>
          <p:cNvSpPr>
            <a:spLocks noEditPoints="1" noChangeArrowheads="1"/>
          </p:cNvSpPr>
          <p:nvPr/>
        </p:nvSpPr>
        <p:spPr bwMode="auto">
          <a:xfrm>
            <a:off x="1763688" y="4149080"/>
            <a:ext cx="1089670" cy="1340768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Význam lesa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Je</a:t>
            </a:r>
            <a:r>
              <a:rPr lang="cs-CZ" dirty="0" smtClean="0"/>
              <a:t> </a:t>
            </a:r>
            <a:r>
              <a:rPr lang="cs-CZ" dirty="0" smtClean="0">
                <a:solidFill>
                  <a:srgbClr val="FFC000"/>
                </a:solidFill>
              </a:rPr>
              <a:t>domovem</a:t>
            </a:r>
            <a:r>
              <a:rPr lang="cs-CZ" dirty="0" smtClean="0"/>
              <a:t> </a:t>
            </a:r>
            <a:r>
              <a:rPr lang="cs-CZ" dirty="0" smtClean="0">
                <a:solidFill>
                  <a:schemeClr val="bg1"/>
                </a:solidFill>
              </a:rPr>
              <a:t>mnoha</a:t>
            </a:r>
            <a:r>
              <a:rPr lang="cs-CZ" dirty="0" smtClean="0"/>
              <a:t> </a:t>
            </a:r>
            <a:r>
              <a:rPr lang="cs-CZ" dirty="0" smtClean="0">
                <a:solidFill>
                  <a:schemeClr val="bg1"/>
                </a:solidFill>
              </a:rPr>
              <a:t>živočichů</a:t>
            </a:r>
            <a:r>
              <a:rPr lang="cs-CZ" dirty="0" smtClean="0"/>
              <a:t> </a:t>
            </a:r>
            <a:r>
              <a:rPr lang="cs-CZ" dirty="0" smtClean="0">
                <a:solidFill>
                  <a:schemeClr val="bg1"/>
                </a:solidFill>
              </a:rPr>
              <a:t>a</a:t>
            </a:r>
            <a:r>
              <a:rPr lang="cs-CZ" dirty="0" smtClean="0">
                <a:solidFill>
                  <a:srgbClr val="FFC000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rostlin.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708920"/>
            <a:ext cx="374441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492896"/>
            <a:ext cx="227203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2852936"/>
            <a:ext cx="221424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 descr="C:\Users\Martincovi\AppData\Local\Temp\Temporary Internet Files\Content.IE5\2P3KGX7N\MM900288870[1]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5877272"/>
            <a:ext cx="619125" cy="809625"/>
          </a:xfrm>
          <a:prstGeom prst="rect">
            <a:avLst/>
          </a:prstGeom>
          <a:noFill/>
        </p:spPr>
      </p:pic>
      <p:sp>
        <p:nvSpPr>
          <p:cNvPr id="11" name="TextovéPole 10"/>
          <p:cNvSpPr txBox="1"/>
          <p:nvPr/>
        </p:nvSpPr>
        <p:spPr>
          <a:xfrm>
            <a:off x="971600" y="5903893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C000"/>
                </a:solidFill>
              </a:rPr>
              <a:t>Poznáš, co je na obrázku?</a:t>
            </a:r>
            <a:endParaRPr lang="cs-CZ" dirty="0">
              <a:solidFill>
                <a:srgbClr val="FFC000"/>
              </a:solidFill>
            </a:endParaRPr>
          </a:p>
        </p:txBody>
      </p:sp>
      <p:pic>
        <p:nvPicPr>
          <p:cNvPr id="12" name="Picture 8" descr="OPVK_hor_zakladni_logolink_RGB_cz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725" y="5876925"/>
            <a:ext cx="3657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0272" y="188640"/>
            <a:ext cx="1164127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Význam lesa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Slouží jako</a:t>
            </a:r>
            <a:r>
              <a:rPr lang="cs-CZ" dirty="0" smtClean="0"/>
              <a:t> </a:t>
            </a:r>
            <a:r>
              <a:rPr lang="cs-CZ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zásobárna vody</a:t>
            </a:r>
            <a:r>
              <a:rPr lang="cs-CZ" dirty="0" smtClean="0">
                <a:solidFill>
                  <a:schemeClr val="bg1"/>
                </a:solidFill>
              </a:rPr>
              <a:t>. Při dešti </a:t>
            </a:r>
            <a:r>
              <a:rPr lang="cs-CZ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mechy</a:t>
            </a:r>
            <a:r>
              <a:rPr lang="cs-CZ" dirty="0" smtClean="0"/>
              <a:t> </a:t>
            </a:r>
            <a:r>
              <a:rPr lang="cs-CZ" dirty="0" smtClean="0">
                <a:solidFill>
                  <a:schemeClr val="bg1"/>
                </a:solidFill>
              </a:rPr>
              <a:t>nasáknou vodu a zadržují ji.Voda se shromažďuje v </a:t>
            </a:r>
            <a:r>
              <a:rPr lang="cs-CZ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lesních studánkách</a:t>
            </a:r>
            <a:r>
              <a:rPr lang="cs-CZ" dirty="0" smtClean="0">
                <a:solidFill>
                  <a:schemeClr val="bg1"/>
                </a:solidFill>
              </a:rPr>
              <a:t>, vyvěrá v pramenech potůčků.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Picture 8" descr="OPVK_hor_zakladni_logolink_RGB_c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5876925"/>
            <a:ext cx="3657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3356992"/>
            <a:ext cx="172723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717032"/>
            <a:ext cx="3672408" cy="2876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Martincovi\AppData\Local\Temp\Temporary Internet Files\Content.IE5\WFKI9TEQ\MM900041152[1]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221088"/>
            <a:ext cx="1296144" cy="9308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1027</Words>
  <Application>Microsoft Office PowerPoint</Application>
  <PresentationFormat>Předvádění na obrazovce (4:3)</PresentationFormat>
  <Paragraphs>85</Paragraphs>
  <Slides>15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6" baseType="lpstr">
      <vt:lpstr>Motiv sady Office</vt:lpstr>
      <vt:lpstr>Význam lesů</vt:lpstr>
      <vt:lpstr>Anotace:</vt:lpstr>
      <vt:lpstr>Lesy v ČR</vt:lpstr>
      <vt:lpstr>Lesy v ČR</vt:lpstr>
      <vt:lpstr>Lesy ČR</vt:lpstr>
      <vt:lpstr>Význam lesa</vt:lpstr>
      <vt:lpstr>Význam lesa</vt:lpstr>
      <vt:lpstr>Význam lesa</vt:lpstr>
      <vt:lpstr>Význam lesa</vt:lpstr>
      <vt:lpstr>Význam lesa</vt:lpstr>
      <vt:lpstr>Význam lesa</vt:lpstr>
      <vt:lpstr>Význam lesa</vt:lpstr>
      <vt:lpstr>Význam lesa</vt:lpstr>
      <vt:lpstr>Použité zdroje</vt:lpstr>
      <vt:lpstr>Použité zdroje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Význam lesů</dc:title>
  <dc:creator>Martincovi</dc:creator>
  <cp:lastModifiedBy>ucitel</cp:lastModifiedBy>
  <cp:revision>30</cp:revision>
  <dcterms:created xsi:type="dcterms:W3CDTF">2013-07-16T10:13:04Z</dcterms:created>
  <dcterms:modified xsi:type="dcterms:W3CDTF">2013-08-22T14:19:02Z</dcterms:modified>
</cp:coreProperties>
</file>