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4" r:id="rId6"/>
    <p:sldId id="265" r:id="rId7"/>
    <p:sldId id="273" r:id="rId8"/>
    <p:sldId id="266" r:id="rId9"/>
    <p:sldId id="267" r:id="rId10"/>
    <p:sldId id="269" r:id="rId11"/>
    <p:sldId id="270" r:id="rId12"/>
    <p:sldId id="271" r:id="rId13"/>
    <p:sldId id="272" r:id="rId14"/>
    <p:sldId id="260" r:id="rId15"/>
    <p:sldId id="268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6" autoAdjust="0"/>
    <p:restoredTop sz="94660"/>
  </p:normalViewPr>
  <p:slideViewPr>
    <p:cSldViewPr>
      <p:cViewPr varScale="1">
        <p:scale>
          <a:sx n="85" d="100"/>
          <a:sy n="85" d="100"/>
        </p:scale>
        <p:origin x="-1397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693-C246-4E52-923E-1DD415A85C14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4D70-0CE6-4CF3-B9A6-3AED93F294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693-C246-4E52-923E-1DD415A85C14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4D70-0CE6-4CF3-B9A6-3AED93F294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693-C246-4E52-923E-1DD415A85C14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4D70-0CE6-4CF3-B9A6-3AED93F294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693-C246-4E52-923E-1DD415A85C14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4D70-0CE6-4CF3-B9A6-3AED93F294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693-C246-4E52-923E-1DD415A85C14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4D70-0CE6-4CF3-B9A6-3AED93F294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693-C246-4E52-923E-1DD415A85C14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4D70-0CE6-4CF3-B9A6-3AED93F294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693-C246-4E52-923E-1DD415A85C14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4D70-0CE6-4CF3-B9A6-3AED93F294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693-C246-4E52-923E-1DD415A85C14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4D70-0CE6-4CF3-B9A6-3AED93F294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693-C246-4E52-923E-1DD415A85C14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4D70-0CE6-4CF3-B9A6-3AED93F294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693-C246-4E52-923E-1DD415A85C14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4D70-0CE6-4CF3-B9A6-3AED93F294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E693-C246-4E52-923E-1DD415A85C14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4D70-0CE6-4CF3-B9A6-3AED93F294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B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7E693-C246-4E52-923E-1DD415A85C14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04D70-0CE6-4CF3-B9A6-3AED93F2944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da.wikipedia.org/wiki/Fil:Schwielowsee-Schilfrohrguertel-01.jpg" TargetMode="External"/><Relationship Id="rId3" Type="http://schemas.openxmlformats.org/officeDocument/2006/relationships/hyperlink" Target="http://cs.wikipedia.org/wiki/Soubor:Leteck&#233;_z&#225;bery_ostrova_Hvar.jpg" TargetMode="External"/><Relationship Id="rId7" Type="http://schemas.openxmlformats.org/officeDocument/2006/relationships/hyperlink" Target="http://cs.wikipedia.org/wiki/Soubor:Ro&#382;mberk.jpg" TargetMode="External"/><Relationship Id="rId2" Type="http://schemas.openxmlformats.org/officeDocument/2006/relationships/hyperlink" Target="http://cs.wikipedia.org/wiki/Soubor:Jordan_Pond_in_Tabor_CZ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oubor:Common_carp.jpg" TargetMode="External"/><Relationship Id="rId5" Type="http://schemas.openxmlformats.org/officeDocument/2006/relationships/hyperlink" Target="http://cs.wikipedia.org/wiki/Soubor:Luha&#269;ovick&#225;_p&#345;ehrada_2.jpg" TargetMode="External"/><Relationship Id="rId10" Type="http://schemas.openxmlformats.org/officeDocument/2006/relationships/image" Target="../media/image4.jpeg"/><Relationship Id="rId4" Type="http://schemas.openxmlformats.org/officeDocument/2006/relationships/hyperlink" Target="http://cs.wikipedia.org/wiki/Soubor:Orlik-prehradni_hraz.jpg" TargetMode="External"/><Relationship Id="rId9" Type="http://schemas.openxmlformats.org/officeDocument/2006/relationships/hyperlink" Target="http://www.office.microsoft.co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Soubor:051027_Rybolov_Jesenice_0143.JPG" TargetMode="External"/><Relationship Id="rId3" Type="http://schemas.openxmlformats.org/officeDocument/2006/relationships/hyperlink" Target="http://cs.wikipedia.org/wiki/Soubor:M&#225;chovo_jezero.JPG" TargetMode="External"/><Relationship Id="rId7" Type="http://schemas.openxmlformats.org/officeDocument/2006/relationships/hyperlink" Target="http://cs.wikipedia.org/wiki/Soubor:Nov&#233;_M&#283;sto_nad_Metuj&#237;_Peklo_2011_2.jpg" TargetMode="External"/><Relationship Id="rId2" Type="http://schemas.openxmlformats.org/officeDocument/2006/relationships/hyperlink" Target="http://commons.wikimedia.org/wiki/File:Beaver_pho34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Eczema-arms.jpg" TargetMode="External"/><Relationship Id="rId5" Type="http://schemas.openxmlformats.org/officeDocument/2006/relationships/hyperlink" Target="http://cs.wikipedia.org/wiki/Soubor:Mok&#345;ady.jpg" TargetMode="External"/><Relationship Id="rId4" Type="http://schemas.openxmlformats.org/officeDocument/2006/relationships/hyperlink" Target="http://en.wikipedia.org/wiki/File:Ice_skating_Presseggersee.jpg" TargetMode="External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5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image" Target="../media/image15.jpe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gi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766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Význam vodních ploch</a:t>
            </a:r>
            <a:endParaRPr lang="cs-CZ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pic>
        <p:nvPicPr>
          <p:cNvPr id="2051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cs-CZ" dirty="0">
              <a:latin typeface="Calibri" pitchFamily="34" charset="0"/>
            </a:endParaRPr>
          </a:p>
        </p:txBody>
      </p:sp>
      <p:sp>
        <p:nvSpPr>
          <p:cNvPr id="2053" name="Text Box 14"/>
          <p:cNvSpPr txBox="1">
            <a:spLocks noChangeArrowheads="1"/>
          </p:cNvSpPr>
          <p:nvPr/>
        </p:nvSpPr>
        <p:spPr bwMode="auto">
          <a:xfrm>
            <a:off x="0" y="4572000"/>
            <a:ext cx="9144000" cy="147732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 smtClean="0"/>
              <a:t>Pří_263_Člověk a příroda_Význam vodních </a:t>
            </a:r>
            <a:r>
              <a:rPr lang="cs-CZ" dirty="0" smtClean="0"/>
              <a:t>ploch</a:t>
            </a:r>
          </a:p>
          <a:p>
            <a:pPr algn="ctr"/>
            <a:endParaRPr lang="cs-CZ" dirty="0"/>
          </a:p>
          <a:p>
            <a:pPr algn="ctr"/>
            <a:r>
              <a:rPr lang="cs-CZ" b="1" dirty="0"/>
              <a:t>Autor: Mgr. Pavla </a:t>
            </a:r>
            <a:r>
              <a:rPr lang="cs-CZ" b="1" dirty="0" smtClean="0"/>
              <a:t>Martincová</a:t>
            </a:r>
          </a:p>
          <a:p>
            <a:pPr algn="ctr"/>
            <a:endParaRPr lang="cs-CZ" dirty="0">
              <a:latin typeface="Calibri" pitchFamily="34" charset="0"/>
            </a:endParaRPr>
          </a:p>
          <a:p>
            <a:pPr algn="ctr"/>
            <a:r>
              <a:rPr lang="cs-CZ" dirty="0"/>
              <a:t>Škola: Základní škola Velehrad, </a:t>
            </a:r>
            <a:r>
              <a:rPr lang="cs-CZ" dirty="0" err="1"/>
              <a:t>Salašská</a:t>
            </a:r>
            <a:r>
              <a:rPr lang="cs-CZ" dirty="0"/>
              <a:t> 300, 687 07 Velehrad</a:t>
            </a:r>
          </a:p>
        </p:txBody>
      </p:sp>
      <p:sp>
        <p:nvSpPr>
          <p:cNvPr id="2054" name="Text Box 17"/>
          <p:cNvSpPr txBox="1">
            <a:spLocks noChangeArrowheads="1"/>
          </p:cNvSpPr>
          <p:nvPr/>
        </p:nvSpPr>
        <p:spPr bwMode="auto">
          <a:xfrm>
            <a:off x="0" y="2057400"/>
            <a:ext cx="9144000" cy="8302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/>
              <a:t>Registrační číslo projektu: CZ.1.07/1.1.38/02.0025</a:t>
            </a:r>
          </a:p>
          <a:p>
            <a:pPr algn="ctr"/>
            <a:r>
              <a:rPr lang="cs-CZ" dirty="0"/>
              <a:t>Název projektu: Modernizace výuky na ZŠ Slušovice, </a:t>
            </a:r>
            <a:r>
              <a:rPr lang="cs-CZ" dirty="0" err="1"/>
              <a:t>Fryšták</a:t>
            </a:r>
            <a:r>
              <a:rPr lang="cs-CZ" dirty="0"/>
              <a:t>, </a:t>
            </a:r>
            <a:r>
              <a:rPr lang="cs-CZ" dirty="0" err="1"/>
              <a:t>Kašava</a:t>
            </a:r>
            <a:r>
              <a:rPr lang="cs-CZ" dirty="0"/>
              <a:t> a Velehrad</a:t>
            </a:r>
          </a:p>
          <a:p>
            <a:pPr algn="ctr"/>
            <a:r>
              <a:rPr lang="cs-CZ" sz="1200" dirty="0"/>
              <a:t>Tento projekt je spolufinancován z Evropského sociálního fondu a státního rozpočtu České republiky.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vodních ploch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6. jsou místem odpočinku a rekreace lidí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438890"/>
            <a:ext cx="4008445" cy="300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323528" y="566124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Máchovo jezero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788024" y="551723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Bruslení na jezeře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39552" y="616530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Které sporty spojené s vodou znáš?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10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619125" cy="809625"/>
          </a:xfrm>
          <a:prstGeom prst="rect">
            <a:avLst/>
          </a:prstGeom>
          <a:noFill/>
        </p:spPr>
      </p:pic>
      <p:pic>
        <p:nvPicPr>
          <p:cNvPr id="11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877272"/>
            <a:ext cx="619125" cy="809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FF0000"/>
                </a:solidFill>
              </a:rPr>
              <a:t>POZOR!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 letních měsících se na hladině vodních ploch může objevit tzv. </a:t>
            </a:r>
            <a:r>
              <a:rPr lang="cs-CZ" dirty="0" smtClean="0">
                <a:solidFill>
                  <a:srgbClr val="FF0000"/>
                </a:solidFill>
              </a:rPr>
              <a:t>vodní květ</a:t>
            </a:r>
            <a:r>
              <a:rPr lang="cs-CZ" dirty="0" smtClean="0"/>
              <a:t> (sinice), který zabarvuje vodu do zelena. V takové vodě hygienici zakazují koupání. </a:t>
            </a:r>
            <a:endParaRPr lang="cs-CZ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645024"/>
            <a:ext cx="5688632" cy="289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FF0000"/>
                </a:solidFill>
              </a:rPr>
              <a:t>POZOR!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Lidé tento zákaz často nerespektují a dochází ke zdravotním problémům např. </a:t>
            </a:r>
            <a:r>
              <a:rPr lang="cs-CZ" dirty="0" smtClean="0">
                <a:solidFill>
                  <a:srgbClr val="FF0000"/>
                </a:solidFill>
              </a:rPr>
              <a:t>alergie</a:t>
            </a:r>
            <a:r>
              <a:rPr lang="cs-CZ" dirty="0" smtClean="0"/>
              <a:t>,</a:t>
            </a:r>
            <a:r>
              <a:rPr lang="cs-CZ" dirty="0" smtClean="0">
                <a:solidFill>
                  <a:srgbClr val="FF0000"/>
                </a:solidFill>
              </a:rPr>
              <a:t> ekzémy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artincovi\AppData\Local\Temp\Temporary Internet Files\Content.IE5\2P3KGX7N\MC90028686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005064"/>
            <a:ext cx="1738313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284984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Hádanka na konec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Kdo je typickým pohádkovým obyvatelem rybníka?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619125" cy="809625"/>
          </a:xfrm>
          <a:prstGeom prst="rect">
            <a:avLst/>
          </a:prstGeom>
          <a:noFill/>
        </p:spPr>
      </p:pic>
      <p:pic>
        <p:nvPicPr>
          <p:cNvPr id="7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1628800"/>
            <a:ext cx="619125" cy="809625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852936"/>
            <a:ext cx="443126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636912"/>
            <a:ext cx="3312368" cy="319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200" dirty="0" smtClean="0"/>
              <a:t>Soubor:</a:t>
            </a:r>
            <a:r>
              <a:rPr lang="cs-CZ" sz="1200" dirty="0" err="1" smtClean="0"/>
              <a:t>Jordan</a:t>
            </a:r>
            <a:r>
              <a:rPr lang="cs-CZ" sz="1200" dirty="0" smtClean="0"/>
              <a:t> </a:t>
            </a:r>
            <a:r>
              <a:rPr lang="cs-CZ" sz="1200" dirty="0" err="1" smtClean="0"/>
              <a:t>Pond</a:t>
            </a:r>
            <a:r>
              <a:rPr lang="cs-CZ" sz="1200" dirty="0" smtClean="0"/>
              <a:t> in </a:t>
            </a:r>
            <a:r>
              <a:rPr lang="cs-CZ" sz="1200" dirty="0" err="1" smtClean="0"/>
              <a:t>Tabor</a:t>
            </a:r>
            <a:r>
              <a:rPr lang="cs-CZ" sz="1200" dirty="0" smtClean="0"/>
              <a:t> CZ.JPG.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11. 9. 2005, 03:18 [cit. 2013-07-16]. Dostupné z: </a:t>
            </a:r>
            <a:r>
              <a:rPr lang="cs-CZ" sz="1200" dirty="0" smtClean="0">
                <a:hlinkClick r:id="rId2"/>
              </a:rPr>
              <a:t>http://cs.wikipedia.org/wiki/Soubor:Jordan_Pond_in_Tabor_CZ.JPG</a:t>
            </a:r>
            <a:endParaRPr lang="cs-CZ" sz="1200" dirty="0" smtClean="0"/>
          </a:p>
          <a:p>
            <a:r>
              <a:rPr lang="cs-CZ" sz="1200" dirty="0" smtClean="0"/>
              <a:t>Soubor:Letecké </a:t>
            </a:r>
            <a:r>
              <a:rPr lang="cs-CZ" sz="1200" dirty="0" err="1" smtClean="0"/>
              <a:t>zábery</a:t>
            </a:r>
            <a:r>
              <a:rPr lang="cs-CZ" sz="1200" dirty="0" smtClean="0"/>
              <a:t> ostrova </a:t>
            </a:r>
            <a:r>
              <a:rPr lang="cs-CZ" sz="1200" dirty="0" err="1" smtClean="0"/>
              <a:t>Hvar.jpg</a:t>
            </a:r>
            <a:r>
              <a:rPr lang="cs-CZ" sz="1200" dirty="0" smtClean="0"/>
              <a:t>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5. 2. 2013, 14:10 [cit. 2013-07-16]. Dostupné z: </a:t>
            </a:r>
            <a:r>
              <a:rPr lang="cs-CZ" sz="1200" dirty="0" smtClean="0">
                <a:hlinkClick r:id="rId3"/>
              </a:rPr>
              <a:t>http://cs.wikipedia.org/wiki/Soubor:Letecké_zábery_ostrova_Hvar.jpg</a:t>
            </a:r>
            <a:endParaRPr lang="cs-CZ" sz="1200" dirty="0" smtClean="0"/>
          </a:p>
          <a:p>
            <a:r>
              <a:rPr lang="cs-CZ" sz="1200" dirty="0" smtClean="0"/>
              <a:t>Soubor:</a:t>
            </a:r>
            <a:r>
              <a:rPr lang="cs-CZ" sz="1200" dirty="0" err="1" smtClean="0"/>
              <a:t>Orlik</a:t>
            </a:r>
            <a:r>
              <a:rPr lang="cs-CZ" sz="1200" dirty="0" smtClean="0"/>
              <a:t>-</a:t>
            </a:r>
            <a:r>
              <a:rPr lang="cs-CZ" sz="1200" dirty="0" err="1" smtClean="0"/>
              <a:t>prehradni</a:t>
            </a:r>
            <a:r>
              <a:rPr lang="cs-CZ" sz="1200" dirty="0" smtClean="0"/>
              <a:t> </a:t>
            </a:r>
            <a:r>
              <a:rPr lang="cs-CZ" sz="1200" dirty="0" err="1" smtClean="0"/>
              <a:t>hraz.jpg</a:t>
            </a:r>
            <a:r>
              <a:rPr lang="cs-CZ" sz="1200" dirty="0" smtClean="0"/>
              <a:t>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12. 7. 2008, 16:43 [cit. 2013-07-16]. Dostupné z: </a:t>
            </a:r>
            <a:r>
              <a:rPr lang="cs-CZ" sz="1200" dirty="0" smtClean="0">
                <a:hlinkClick r:id="rId4"/>
              </a:rPr>
              <a:t>http://cs.wikipedia.org/wiki/Soubor:Orlik-prehradni_hraz.jpg</a:t>
            </a:r>
            <a:endParaRPr lang="cs-CZ" sz="1200" dirty="0" smtClean="0"/>
          </a:p>
          <a:p>
            <a:r>
              <a:rPr lang="cs-CZ" sz="1200" dirty="0" smtClean="0"/>
              <a:t>Soubor:Luhačovická přehrada 2.jpg.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23. 8. 2007, 11:10 [cit. 2013-07-16]. Dostupné z: </a:t>
            </a:r>
            <a:r>
              <a:rPr lang="cs-CZ" sz="1200" dirty="0" smtClean="0">
                <a:hlinkClick r:id="rId5"/>
              </a:rPr>
              <a:t>http://cs.wikipedia.org/wiki/Soubor:Luhačovická_přehrada_2.jpg</a:t>
            </a:r>
            <a:endParaRPr lang="cs-CZ" sz="1200" dirty="0" smtClean="0"/>
          </a:p>
          <a:p>
            <a:r>
              <a:rPr lang="cs-CZ" sz="1200" dirty="0" smtClean="0"/>
              <a:t>Soubor:</a:t>
            </a:r>
            <a:r>
              <a:rPr lang="cs-CZ" sz="1200" dirty="0" err="1" smtClean="0"/>
              <a:t>Common</a:t>
            </a:r>
            <a:r>
              <a:rPr lang="cs-CZ" sz="1200" dirty="0" smtClean="0"/>
              <a:t> </a:t>
            </a:r>
            <a:r>
              <a:rPr lang="cs-CZ" sz="1200" dirty="0" err="1" smtClean="0"/>
              <a:t>carp.jpg</a:t>
            </a:r>
            <a:r>
              <a:rPr lang="cs-CZ" sz="1200" dirty="0" smtClean="0"/>
              <a:t>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29. 1. 2007, 19:14 [cit. 2013-07-16]. Dostupné z: </a:t>
            </a:r>
            <a:r>
              <a:rPr lang="cs-CZ" sz="1200" dirty="0" smtClean="0">
                <a:hlinkClick r:id="rId6"/>
              </a:rPr>
              <a:t>http://cs.wikipedia.org/wiki/Soubor:Common_carp.jpg</a:t>
            </a:r>
            <a:endParaRPr lang="cs-CZ" sz="1200" dirty="0" smtClean="0"/>
          </a:p>
          <a:p>
            <a:r>
              <a:rPr lang="cs-CZ" sz="1200" dirty="0" smtClean="0"/>
              <a:t>Soubor:Rožmberk.</a:t>
            </a:r>
            <a:r>
              <a:rPr lang="cs-CZ" sz="1200" dirty="0" err="1" smtClean="0"/>
              <a:t>jpg</a:t>
            </a:r>
            <a:r>
              <a:rPr lang="cs-CZ" sz="1200" dirty="0" smtClean="0"/>
              <a:t>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2. 11. 2011, 19:09 [cit. 2013-07-16]. Dostupné z: </a:t>
            </a:r>
            <a:r>
              <a:rPr lang="cs-CZ" sz="1200" dirty="0" smtClean="0">
                <a:hlinkClick r:id="rId7"/>
              </a:rPr>
              <a:t>http://cs.wikipedia.org/wiki/Soubor:Rožmberk.jpg</a:t>
            </a:r>
            <a:endParaRPr lang="cs-CZ" sz="1200" dirty="0" smtClean="0"/>
          </a:p>
          <a:p>
            <a:r>
              <a:rPr lang="cs-CZ" sz="1200" dirty="0" err="1" smtClean="0"/>
              <a:t>Fil</a:t>
            </a:r>
            <a:r>
              <a:rPr lang="cs-CZ" sz="1200" dirty="0" smtClean="0"/>
              <a:t>:</a:t>
            </a:r>
            <a:r>
              <a:rPr lang="cs-CZ" sz="1200" dirty="0" err="1" smtClean="0"/>
              <a:t>Schwielowsee</a:t>
            </a:r>
            <a:r>
              <a:rPr lang="cs-CZ" sz="1200" dirty="0" smtClean="0"/>
              <a:t>-</a:t>
            </a:r>
            <a:r>
              <a:rPr lang="cs-CZ" sz="1200" dirty="0" err="1" smtClean="0"/>
              <a:t>Schilfrohrguertel</a:t>
            </a:r>
            <a:r>
              <a:rPr lang="cs-CZ" sz="1200" dirty="0" smtClean="0"/>
              <a:t>-01.jpg.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4. nov 2006, 22:47 [cit. 2013-07-16]. Dostupné z: </a:t>
            </a:r>
            <a:r>
              <a:rPr lang="cs-CZ" sz="1200" dirty="0" smtClean="0">
                <a:hlinkClick r:id="rId8"/>
              </a:rPr>
              <a:t>http://da.wikipedia.org/wiki/Fil:Schwielowsee-Schilfrohrguertel-01.jpg</a:t>
            </a:r>
            <a:endParaRPr lang="cs-CZ" sz="1200" dirty="0" smtClean="0"/>
          </a:p>
          <a:p>
            <a:r>
              <a:rPr lang="cs-CZ" sz="1200" dirty="0" smtClean="0">
                <a:hlinkClick r:id="rId9"/>
              </a:rPr>
              <a:t>www.office.</a:t>
            </a:r>
            <a:r>
              <a:rPr lang="cs-CZ" sz="1200" dirty="0" err="1" smtClean="0">
                <a:hlinkClick r:id="rId9"/>
              </a:rPr>
              <a:t>microsoft.com</a:t>
            </a:r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/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dirty="0" smtClean="0"/>
              <a:t>File:Beaver pho34.jpg. In: Wikipedia: the free encyclopedia [online]. San Francisco (CA): Wikimedia Foundation, 2001-, 10:03, 13 July 2006 [cit. 2013-07-16]. </a:t>
            </a:r>
            <a:r>
              <a:rPr lang="en-US" sz="1200" dirty="0" err="1" smtClean="0"/>
              <a:t>Dostupné</a:t>
            </a:r>
            <a:r>
              <a:rPr lang="en-US" sz="1200" dirty="0" smtClean="0"/>
              <a:t> z: </a:t>
            </a:r>
            <a:r>
              <a:rPr lang="en-US" sz="1200" dirty="0" smtClean="0">
                <a:hlinkClick r:id="rId2"/>
              </a:rPr>
              <a:t>http://commons.wikimedia.org/wiki/File:Beaver_pho34.jpg</a:t>
            </a:r>
            <a:endParaRPr lang="cs-CZ" sz="1200" dirty="0" smtClean="0"/>
          </a:p>
          <a:p>
            <a:r>
              <a:rPr lang="cs-CZ" sz="1200" dirty="0" smtClean="0"/>
              <a:t>Soubor:Máchovo jezero.JPG.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21. 7. 2006, 20:36 [cit. 2013-07-16]. Dostupné z: </a:t>
            </a:r>
            <a:r>
              <a:rPr lang="cs-CZ" sz="1200" dirty="0" smtClean="0">
                <a:hlinkClick r:id="rId3"/>
              </a:rPr>
              <a:t>http://cs.wikipedia.org/wiki/Soubor:Máchovo_jezero.JPG</a:t>
            </a:r>
            <a:endParaRPr lang="cs-CZ" sz="1200" dirty="0" smtClean="0"/>
          </a:p>
          <a:p>
            <a:r>
              <a:rPr lang="cs-CZ" sz="1200" dirty="0" smtClean="0"/>
              <a:t>File:Ice </a:t>
            </a:r>
            <a:r>
              <a:rPr lang="cs-CZ" sz="1200" dirty="0" err="1" smtClean="0"/>
              <a:t>skating</a:t>
            </a:r>
            <a:r>
              <a:rPr lang="cs-CZ" sz="1200" dirty="0" smtClean="0"/>
              <a:t> </a:t>
            </a:r>
            <a:r>
              <a:rPr lang="cs-CZ" sz="1200" dirty="0" err="1" smtClean="0"/>
              <a:t>Presseggersee.jpg</a:t>
            </a:r>
            <a:r>
              <a:rPr lang="cs-CZ" sz="1200" dirty="0" smtClean="0"/>
              <a:t>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22:34, 25 </a:t>
            </a:r>
            <a:r>
              <a:rPr lang="cs-CZ" sz="1200" dirty="0" err="1" smtClean="0"/>
              <a:t>July</a:t>
            </a:r>
            <a:r>
              <a:rPr lang="cs-CZ" sz="1200" dirty="0" smtClean="0"/>
              <a:t> 2008 [cit. 2013-07-16]. Dostupné z: </a:t>
            </a:r>
            <a:r>
              <a:rPr lang="cs-CZ" sz="1200" dirty="0" smtClean="0">
                <a:hlinkClick r:id="rId4"/>
              </a:rPr>
              <a:t>http://en.wikipedia.org/wiki/File:Ice_skating_Presseggersee.jpg</a:t>
            </a:r>
            <a:endParaRPr lang="cs-CZ" sz="1200" dirty="0" smtClean="0"/>
          </a:p>
          <a:p>
            <a:r>
              <a:rPr lang="cs-CZ" sz="1200" dirty="0" smtClean="0"/>
              <a:t>Soubor:Mokřady.</a:t>
            </a:r>
            <a:r>
              <a:rPr lang="cs-CZ" sz="1200" dirty="0" err="1" smtClean="0"/>
              <a:t>jpg</a:t>
            </a:r>
            <a:r>
              <a:rPr lang="cs-CZ" sz="1200" dirty="0" smtClean="0"/>
              <a:t>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2. 11. 2011, 18:32 [cit. 2013-07-16]. Dostupné z: </a:t>
            </a:r>
            <a:r>
              <a:rPr lang="cs-CZ" sz="1200" dirty="0" smtClean="0">
                <a:hlinkClick r:id="rId5"/>
              </a:rPr>
              <a:t>http://cs.wikipedia.org/wiki/Soubor:Mokřady.jpg</a:t>
            </a:r>
            <a:endParaRPr lang="cs-CZ" sz="1200" dirty="0" smtClean="0"/>
          </a:p>
          <a:p>
            <a:r>
              <a:rPr lang="cs-CZ" sz="1200" dirty="0" smtClean="0"/>
              <a:t>File:Eczema-arms.jpg.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19:32, 1 May 2007 [cit. 2013-07-16]. Dostupné z: </a:t>
            </a:r>
            <a:r>
              <a:rPr lang="cs-CZ" sz="1200" dirty="0" smtClean="0">
                <a:hlinkClick r:id="rId6"/>
              </a:rPr>
              <a:t>http://en.wikipedia.org/wiki/File:Eczema-arms.jpg</a:t>
            </a:r>
            <a:endParaRPr lang="cs-CZ" sz="1200" dirty="0" smtClean="0"/>
          </a:p>
          <a:p>
            <a:r>
              <a:rPr lang="cs-CZ" sz="1200" dirty="0" smtClean="0"/>
              <a:t>Soubor:Nové Město nad Metují Peklo 2011 2.jpg.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18. 9. 2011, 20:31 [cit. 2013-07-16]. Dostupné z: </a:t>
            </a:r>
            <a:r>
              <a:rPr lang="cs-CZ" sz="1200" dirty="0" smtClean="0">
                <a:hlinkClick r:id="rId7"/>
              </a:rPr>
              <a:t>http://cs.wikipedia.org/wiki/Soubor:Nové_Město_nad_Metují_Peklo_2011_2.jpg</a:t>
            </a:r>
            <a:endParaRPr lang="cs-CZ" sz="1200" dirty="0" smtClean="0"/>
          </a:p>
          <a:p>
            <a:r>
              <a:rPr lang="cs-CZ" sz="1200" dirty="0" smtClean="0"/>
              <a:t>Soubor:Nové Město nad Metují Peklo 2011 2.jpg.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8. 9. 2011, 20:31 [cit. 2013-07-16]. Dostupné z: </a:t>
            </a:r>
            <a:r>
              <a:rPr lang="cs-CZ" sz="1200" dirty="0" smtClean="0">
                <a:hlinkClick r:id="rId7"/>
              </a:rPr>
              <a:t>http://cs.wikipedia.org/wiki/Soubor:Nové_Město_nad_Metují_Peklo_2011_2.jpg</a:t>
            </a:r>
            <a:endParaRPr lang="cs-CZ" sz="1200" dirty="0" smtClean="0"/>
          </a:p>
          <a:p>
            <a:r>
              <a:rPr lang="cs-CZ" sz="1200" dirty="0" smtClean="0"/>
              <a:t>Učebnice: Člověk a jeho svět: přírodověda pro 4. ročník. Vydání druhé. Bratislavská 23d, 602 00 Brno: NOVÁ ŠKOLA, s. r. o., 2011. ISBN 978-80-7289-211-2. </a:t>
            </a:r>
          </a:p>
          <a:p>
            <a:r>
              <a:rPr lang="cs-CZ" sz="1200" dirty="0" smtClean="0"/>
              <a:t>Soubor:051027 Rybolov Jesenice 0143.JPG. In: </a:t>
            </a:r>
            <a:r>
              <a:rPr lang="cs-CZ" sz="1200" dirty="0" err="1" smtClean="0"/>
              <a:t>Wikipedia</a:t>
            </a:r>
            <a:r>
              <a:rPr lang="cs-CZ" sz="1200" dirty="0" smtClean="0"/>
              <a:t>: </a:t>
            </a:r>
            <a:r>
              <a:rPr lang="cs-CZ" sz="1200" dirty="0" err="1" smtClean="0"/>
              <a:t>the</a:t>
            </a:r>
            <a:r>
              <a:rPr lang="cs-CZ" sz="1200" dirty="0" smtClean="0"/>
              <a:t> free </a:t>
            </a:r>
            <a:r>
              <a:rPr lang="cs-CZ" sz="1200" dirty="0" err="1" smtClean="0"/>
              <a:t>encyclopedia</a:t>
            </a:r>
            <a:r>
              <a:rPr lang="cs-CZ" sz="1200" dirty="0" smtClean="0"/>
              <a:t> [online]. San </a:t>
            </a:r>
            <a:r>
              <a:rPr lang="cs-CZ" sz="1200" dirty="0" err="1" smtClean="0"/>
              <a:t>Francisco</a:t>
            </a:r>
            <a:r>
              <a:rPr lang="cs-CZ" sz="1200" dirty="0" smtClean="0"/>
              <a:t> (CA): </a:t>
            </a:r>
            <a:r>
              <a:rPr lang="cs-CZ" sz="1200" dirty="0" err="1" smtClean="0"/>
              <a:t>Wikimedia</a:t>
            </a:r>
            <a:r>
              <a:rPr lang="cs-CZ" sz="1200" dirty="0" smtClean="0"/>
              <a:t> </a:t>
            </a:r>
            <a:r>
              <a:rPr lang="cs-CZ" sz="1200" dirty="0" err="1" smtClean="0"/>
              <a:t>Foundation</a:t>
            </a:r>
            <a:r>
              <a:rPr lang="cs-CZ" sz="1200" dirty="0" smtClean="0"/>
              <a:t>, 2001-, 16. 2. 2008, 06:36 [cit. 2013-08-06]. Dostupné z: </a:t>
            </a:r>
            <a:r>
              <a:rPr lang="cs-CZ" sz="1200" dirty="0" smtClean="0">
                <a:hlinkClick r:id="rId8"/>
              </a:rPr>
              <a:t>http://cs.wikipedia.org/wiki/Soubor:051027_Rybolov_Jesenice_0143.JPG</a:t>
            </a:r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/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5949280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Anotace:</a:t>
            </a:r>
            <a:endParaRPr lang="cs-CZ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pic>
        <p:nvPicPr>
          <p:cNvPr id="3075" name="Picture 3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3505200"/>
            <a:ext cx="9144000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738000" rIns="73800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cs-CZ" dirty="0"/>
              <a:t>Digitální učební materiál je určen k seznámení s </a:t>
            </a:r>
            <a:r>
              <a:rPr lang="cs-CZ" dirty="0" smtClean="0"/>
              <a:t>významem vodních ploch.</a:t>
            </a:r>
            <a:endParaRPr lang="cs-CZ" dirty="0"/>
          </a:p>
          <a:p>
            <a:pPr>
              <a:buFont typeface="Wingdings" pitchFamily="2" charset="2"/>
              <a:buChar char="q"/>
            </a:pPr>
            <a:r>
              <a:rPr lang="cs-CZ" dirty="0" smtClean="0"/>
              <a:t>Materiál rozvíjí a stručně vysvětluje základní probíranou látku podle ŠVP a názorně žáky poučí o významu vodních ploch.</a:t>
            </a:r>
            <a:endParaRPr lang="cs-CZ" dirty="0"/>
          </a:p>
          <a:p>
            <a:pPr>
              <a:buFont typeface="Wingdings" pitchFamily="2" charset="2"/>
              <a:buChar char="q"/>
            </a:pPr>
            <a:r>
              <a:rPr lang="cs-CZ" dirty="0"/>
              <a:t>Je určen pro </a:t>
            </a:r>
            <a:r>
              <a:rPr lang="cs-CZ"/>
              <a:t>předmět </a:t>
            </a:r>
            <a:r>
              <a:rPr lang="cs-CZ" dirty="0"/>
              <a:t>p</a:t>
            </a:r>
            <a:r>
              <a:rPr lang="cs-CZ" smtClean="0"/>
              <a:t>řírodověda </a:t>
            </a:r>
            <a:r>
              <a:rPr lang="cs-CZ" dirty="0"/>
              <a:t>4. </a:t>
            </a:r>
            <a:r>
              <a:rPr lang="cs-CZ" dirty="0" smtClean="0"/>
              <a:t>ročník.</a:t>
            </a:r>
            <a:endParaRPr lang="cs-CZ" dirty="0"/>
          </a:p>
          <a:p>
            <a:pPr>
              <a:buFont typeface="Wingdings" pitchFamily="2" charset="2"/>
              <a:buChar char="q"/>
            </a:pPr>
            <a:r>
              <a:rPr lang="cs-CZ" dirty="0"/>
              <a:t>Tento materiál vznikl jako doplňující materiál k učebnici: Člověk a jeho svět: přírodověda pro 4. ročník. Vydání druhé. Bratislavská 23d, 602 00 Brno: NOVÁ ŠKOLA, s. r. o., 2011. ISBN 978-80-7289-211-2.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Vodní plochy ve světě, v ČR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1628800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70C0"/>
                </a:solidFill>
              </a:rPr>
              <a:t>Voda</a:t>
            </a:r>
            <a:r>
              <a:rPr lang="cs-CZ" sz="2000" dirty="0" smtClean="0"/>
              <a:t> je nejvíce ve světě obsažena v mořích a oceánech. </a:t>
            </a:r>
            <a:r>
              <a:rPr lang="cs-CZ" sz="2000" dirty="0" smtClean="0">
                <a:solidFill>
                  <a:srgbClr val="0070C0"/>
                </a:solidFill>
              </a:rPr>
              <a:t>V ČR </a:t>
            </a:r>
            <a:r>
              <a:rPr lang="cs-CZ" sz="2000" dirty="0" smtClean="0"/>
              <a:t>sice žádné </a:t>
            </a:r>
            <a:r>
              <a:rPr lang="cs-CZ" sz="2000" dirty="0" smtClean="0">
                <a:solidFill>
                  <a:srgbClr val="0070C0"/>
                </a:solidFill>
              </a:rPr>
              <a:t>moře nemáme</a:t>
            </a:r>
            <a:r>
              <a:rPr lang="cs-CZ" sz="2000" dirty="0" smtClean="0"/>
              <a:t>, ale i tak zaujímáme ve světovém žebříčku rozlohy vodních ploch 81. místo s 1 590 km</a:t>
            </a:r>
            <a:r>
              <a:rPr lang="cs-CZ" sz="2000" baseline="30000" dirty="0" smtClean="0"/>
              <a:t>2</a:t>
            </a:r>
            <a:r>
              <a:rPr lang="cs-CZ" sz="2000" dirty="0" smtClean="0"/>
              <a:t> rybníků, řek, potoků, přehrad, vodních nádrží…</a:t>
            </a:r>
            <a:endParaRPr lang="cs-CZ" sz="2000" baseline="30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39552" y="2852936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70C0"/>
                </a:solidFill>
              </a:rPr>
              <a:t>Vzpomeneš si, jak se jmenuje nejbližší potok, řeka a rybník ve Tvém okolí?</a:t>
            </a:r>
            <a:endParaRPr lang="cs-CZ" sz="20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658208"/>
            <a:ext cx="2808312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45024"/>
            <a:ext cx="32403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467544" y="587727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Jaderské moře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948264" y="429309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Rybník Jordán v Táboře</a:t>
            </a:r>
            <a:endParaRPr lang="cs-CZ" dirty="0"/>
          </a:p>
        </p:txBody>
      </p:sp>
      <p:pic>
        <p:nvPicPr>
          <p:cNvPr id="12" name="Picture 8" descr="OPVK_hor_zakladni_logolink_RGB_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80928"/>
            <a:ext cx="619125" cy="809625"/>
          </a:xfrm>
          <a:prstGeom prst="rect">
            <a:avLst/>
          </a:prstGeom>
          <a:noFill/>
        </p:spPr>
      </p:pic>
      <p:pic>
        <p:nvPicPr>
          <p:cNvPr id="15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2780928"/>
            <a:ext cx="619125" cy="809625"/>
          </a:xfrm>
          <a:prstGeom prst="rect">
            <a:avLst/>
          </a:prstGeom>
          <a:noFill/>
        </p:spPr>
      </p:pic>
      <p:pic>
        <p:nvPicPr>
          <p:cNvPr id="2051" name="Picture 3" descr="C:\Users\Martincovi\AppData\Local\Temp\Temporary Internet Files\Content.IE5\A7FDIG19\MC90031998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4725144"/>
            <a:ext cx="954634" cy="874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10" grpId="0" build="p"/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vodních ploch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zadržují vodu 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68960"/>
            <a:ext cx="384042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1187624" y="2348880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70C0"/>
                </a:solidFill>
              </a:rPr>
              <a:t>Znáš některou z přehrad ležících v ČR?</a:t>
            </a:r>
            <a:endParaRPr lang="cs-CZ" sz="2000" dirty="0">
              <a:solidFill>
                <a:srgbClr val="0070C0"/>
              </a:solidFill>
            </a:endParaRPr>
          </a:p>
        </p:txBody>
      </p:sp>
      <p:pic>
        <p:nvPicPr>
          <p:cNvPr id="7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132856"/>
            <a:ext cx="619125" cy="809625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95536" y="602128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Přehradní hráz Orlíku</a:t>
            </a:r>
            <a:endParaRPr lang="cs-CZ" dirty="0"/>
          </a:p>
        </p:txBody>
      </p:sp>
      <p:pic>
        <p:nvPicPr>
          <p:cNvPr id="10" name="Picture 8" descr="OPVK_hor_zakladni_logolink_RGB_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086962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868144" y="141277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Luhačovická přehrada</a:t>
            </a:r>
            <a:endParaRPr lang="cs-CZ" dirty="0"/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7164288" y="1916832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204864"/>
            <a:ext cx="619125" cy="809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9" grpId="0" build="p"/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vodních ploch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2. zvlhčují půdu a ovzduší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497205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724128" y="328498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odpařování vody na rybníku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11560" y="5949280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Víš, ve kterém ročním období se nejvíce odpařuje voda? A proč?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8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877272"/>
            <a:ext cx="619125" cy="809625"/>
          </a:xfrm>
          <a:prstGeom prst="rect">
            <a:avLst/>
          </a:prstGeom>
          <a:noFill/>
        </p:spPr>
      </p:pic>
      <p:pic>
        <p:nvPicPr>
          <p:cNvPr id="10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5877272"/>
            <a:ext cx="619125" cy="809625"/>
          </a:xfrm>
          <a:prstGeom prst="rect">
            <a:avLst/>
          </a:prstGeom>
          <a:noFill/>
        </p:spPr>
      </p:pic>
      <p:pic>
        <p:nvPicPr>
          <p:cNvPr id="1026" name="Picture 2" descr="C:\Users\Martincovi\AppData\Local\Temp\Temporary Internet Files\Content.IE5\JFKDFPYH\MM900236472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340768"/>
            <a:ext cx="1584176" cy="1630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vodních ploch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3. v rybnících lidé chovají ryby</a:t>
            </a:r>
            <a:endParaRPr lang="cs-CZ" dirty="0"/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67544" y="227687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Nejčastěji chovaná ryba u nás je kapr.</a:t>
            </a:r>
            <a:endParaRPr lang="cs-CZ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941168"/>
            <a:ext cx="3731568" cy="160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467544" y="2780928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70C0"/>
                </a:solidFill>
              </a:rPr>
              <a:t>Víte, kde máme největší chovnou stanici?</a:t>
            </a:r>
            <a:endParaRPr lang="cs-CZ" sz="2400" dirty="0">
              <a:solidFill>
                <a:srgbClr val="0070C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645024"/>
            <a:ext cx="2950203" cy="197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755576" y="335699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Na Třeboňsku (Jižní Čechy).</a:t>
            </a:r>
            <a:endParaRPr lang="cs-CZ" sz="2400" dirty="0"/>
          </a:p>
        </p:txBody>
      </p:sp>
      <p:pic>
        <p:nvPicPr>
          <p:cNvPr id="10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64904"/>
            <a:ext cx="619125" cy="809625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683568" y="422108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Největší rybník se nazývá Rožmberk.</a:t>
            </a:r>
            <a:endParaRPr lang="cs-CZ" sz="2400" dirty="0"/>
          </a:p>
        </p:txBody>
      </p:sp>
      <p:pic>
        <p:nvPicPr>
          <p:cNvPr id="14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564904"/>
            <a:ext cx="619125" cy="809625"/>
          </a:xfrm>
          <a:prstGeom prst="rect">
            <a:avLst/>
          </a:prstGeom>
          <a:noFill/>
        </p:spPr>
      </p:pic>
      <p:pic>
        <p:nvPicPr>
          <p:cNvPr id="15" name="Picture 4" descr="C:\Users\Martincovi\AppData\Local\Temp\Temporary Internet Files\Content.IE5\WFKI9TEQ\MC90010077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1556792"/>
            <a:ext cx="1471698" cy="1014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7" grpId="0" build="p"/>
      <p:bldP spid="9" grpId="0" build="p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vodních ploch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44824"/>
            <a:ext cx="5202155" cy="390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11560" y="134076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70C0"/>
                </a:solidFill>
              </a:rPr>
              <a:t>Víte, ve kterém ročním období se provádí výlov rybníku?</a:t>
            </a:r>
            <a:endParaRPr lang="cs-CZ" sz="2400" dirty="0">
              <a:solidFill>
                <a:srgbClr val="0070C0"/>
              </a:solidFill>
            </a:endParaRPr>
          </a:p>
        </p:txBody>
      </p:sp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619125" cy="809625"/>
          </a:xfrm>
          <a:prstGeom prst="rect">
            <a:avLst/>
          </a:prstGeom>
          <a:noFill/>
        </p:spPr>
      </p:pic>
      <p:pic>
        <p:nvPicPr>
          <p:cNvPr id="9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1124744"/>
            <a:ext cx="619125" cy="809625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467544" y="602128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Na podzim.</a:t>
            </a:r>
            <a:endParaRPr lang="cs-CZ" sz="2400" dirty="0"/>
          </a:p>
        </p:txBody>
      </p:sp>
      <p:pic>
        <p:nvPicPr>
          <p:cNvPr id="1027" name="Picture 3" descr="C:\Users\Martincovi\AppData\Local\Temp\Temporary Internet Files\Content.IE5\2P3KGX7N\MP900446558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988840"/>
            <a:ext cx="1647039" cy="2132856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7020272" y="4293096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Na Štědrý večer je kapr náš tradiční pokrm.</a:t>
            </a:r>
            <a:endParaRPr lang="cs-CZ" sz="2000" dirty="0"/>
          </a:p>
        </p:txBody>
      </p:sp>
      <p:pic>
        <p:nvPicPr>
          <p:cNvPr id="1030" name="Picture 6" descr="C:\Users\Martincovi\AppData\Local\Temp\Temporary Internet Files\Content.IE5\A7FDIG19\MC900320018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188640"/>
            <a:ext cx="973836" cy="75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vodních ploch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4. vodní rostliny slouží jako potrava pro (býložravé) živočichy a také jako zdroj vody pro ostatní živočichy</a:t>
            </a:r>
            <a:endParaRPr lang="cs-CZ" dirty="0"/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Martincovi\AppData\Local\Temp\Temporary Internet Files\Content.IE5\WFKI9TEQ\MM900040927[2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725144"/>
            <a:ext cx="1800200" cy="89443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11560" y="5877272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Dokážeš jmenovat některé býložravé živočichy?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7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619125" cy="809625"/>
          </a:xfrm>
          <a:prstGeom prst="rect">
            <a:avLst/>
          </a:prstGeom>
          <a:noFill/>
        </p:spPr>
      </p:pic>
      <p:pic>
        <p:nvPicPr>
          <p:cNvPr id="8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5877272"/>
            <a:ext cx="619125" cy="80962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140968"/>
            <a:ext cx="3744416" cy="24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Martincovi\AppData\Local\Temp\Temporary Internet Files\Content.IE5\A7FDIG19\MM900356645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3140968"/>
            <a:ext cx="1648197" cy="1161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vodních ploch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5. porosty (stromy, keře) slouží jako úkryt mnoha živočichů 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3593976" cy="269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3" y="3111912"/>
            <a:ext cx="3456384" cy="269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611560" y="609329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Které živočichy můžeš potkat u vody?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9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619125" cy="809625"/>
          </a:xfrm>
          <a:prstGeom prst="rect">
            <a:avLst/>
          </a:prstGeom>
          <a:noFill/>
        </p:spPr>
      </p:pic>
      <p:pic>
        <p:nvPicPr>
          <p:cNvPr id="10" name="Picture 4" descr="C:\Users\Martincovi\AppData\Local\Temp\Temporary Internet Files\Content.IE5\JFKDFPYH\MM90028887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5877272"/>
            <a:ext cx="619125" cy="80962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27925" y="2276873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1131</Words>
  <Application>Microsoft Office PowerPoint</Application>
  <PresentationFormat>Předvádění na obrazovce (4:3)</PresentationFormat>
  <Paragraphs>86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sady Office</vt:lpstr>
      <vt:lpstr>Význam vodních ploch</vt:lpstr>
      <vt:lpstr>Anotace:</vt:lpstr>
      <vt:lpstr>Vodní plochy ve světě, v ČR</vt:lpstr>
      <vt:lpstr>Význam vodních ploch</vt:lpstr>
      <vt:lpstr>Význam vodních ploch</vt:lpstr>
      <vt:lpstr>Význam vodních ploch</vt:lpstr>
      <vt:lpstr>Význam vodních ploch</vt:lpstr>
      <vt:lpstr>Význam vodních ploch</vt:lpstr>
      <vt:lpstr>Význam vodních ploch</vt:lpstr>
      <vt:lpstr>Význam vodních ploch</vt:lpstr>
      <vt:lpstr>POZOR!</vt:lpstr>
      <vt:lpstr>POZOR!</vt:lpstr>
      <vt:lpstr>Hádanka na konec</vt:lpstr>
      <vt:lpstr>Použité zdroje</vt:lpstr>
      <vt:lpstr>Použité zdroje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Význam vodních ploch</dc:title>
  <dc:creator>Martincovi</dc:creator>
  <cp:lastModifiedBy>ucitel</cp:lastModifiedBy>
  <cp:revision>29</cp:revision>
  <dcterms:created xsi:type="dcterms:W3CDTF">2013-07-16T17:24:20Z</dcterms:created>
  <dcterms:modified xsi:type="dcterms:W3CDTF">2013-08-22T14:19:18Z</dcterms:modified>
</cp:coreProperties>
</file>