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70" r:id="rId7"/>
    <p:sldId id="264" r:id="rId8"/>
    <p:sldId id="263" r:id="rId9"/>
    <p:sldId id="267" r:id="rId10"/>
    <p:sldId id="268" r:id="rId11"/>
    <p:sldId id="269" r:id="rId12"/>
    <p:sldId id="271" r:id="rId13"/>
    <p:sldId id="272" r:id="rId14"/>
    <p:sldId id="259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39900"/>
    <a:srgbClr val="FF9900"/>
    <a:srgbClr val="009900"/>
    <a:srgbClr val="66FF33"/>
    <a:srgbClr val="FD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8309-8ADD-4035-B043-502F2B445681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38D5-51F4-40E2-98BE-E43AD18F9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Loutre2.jpg" TargetMode="External"/><Relationship Id="rId3" Type="http://schemas.openxmlformats.org/officeDocument/2006/relationships/hyperlink" Target="http://en.wikipedia.org/wiki/File:Ocean_from_Leblon.jpg" TargetMode="External"/><Relationship Id="rId7" Type="http://schemas.openxmlformats.org/officeDocument/2006/relationships/hyperlink" Target="http://cs.wikipedia.org/wiki/Soubor:&#346;nie&#380;ka_z_zachodu.jpg" TargetMode="External"/><Relationship Id="rId2" Type="http://schemas.openxmlformats.org/officeDocument/2006/relationships/hyperlink" Target="http://www.office.microsof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&#268;ihadlo.jpg" TargetMode="External"/><Relationship Id="rId5" Type="http://schemas.openxmlformats.org/officeDocument/2006/relationships/hyperlink" Target="http://cs.wikipedia.org/wiki/Soubor:Sorted_waste_containers_-_CZ.JP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cs.wikipedia.org/wiki/Soubor:Herbstlandschaft_(am_Rebhang).jpg" TargetMode="External"/><Relationship Id="rId9" Type="http://schemas.openxmlformats.org/officeDocument/2006/relationships/hyperlink" Target="http://cs.wikipedia.org/wiki/Soubor:Malina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Chalupska-slat.jpg" TargetMode="External"/><Relationship Id="rId3" Type="http://schemas.openxmlformats.org/officeDocument/2006/relationships/hyperlink" Target="http://cs.wikipedia.org/wiki/Soubor:Kaple_sv_Vavrince.JPG" TargetMode="External"/><Relationship Id="rId7" Type="http://schemas.openxmlformats.org/officeDocument/2006/relationships/hyperlink" Target="http://cs.wikipedia.org/wiki/Soubor:Sumava_CZ_I1B-1.png" TargetMode="External"/><Relationship Id="rId2" Type="http://schemas.openxmlformats.org/officeDocument/2006/relationships/hyperlink" Target="http://cs.wikipedia.org/wiki/Soubor:Prav&#269;ick&#225;_br&#225;na_(2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Dyje2.JPG" TargetMode="External"/><Relationship Id="rId5" Type="http://schemas.openxmlformats.org/officeDocument/2006/relationships/hyperlink" Target="http://cs.wikipedia.org/wiki/Soubor:PodyjiVresoviste.jp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cs.wikipedia.org/wiki/Soubor:Faucon_pelerin_7_mai.jpg" TargetMode="External"/><Relationship Id="rId9" Type="http://schemas.openxmlformats.org/officeDocument/2006/relationships/hyperlink" Target="http://commons.wikimedia.org/wiki/File:Wildsau_im_wilderlebnispark_dau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Umíš chránit přírodu?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dirty="0">
              <a:latin typeface="Calibri" pitchFamily="34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Pří_264_Člověk a </a:t>
            </a:r>
            <a:r>
              <a:rPr lang="cs-CZ" dirty="0" err="1" smtClean="0"/>
              <a:t>příroda_Umíš</a:t>
            </a:r>
            <a:r>
              <a:rPr lang="cs-CZ" dirty="0" smtClean="0"/>
              <a:t> chránit přírodu</a:t>
            </a:r>
            <a:r>
              <a:rPr lang="cs-CZ" dirty="0" smtClean="0"/>
              <a:t>?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Pavla </a:t>
            </a:r>
            <a:r>
              <a:rPr lang="cs-CZ" b="1" dirty="0" smtClean="0"/>
              <a:t>Martincová</a:t>
            </a:r>
          </a:p>
          <a:p>
            <a:pPr algn="ctr"/>
            <a:endParaRPr lang="cs-CZ" dirty="0">
              <a:latin typeface="Calibri" pitchFamily="34" charset="0"/>
            </a:endParaRPr>
          </a:p>
          <a:p>
            <a:pPr algn="ctr"/>
            <a:r>
              <a:rPr lang="cs-CZ" dirty="0"/>
              <a:t>Škola: Základní škola Velehrad, </a:t>
            </a:r>
            <a:r>
              <a:rPr lang="cs-CZ" dirty="0" err="1"/>
              <a:t>Salašská</a:t>
            </a:r>
            <a:r>
              <a:rPr lang="cs-CZ" dirty="0"/>
              <a:t> 300, 687 07 Velehrad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2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NP České Švýcarsko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Víte, co je typické pro NP České Švýcarsko?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5697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573325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Pravčická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brána</a:t>
            </a:r>
            <a:b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a sokol stěhovavý.</a:t>
            </a: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05064"/>
            <a:ext cx="2381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213720" cy="1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Národní park Podyjí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Vyznačuje se typickými </a:t>
            </a:r>
            <a:r>
              <a:rPr lang="cs-CZ" dirty="0" smtClean="0">
                <a:solidFill>
                  <a:srgbClr val="0070C0"/>
                </a:solidFill>
              </a:rPr>
              <a:t>vřesovišti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05064"/>
            <a:ext cx="2381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249826" cy="168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7740352" y="5157192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6"/>
            <a:ext cx="6157909" cy="303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67544" y="55892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Pohled do kaňonu Dyje.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6084168" y="2060848"/>
            <a:ext cx="288032" cy="2160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9900"/>
                </a:solidFill>
              </a:rPr>
              <a:t>Národní park Šumava</a:t>
            </a:r>
            <a:endParaRPr lang="cs-CZ" dirty="0">
              <a:solidFill>
                <a:srgbClr val="66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8640960" cy="11087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 největší ze čtyř národních parků ČR. Kromě horských smrčin a pralesních porostů jsou nejvýznamnější </a:t>
            </a:r>
            <a:r>
              <a:rPr lang="cs-CZ" dirty="0" err="1" smtClean="0">
                <a:solidFill>
                  <a:schemeClr val="bg1"/>
                </a:solidFill>
              </a:rPr>
              <a:t>slatě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bg1"/>
                </a:solidFill>
              </a:rPr>
              <a:t>rašeliniště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bg1"/>
                </a:solidFill>
              </a:rPr>
              <a:t>karová</a:t>
            </a:r>
            <a:r>
              <a:rPr lang="cs-CZ" dirty="0" smtClean="0"/>
              <a:t> (ledovcová) jezera.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25144"/>
            <a:ext cx="1727841" cy="107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432318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95536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Chalupská</a:t>
            </a:r>
            <a:r>
              <a:rPr lang="cs-CZ" dirty="0" smtClean="0"/>
              <a:t> </a:t>
            </a:r>
            <a:r>
              <a:rPr lang="cs-CZ" dirty="0" err="1" smtClean="0"/>
              <a:t>slať</a:t>
            </a:r>
            <a:endParaRPr lang="cs-CZ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36912"/>
            <a:ext cx="279169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860032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Vydra říční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Abychom si zachovali přírodu, je nutnost ji chránit jakýmkoli způsobem. Můžeme začít u sebe a tak dávat příklad i dalším lidem kolem. Zamysli se, co děláš správně a co bys mohl zlepšit.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Byli jste někdy v chráněné krajinné oblasti či v národním parku? Vzpomeneš si, co bylo napsáno na cedulích o zákazu či jaká pravidla jste museli dodržovat a proč? 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Martincovi\AppData\Local\Temp\Temporary Internet Files\Content.IE5\WFKI9TEQ\MC90044010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1347761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>
                <a:hlinkClick r:id="rId2"/>
              </a:rPr>
              <a:t>www.office.</a:t>
            </a:r>
            <a:r>
              <a:rPr lang="cs-CZ" sz="1200" dirty="0" err="1" smtClean="0">
                <a:hlinkClick r:id="rId2"/>
              </a:rPr>
              <a:t>microsoft.com</a:t>
            </a:r>
            <a:endParaRPr lang="cs-CZ" sz="1200" dirty="0" smtClean="0"/>
          </a:p>
          <a:p>
            <a:r>
              <a:rPr lang="cs-CZ" sz="1200" dirty="0" smtClean="0"/>
              <a:t>File:Ocean </a:t>
            </a:r>
            <a:r>
              <a:rPr lang="cs-CZ" sz="1200" dirty="0" err="1" smtClean="0"/>
              <a:t>from</a:t>
            </a:r>
            <a:r>
              <a:rPr lang="cs-CZ" sz="1200" dirty="0" smtClean="0"/>
              <a:t> </a:t>
            </a:r>
            <a:r>
              <a:rPr lang="cs-CZ" sz="1200" dirty="0" err="1" smtClean="0"/>
              <a:t>Leblon.jpg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14:22, 4 </a:t>
            </a:r>
            <a:r>
              <a:rPr lang="cs-CZ" sz="1200" dirty="0" err="1" smtClean="0"/>
              <a:t>April</a:t>
            </a:r>
            <a:r>
              <a:rPr lang="cs-CZ" sz="1200" dirty="0" smtClean="0"/>
              <a:t> 2006 [cit. 2013-08-04]. Dostupné z: </a:t>
            </a:r>
            <a:r>
              <a:rPr lang="cs-CZ" sz="1200" dirty="0" smtClean="0">
                <a:hlinkClick r:id="rId3"/>
              </a:rPr>
              <a:t>http://en.wikipedia.org/wiki/File:Ocean_from_Leblon.jpg</a:t>
            </a:r>
            <a:endParaRPr lang="cs-CZ" sz="1200" dirty="0" smtClean="0"/>
          </a:p>
          <a:p>
            <a:r>
              <a:rPr lang="cs-CZ" sz="1200" dirty="0" smtClean="0"/>
              <a:t> Soubor:</a:t>
            </a:r>
            <a:r>
              <a:rPr lang="cs-CZ" sz="1200" dirty="0" err="1" smtClean="0"/>
              <a:t>Herbstlandschaft</a:t>
            </a:r>
            <a:r>
              <a:rPr lang="cs-CZ" sz="1200" dirty="0" smtClean="0"/>
              <a:t> (</a:t>
            </a:r>
            <a:r>
              <a:rPr lang="cs-CZ" sz="1200" dirty="0" err="1" smtClean="0"/>
              <a:t>am</a:t>
            </a:r>
            <a:r>
              <a:rPr lang="cs-CZ" sz="1200" dirty="0" smtClean="0"/>
              <a:t> </a:t>
            </a:r>
            <a:r>
              <a:rPr lang="cs-CZ" sz="1200" dirty="0" err="1" smtClean="0"/>
              <a:t>Rebhang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25. 7. 2013, 17:43 [cit. 2013-08-04]. Dostupné z: </a:t>
            </a:r>
            <a:r>
              <a:rPr lang="cs-CZ" sz="1200" dirty="0" smtClean="0">
                <a:hlinkClick r:id="rId4"/>
              </a:rPr>
              <a:t>http://cs.wikipedia.org/wiki/Soubor:Herbstlandschaft_%28am_Rebhang%29.jpg</a:t>
            </a:r>
            <a:r>
              <a:rPr lang="cs-CZ" sz="1200" dirty="0" smtClean="0"/>
              <a:t>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Sorted</a:t>
            </a:r>
            <a:r>
              <a:rPr lang="cs-CZ" sz="1200" dirty="0" smtClean="0"/>
              <a:t> </a:t>
            </a:r>
            <a:r>
              <a:rPr lang="cs-CZ" sz="1200" dirty="0" err="1" smtClean="0"/>
              <a:t>waste</a:t>
            </a:r>
            <a:r>
              <a:rPr lang="cs-CZ" sz="1200" dirty="0" smtClean="0"/>
              <a:t> </a:t>
            </a:r>
            <a:r>
              <a:rPr lang="cs-CZ" sz="1200" dirty="0" err="1" smtClean="0"/>
              <a:t>containers</a:t>
            </a:r>
            <a:r>
              <a:rPr lang="cs-CZ" sz="1200" dirty="0" smtClean="0"/>
              <a:t> - CZ.JPG.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20. 7. 2013, 08:14 [cit. 2013-08-04]. Dostupné z: </a:t>
            </a:r>
            <a:r>
              <a:rPr lang="cs-CZ" sz="1200" dirty="0" smtClean="0">
                <a:hlinkClick r:id="rId5"/>
              </a:rPr>
              <a:t>http://cs.wikipedia.org/wiki/Soubor:Sorted_waste_containers_-_CZ.JPG</a:t>
            </a:r>
            <a:endParaRPr lang="cs-CZ" sz="1200" dirty="0" smtClean="0"/>
          </a:p>
          <a:p>
            <a:r>
              <a:rPr lang="cs-CZ" sz="1200" dirty="0" smtClean="0"/>
              <a:t> učebnice: Člověk a jeho svět: přírodověda pro 4. ročník. Vydání druhé. Bratislavská 23d, 602 00 Brno: NOVÁ ŠKOLA, s. r. o., 2011. ISBN 978-80-7289-211-2. </a:t>
            </a:r>
          </a:p>
          <a:p>
            <a:r>
              <a:rPr lang="cs-CZ" sz="1200" dirty="0" smtClean="0"/>
              <a:t>Soubor:Čihadlo.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9. 8. 2010, 16:09 [cit. 2013-08-06]. Dostupné z: </a:t>
            </a:r>
            <a:r>
              <a:rPr lang="cs-CZ" sz="1200" dirty="0" smtClean="0">
                <a:hlinkClick r:id="rId6"/>
              </a:rPr>
              <a:t>http://cs.wikipedia.org/wiki/Soubor:Čihadlo.jpg</a:t>
            </a:r>
            <a:endParaRPr lang="cs-CZ" sz="1200" dirty="0" smtClean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Śnieżka</a:t>
            </a:r>
            <a:r>
              <a:rPr lang="cs-CZ" sz="1200" dirty="0" smtClean="0"/>
              <a:t> z </a:t>
            </a:r>
            <a:r>
              <a:rPr lang="cs-CZ" sz="1200" dirty="0" err="1" smtClean="0"/>
              <a:t>zachodu.jpg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6. 8. 2007, 20:46 [cit. 2013-08-06]. Dostupné z: </a:t>
            </a:r>
            <a:r>
              <a:rPr lang="cs-CZ" sz="1200" dirty="0" smtClean="0">
                <a:hlinkClick r:id="rId7"/>
              </a:rPr>
              <a:t>http://cs.wikipedia.org/wiki/Soubor:Śnieżka_z_zachodu.jpg</a:t>
            </a:r>
            <a:endParaRPr lang="cs-CZ" sz="1200" dirty="0" smtClean="0"/>
          </a:p>
          <a:p>
            <a:r>
              <a:rPr lang="cs-CZ" sz="1200" dirty="0" smtClean="0"/>
              <a:t>Soubor:Loutre2.jpg.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15. 3. 2008, 12:10 [cit. 2013-08-06]. Dostupné z: </a:t>
            </a:r>
            <a:r>
              <a:rPr lang="cs-CZ" sz="1200" dirty="0" smtClean="0">
                <a:hlinkClick r:id="rId8"/>
              </a:rPr>
              <a:t>http://cs.wikipedia.org/wiki/Soubor:Loutre2.jpg</a:t>
            </a:r>
            <a:endParaRPr lang="cs-CZ" sz="1200" dirty="0" smtClean="0"/>
          </a:p>
          <a:p>
            <a:r>
              <a:rPr lang="cs-CZ" sz="1200" dirty="0" smtClean="0"/>
              <a:t>Soubor:Malina.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4. 7. 2007, 20:56 [cit. 2013-08-06]. Dostupné z: </a:t>
            </a:r>
            <a:r>
              <a:rPr lang="cs-CZ" sz="1200" dirty="0" smtClean="0">
                <a:hlinkClick r:id="rId9"/>
              </a:rPr>
              <a:t>http://cs.wikipedia.org/wiki/Soubor:Malina.jpg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594928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200" dirty="0" smtClean="0"/>
              <a:t>Soubor:</a:t>
            </a:r>
            <a:r>
              <a:rPr lang="cs-CZ" sz="1200" dirty="0" err="1" smtClean="0"/>
              <a:t>Pravčická</a:t>
            </a:r>
            <a:r>
              <a:rPr lang="cs-CZ" sz="1200" dirty="0" smtClean="0"/>
              <a:t> brána (2).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14. 5. 2011, 17:25 [cit. 2013-08-06]. Dostupné z: </a:t>
            </a:r>
            <a:r>
              <a:rPr lang="cs-CZ" sz="1200" dirty="0" smtClean="0">
                <a:hlinkClick r:id="rId2"/>
              </a:rPr>
              <a:t>http://cs.wikipedia.org/wiki/Soubor:Pravčická_brána_(2).jpg</a:t>
            </a:r>
            <a:endParaRPr lang="cs-CZ" sz="1200" dirty="0" smtClean="0"/>
          </a:p>
          <a:p>
            <a:r>
              <a:rPr lang="cs-CZ" sz="1200" dirty="0" smtClean="0"/>
              <a:t>Soubor:Kaple </a:t>
            </a:r>
            <a:r>
              <a:rPr lang="cs-CZ" sz="1200" dirty="0" err="1" smtClean="0"/>
              <a:t>sv</a:t>
            </a:r>
            <a:r>
              <a:rPr lang="cs-CZ" sz="1200" dirty="0" smtClean="0"/>
              <a:t> </a:t>
            </a:r>
            <a:r>
              <a:rPr lang="cs-CZ" sz="1200" dirty="0" err="1" smtClean="0"/>
              <a:t>Vavrince.JPG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1. 7. 2006, 16:02 [cit. 2013-08-06]. Dostupné z: </a:t>
            </a:r>
            <a:r>
              <a:rPr lang="cs-CZ" sz="1200" dirty="0" smtClean="0">
                <a:hlinkClick r:id="rId3"/>
              </a:rPr>
              <a:t>http://cs.wikipedia.org/wiki/Soubor:Kaple_sv_Vavrince.JPG</a:t>
            </a:r>
            <a:endParaRPr lang="cs-CZ" sz="1200" dirty="0" smtClean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Faucon</a:t>
            </a:r>
            <a:r>
              <a:rPr lang="cs-CZ" sz="1200" dirty="0" smtClean="0"/>
              <a:t> </a:t>
            </a:r>
            <a:r>
              <a:rPr lang="cs-CZ" sz="1200" dirty="0" err="1" smtClean="0"/>
              <a:t>pelerin</a:t>
            </a:r>
            <a:r>
              <a:rPr lang="cs-CZ" sz="1200" dirty="0" smtClean="0"/>
              <a:t> 7 </a:t>
            </a:r>
            <a:r>
              <a:rPr lang="cs-CZ" sz="1200" dirty="0" err="1" smtClean="0"/>
              <a:t>mai.jpg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15. 9. 2007, 20:31 [cit. 2013-08-06]. Dostupné z: </a:t>
            </a:r>
            <a:r>
              <a:rPr lang="cs-CZ" sz="1200" dirty="0" smtClean="0">
                <a:hlinkClick r:id="rId4"/>
              </a:rPr>
              <a:t>http://cs.wikipedia.org/wiki/Soubor:Faucon_pelerin_7_mai.jpg</a:t>
            </a:r>
            <a:endParaRPr lang="cs-CZ" sz="1200" dirty="0" smtClean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PodyjiVresoviste.jpg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9. 6. 2009, 17:59 [cit. 2013-08-06]. Dostupné z: </a:t>
            </a:r>
            <a:r>
              <a:rPr lang="cs-CZ" sz="1200" dirty="0" smtClean="0">
                <a:hlinkClick r:id="rId5"/>
              </a:rPr>
              <a:t>http://cs.wikipedia.org/wiki/Soubor:PodyjiVresoviste.jpg</a:t>
            </a:r>
            <a:endParaRPr lang="cs-CZ" sz="1200" dirty="0" smtClean="0"/>
          </a:p>
          <a:p>
            <a:r>
              <a:rPr lang="cs-CZ" sz="1200" dirty="0" smtClean="0"/>
              <a:t>Soubor:Dyje2.JPG.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18. 10. 2008, 04:00 [cit. 2013-08-06]. Dostupné z: </a:t>
            </a:r>
            <a:r>
              <a:rPr lang="cs-CZ" sz="1200" dirty="0" smtClean="0">
                <a:hlinkClick r:id="rId6"/>
              </a:rPr>
              <a:t>http://cs.wikipedia.org/wiki/Soubor:Dyje2.JPG</a:t>
            </a:r>
            <a:endParaRPr lang="cs-CZ" sz="1200" dirty="0" smtClean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Sumava</a:t>
            </a:r>
            <a:r>
              <a:rPr lang="cs-CZ" sz="1200" dirty="0" smtClean="0"/>
              <a:t> CZ I1B-1.png.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16. 5. 2010, 16:28 [cit. 2013-08-06]. Dostupné z: </a:t>
            </a:r>
            <a:r>
              <a:rPr lang="cs-CZ" sz="1200" dirty="0" smtClean="0">
                <a:hlinkClick r:id="rId7"/>
              </a:rPr>
              <a:t>http://cs.wikipedia.org/wiki/Soubor:Sumava_CZ_I1B-1.png</a:t>
            </a:r>
            <a:endParaRPr lang="cs-CZ" sz="1200" dirty="0" smtClean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Chalupska</a:t>
            </a:r>
            <a:r>
              <a:rPr lang="cs-CZ" sz="1200" dirty="0" smtClean="0"/>
              <a:t>-</a:t>
            </a:r>
            <a:r>
              <a:rPr lang="cs-CZ" sz="1200" dirty="0" err="1" smtClean="0"/>
              <a:t>slat.jpg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28. 9. 2006, 03:28 [cit. 2013-08-06]. Dostupné z: </a:t>
            </a:r>
            <a:r>
              <a:rPr lang="cs-CZ" sz="1200" dirty="0" smtClean="0">
                <a:hlinkClick r:id="rId8"/>
              </a:rPr>
              <a:t>http://cs.wikipedia.org/wiki/Soubor:Chalupska-slat.jpg</a:t>
            </a:r>
            <a:endParaRPr lang="cs-CZ" sz="1200" dirty="0" smtClean="0"/>
          </a:p>
          <a:p>
            <a:r>
              <a:rPr lang="cs-CZ" sz="1200" dirty="0" smtClean="0"/>
              <a:t>File:Wildsau </a:t>
            </a:r>
            <a:r>
              <a:rPr lang="cs-CZ" sz="1200" dirty="0" err="1" smtClean="0"/>
              <a:t>im</a:t>
            </a:r>
            <a:r>
              <a:rPr lang="cs-CZ" sz="1200" dirty="0" smtClean="0"/>
              <a:t> </a:t>
            </a:r>
            <a:r>
              <a:rPr lang="cs-CZ" sz="1200" dirty="0" err="1" smtClean="0"/>
              <a:t>wilderlebnispark</a:t>
            </a:r>
            <a:r>
              <a:rPr lang="cs-CZ" sz="1200" dirty="0" smtClean="0"/>
              <a:t> </a:t>
            </a:r>
            <a:r>
              <a:rPr lang="cs-CZ" sz="1200" dirty="0" err="1" smtClean="0"/>
              <a:t>daun.jpg</a:t>
            </a:r>
            <a:r>
              <a:rPr lang="cs-CZ" sz="1200" dirty="0" smtClean="0"/>
              <a:t>. In: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20:23, 19 May 2013 [cit. 2013-08-06]. Dostupné z: </a:t>
            </a:r>
            <a:r>
              <a:rPr lang="cs-CZ" sz="1200" dirty="0" smtClean="0">
                <a:hlinkClick r:id="rId9"/>
              </a:rPr>
              <a:t>http://commons.wikimedia.org/wiki/File:Wildsau_im_wilderlebnispark_daun.jpg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Anotace: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s </a:t>
            </a:r>
            <a:r>
              <a:rPr lang="cs-CZ" dirty="0" smtClean="0"/>
              <a:t>ochranou přírody.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vysvětluje základní probíranou látku podle ŠVP a žáky poučí o ochraně přírody.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/>
              <a:t>předmět </a:t>
            </a:r>
            <a:r>
              <a:rPr lang="cs-CZ" dirty="0"/>
              <a:t>p</a:t>
            </a:r>
            <a:r>
              <a:rPr lang="cs-CZ" smtClean="0"/>
              <a:t>řírodověda </a:t>
            </a:r>
            <a:r>
              <a:rPr lang="cs-CZ" dirty="0"/>
              <a:t>4. </a:t>
            </a:r>
            <a:r>
              <a:rPr lang="cs-CZ" dirty="0" smtClean="0"/>
              <a:t>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Člověk a jeho svět: přírodověda pro 4. ročník. Vydání druhé. Bratislavská 23d, 602 00 Brno: NOVÁ ŠKOLA, s. r. o., 2011. ISBN 978-80-7289-211-2.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 smtClean="0"/>
              <a:t>Co všechno je </a:t>
            </a:r>
            <a:r>
              <a:rPr lang="cs-CZ" dirty="0" smtClean="0">
                <a:solidFill>
                  <a:srgbClr val="00B050"/>
                </a:solidFill>
              </a:rPr>
              <a:t>příroda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2048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Stromy, květiny, pole, louky, lesy, oceány, kameny, skály, řeky, jezera, zvířata…</a:t>
            </a:r>
            <a:endParaRPr lang="cs-CZ" dirty="0"/>
          </a:p>
        </p:txBody>
      </p:sp>
      <p:pic>
        <p:nvPicPr>
          <p:cNvPr id="1030" name="Picture 6" descr="Soubor:Herbstlandschaft (am Rebhang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08920"/>
            <a:ext cx="2448272" cy="1958618"/>
          </a:xfrm>
          <a:prstGeom prst="rect">
            <a:avLst/>
          </a:prstGeom>
          <a:noFill/>
        </p:spPr>
      </p:pic>
      <p:pic>
        <p:nvPicPr>
          <p:cNvPr id="1031" name="Picture 7" descr="C:\Users\Martincovi\AppData\Local\Temp\Temporary Internet Files\Content.IE5\2P3KGX7N\MC9000272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1296144" cy="1463619"/>
          </a:xfrm>
          <a:prstGeom prst="rect">
            <a:avLst/>
          </a:prstGeom>
          <a:noFill/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Martincovi\AppData\Local\Temp\Temporary Internet Files\Content.IE5\2P3KGX7N\MC9000272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1296144" cy="1463619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80928"/>
            <a:ext cx="28100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0892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725144"/>
            <a:ext cx="29181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přírody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>
            <a:noAutofit/>
          </a:bodyPr>
          <a:lstStyle/>
          <a:p>
            <a:r>
              <a:rPr lang="cs-CZ" sz="2800" dirty="0" smtClean="0"/>
              <a:t>Jak už určitě víte, kdyby nebyla příroda, nebyli bychom ani my. Proto </a:t>
            </a:r>
            <a:r>
              <a:rPr lang="cs-CZ" sz="2800" dirty="0" smtClean="0">
                <a:solidFill>
                  <a:srgbClr val="00B050"/>
                </a:solidFill>
              </a:rPr>
              <a:t>je nutné </a:t>
            </a:r>
            <a:r>
              <a:rPr lang="cs-CZ" sz="2800" dirty="0" smtClean="0"/>
              <a:t>se o přírodu </a:t>
            </a:r>
            <a:r>
              <a:rPr lang="cs-CZ" sz="2800" dirty="0" smtClean="0">
                <a:solidFill>
                  <a:srgbClr val="00B050"/>
                </a:solidFill>
              </a:rPr>
              <a:t>starat</a:t>
            </a:r>
            <a:r>
              <a:rPr lang="cs-CZ" sz="2800" dirty="0" smtClean="0"/>
              <a:t> a </a:t>
            </a:r>
            <a:r>
              <a:rPr lang="cs-CZ" sz="2800" dirty="0" smtClean="0">
                <a:solidFill>
                  <a:srgbClr val="00B050"/>
                </a:solidFill>
              </a:rPr>
              <a:t>chránit</a:t>
            </a:r>
            <a:r>
              <a:rPr lang="cs-CZ" sz="2800" dirty="0" smtClean="0"/>
              <a:t> ji. 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99695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smtClean="0"/>
              <a:t>V ČR </a:t>
            </a:r>
            <a:r>
              <a:rPr lang="cs-CZ" sz="2800" dirty="0" smtClean="0"/>
              <a:t>se o přírodu zákonodárně stará    </a:t>
            </a:r>
            <a:r>
              <a:rPr lang="cs-CZ" sz="2800" dirty="0" smtClean="0">
                <a:solidFill>
                  <a:srgbClr val="00B050"/>
                </a:solidFill>
              </a:rPr>
              <a:t>Ministerstvo životního prostředí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407707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Jsou zde ale i jiní lidé, kteří se zabývají ochranou přírody – </a:t>
            </a:r>
            <a:r>
              <a:rPr lang="cs-CZ" sz="2800" dirty="0" smtClean="0">
                <a:solidFill>
                  <a:srgbClr val="00B050"/>
                </a:solidFill>
              </a:rPr>
              <a:t>ekologové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8518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Víš, co znamená slovo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ekologie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83568" y="55172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Věda zabývající se vztahy mezi živočichy navzájem a mezi živočichy a životním prostředím. 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25" name="Picture 9" descr="C:\Users\Martincovi\AppData\Local\Temp\Temporary Internet Files\Content.IE5\2P3KGX7N\MC9004376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1841500" cy="1606550"/>
          </a:xfrm>
          <a:prstGeom prst="rect">
            <a:avLst/>
          </a:prstGeom>
          <a:noFill/>
        </p:spPr>
      </p:pic>
      <p:pic>
        <p:nvPicPr>
          <p:cNvPr id="9226" name="Picture 10" descr="C:\Users\Martincovi\AppData\Local\Temp\Temporary Internet Files\Content.IE5\WFKI9TEQ\MC90043780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09120"/>
            <a:ext cx="165836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přírody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cs-CZ" dirty="0" smtClean="0"/>
              <a:t>Jak chráníme přírodu my?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2768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669900"/>
                </a:solidFill>
              </a:rPr>
              <a:t>Neubližujeme zvířatům, neničíme zeleň, netrháme chráněné rostliny, třídíme odpad, nevyhazujeme v přírodě odpadky, neděláme zbytečný hluk…</a:t>
            </a:r>
            <a:endParaRPr lang="cs-CZ" dirty="0">
              <a:solidFill>
                <a:srgbClr val="669900"/>
              </a:solidFill>
            </a:endParaRPr>
          </a:p>
        </p:txBody>
      </p:sp>
      <p:pic>
        <p:nvPicPr>
          <p:cNvPr id="17410" name="Picture 2" descr="C:\Users\Martincovi\AppData\Local\Temp\Temporary Internet Files\Content.IE5\A7FDIG19\MM90023639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129136" cy="1086793"/>
          </a:xfrm>
          <a:prstGeom prst="rect">
            <a:avLst/>
          </a:prstGeom>
          <a:noFill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67544" y="29969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Pamatuješ si, jaké mají kontejnery na papír, sklo, plasty, komunální odpad nebo taky popelnice na </a:t>
            </a:r>
            <a:r>
              <a:rPr lang="cs-CZ" sz="3200" dirty="0" err="1" smtClean="0"/>
              <a:t>bioodpad</a:t>
            </a:r>
            <a:r>
              <a:rPr lang="cs-CZ" sz="3200" dirty="0" smtClean="0"/>
              <a:t> barvu?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29969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Pamatuješ si, jaké mají kontejnery na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papír</a:t>
            </a:r>
            <a:r>
              <a:rPr lang="cs-CZ" sz="3200" dirty="0" smtClean="0"/>
              <a:t>, </a:t>
            </a:r>
            <a:r>
              <a:rPr lang="cs-CZ" sz="3200" dirty="0" smtClean="0">
                <a:solidFill>
                  <a:schemeClr val="bg1"/>
                </a:solidFill>
              </a:rPr>
              <a:t>sk</a:t>
            </a:r>
            <a:r>
              <a:rPr lang="cs-CZ" sz="3200" dirty="0" smtClean="0">
                <a:solidFill>
                  <a:srgbClr val="00B050"/>
                </a:solidFill>
              </a:rPr>
              <a:t>lo</a:t>
            </a:r>
            <a:r>
              <a:rPr lang="cs-CZ" sz="3200" dirty="0" smtClean="0"/>
              <a:t>, </a:t>
            </a:r>
            <a:r>
              <a:rPr lang="cs-CZ" sz="3200" dirty="0" smtClean="0">
                <a:solidFill>
                  <a:srgbClr val="FFFF00"/>
                </a:solidFill>
              </a:rPr>
              <a:t>plasty</a:t>
            </a:r>
            <a:r>
              <a:rPr lang="cs-CZ" sz="3200" dirty="0" smtClean="0"/>
              <a:t>, komunální odpad nebo taky 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popelnice na 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</a:rPr>
              <a:t>bioodpad</a:t>
            </a:r>
            <a:r>
              <a:rPr lang="cs-CZ" sz="3200" dirty="0" smtClean="0"/>
              <a:t> barvu?</a:t>
            </a:r>
            <a:endParaRPr lang="cs-CZ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28367"/>
            <a:ext cx="3600400" cy="148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oubor:Sorted waste containers - 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7056784" cy="5292588"/>
          </a:xfrm>
          <a:prstGeom prst="rect">
            <a:avLst/>
          </a:prstGeom>
          <a:noFill/>
        </p:spPr>
      </p:pic>
      <p:pic>
        <p:nvPicPr>
          <p:cNvPr id="6" name="Picture 5" descr="C:\Users\Martincovi\AppData\Local\Temp\Temporary Internet Files\Content.IE5\2P3KGX7N\MC9002979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89040"/>
            <a:ext cx="1754734" cy="179588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55776" y="4766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Třídíte správně odpad? 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79912" y="46531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Popiš, jak doma třídíte odpad…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přírody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556792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Víte, kolik máme v </a:t>
            </a:r>
            <a:r>
              <a:rPr lang="cs-CZ" sz="2800" dirty="0" smtClean="0">
                <a:solidFill>
                  <a:srgbClr val="FFFF00"/>
                </a:solidFill>
              </a:rPr>
              <a:t>ČR národních parků</a:t>
            </a:r>
            <a:r>
              <a:rPr lang="cs-CZ" sz="2800" dirty="0" smtClean="0"/>
              <a:t>, jak se jmenují?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2048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Čtyři: 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1331640" y="321297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Národní park České Švýcarsko</a:t>
            </a: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331640" y="371703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Národní park Podyjí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331640" y="422108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669900"/>
                </a:solidFill>
              </a:rPr>
              <a:t>Národní park Šumava</a:t>
            </a:r>
            <a:endParaRPr lang="cs-CZ" sz="2800" dirty="0">
              <a:solidFill>
                <a:srgbClr val="6699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331640" y="270892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9900"/>
                </a:solidFill>
              </a:rPr>
              <a:t>Krkonošský národní park</a:t>
            </a:r>
            <a:endParaRPr lang="cs-CZ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přírody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cs-CZ" dirty="0" smtClean="0"/>
              <a:t>Jistě jste už někdy slyšeli zkratku </a:t>
            </a:r>
            <a:r>
              <a:rPr lang="cs-CZ" dirty="0" smtClean="0">
                <a:solidFill>
                  <a:srgbClr val="00B050"/>
                </a:solidFill>
              </a:rPr>
              <a:t>KRNAP</a:t>
            </a:r>
            <a:r>
              <a:rPr lang="cs-CZ" dirty="0" smtClean="0"/>
              <a:t>, dokázali byste říct, co to znamená?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263691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Krkonošský národní park. </a:t>
            </a:r>
            <a:r>
              <a:rPr lang="cs-CZ" sz="2800" dirty="0" smtClean="0"/>
              <a:t>Národní park je velkoplošné chráněné území, na kterém se nachází původní nedotčená příroda. 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861048"/>
            <a:ext cx="1691457" cy="169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Krkonošský národní park</a:t>
            </a:r>
            <a:endParaRPr lang="cs-CZ" dirty="0">
              <a:solidFill>
                <a:srgbClr val="0099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578085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1484784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 Krkonoších se nachází naše nejvyšší hora. Víš, jak se jmenuje? 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3203848" y="2060848"/>
            <a:ext cx="59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</a:rPr>
              <a:t>Sněžka</a:t>
            </a:r>
            <a:r>
              <a:rPr lang="cs-CZ" sz="2800" dirty="0" smtClean="0"/>
              <a:t>, měří </a:t>
            </a:r>
            <a:r>
              <a:rPr lang="cs-CZ" sz="2800" dirty="0" smtClean="0">
                <a:solidFill>
                  <a:schemeClr val="accent1"/>
                </a:solidFill>
              </a:rPr>
              <a:t>1602 m n. m.</a:t>
            </a:r>
            <a:endParaRPr lang="cs-CZ" sz="2800" dirty="0">
              <a:solidFill>
                <a:schemeClr val="accent1"/>
              </a:solidFill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852936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860032" y="544522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Kaple sv. Vavřince na vrcholu.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8680"/>
            <a:ext cx="1224136" cy="74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755576" y="620688"/>
            <a:ext cx="72008" cy="72008"/>
          </a:xfrm>
          <a:prstGeom prst="ellips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 build="p"/>
      <p:bldP spid="11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1239</Words>
  <Application>Microsoft Office PowerPoint</Application>
  <PresentationFormat>Předvádění na obrazovce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Umíš chránit přírodu?</vt:lpstr>
      <vt:lpstr>Anotace:</vt:lpstr>
      <vt:lpstr>Příroda</vt:lpstr>
      <vt:lpstr>Ochrana přírody</vt:lpstr>
      <vt:lpstr>Ochrana přírody</vt:lpstr>
      <vt:lpstr>Prezentace aplikace PowerPoint</vt:lpstr>
      <vt:lpstr>Ochrana přírody</vt:lpstr>
      <vt:lpstr>Ochrana přírody</vt:lpstr>
      <vt:lpstr>Krkonošský národní park</vt:lpstr>
      <vt:lpstr>NP České Švýcarsko</vt:lpstr>
      <vt:lpstr>Národní park Podyjí</vt:lpstr>
      <vt:lpstr>Národní park Šumava</vt:lpstr>
      <vt:lpstr>Shrnutí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Umíš chránit přírodu?</dc:title>
  <dc:creator>Martincovi</dc:creator>
  <cp:lastModifiedBy>ucitel</cp:lastModifiedBy>
  <cp:revision>39</cp:revision>
  <dcterms:created xsi:type="dcterms:W3CDTF">2013-07-29T09:21:53Z</dcterms:created>
  <dcterms:modified xsi:type="dcterms:W3CDTF">2013-08-22T14:19:42Z</dcterms:modified>
</cp:coreProperties>
</file>