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9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90" autoAdjust="0"/>
  </p:normalViewPr>
  <p:slideViewPr>
    <p:cSldViewPr>
      <p:cViewPr>
        <p:scale>
          <a:sx n="75" d="100"/>
          <a:sy n="75" d="100"/>
        </p:scale>
        <p:origin x="-77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E2576-76AF-4C4A-888E-0FFE46FC822C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A757B-932F-44E0-9CCF-4C0A0AD722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Více </a:t>
            </a:r>
            <a:r>
              <a:rPr lang="cs-CZ" dirty="0" err="1" smtClean="0"/>
              <a:t>info</a:t>
            </a:r>
            <a:r>
              <a:rPr lang="cs-CZ" dirty="0" smtClean="0"/>
              <a:t> o symbióz-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757B-932F-44E0-9CCF-4C0A0AD722C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Zleva 1.ř.: Ploník ztenčený, Bělomech sivý, </a:t>
            </a:r>
            <a:r>
              <a:rPr lang="cs-CZ" dirty="0" err="1" smtClean="0"/>
              <a:t>Trněnka</a:t>
            </a:r>
            <a:r>
              <a:rPr lang="cs-CZ" dirty="0" smtClean="0"/>
              <a:t> kostrbatá</a:t>
            </a:r>
          </a:p>
          <a:p>
            <a:r>
              <a:rPr lang="cs-CZ" dirty="0" smtClean="0"/>
              <a:t>Zleva 2.ř.: Játrovka, Mech, Rašeliník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757B-932F-44E0-9CCF-4C0A0AD722C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757B-932F-44E0-9CCF-4C0A0AD722C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B50-0BC6-4B99-A4BA-FABCCC8061AE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EEE9-FF9E-4EA9-8A1D-1A3972AA50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B50-0BC6-4B99-A4BA-FABCCC8061AE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EEE9-FF9E-4EA9-8A1D-1A3972AA50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B50-0BC6-4B99-A4BA-FABCCC8061AE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EEE9-FF9E-4EA9-8A1D-1A3972AA50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B50-0BC6-4B99-A4BA-FABCCC8061AE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EEE9-FF9E-4EA9-8A1D-1A3972AA50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B50-0BC6-4B99-A4BA-FABCCC8061AE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EEE9-FF9E-4EA9-8A1D-1A3972AA50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B50-0BC6-4B99-A4BA-FABCCC8061AE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EEE9-FF9E-4EA9-8A1D-1A3972AA50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B50-0BC6-4B99-A4BA-FABCCC8061AE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EEE9-FF9E-4EA9-8A1D-1A3972AA50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B50-0BC6-4B99-A4BA-FABCCC8061AE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AEEE9-FF9E-4EA9-8A1D-1A3972AA503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B50-0BC6-4B99-A4BA-FABCCC8061AE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EEE9-FF9E-4EA9-8A1D-1A3972AA50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B50-0BC6-4B99-A4BA-FABCCC8061AE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BAAEEE9-FF9E-4EA9-8A1D-1A3972AA50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3456B50-0BC6-4B99-A4BA-FABCCC8061AE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EEE9-FF9E-4EA9-8A1D-1A3972AA50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456B50-0BC6-4B99-A4BA-FABCCC8061AE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AAEEE9-FF9E-4EA9-8A1D-1A3972AA503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9/4/8/3/13149070961900570716Eating%20Prohibited%20Sign.svg.med.png" TargetMode="External"/><Relationship Id="rId2" Type="http://schemas.openxmlformats.org/officeDocument/2006/relationships/hyperlink" Target="http://www.clker.com/cliparts/d/4/6/9/1194984109453446481large_plate.svg.med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s.wikipedia.org/wiki/Soubor:Amanita_phalloides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ffice.microsoft.com/cs-cz/images/results.aspx?qu=ruce&amp;ex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2031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smtClean="0">
                <a:solidFill>
                  <a:schemeClr val="bg1"/>
                </a:solidFill>
              </a:rPr>
              <a:t>Pří_266_Živá příroda_Kořenové </a:t>
            </a:r>
            <a:r>
              <a:rPr lang="cs-CZ" b="1" dirty="0" smtClean="0">
                <a:solidFill>
                  <a:schemeClr val="bg1"/>
                </a:solidFill>
              </a:rPr>
              <a:t>a mechové patro </a:t>
            </a:r>
            <a:r>
              <a:rPr lang="cs-CZ" b="1" dirty="0" err="1" smtClean="0">
                <a:solidFill>
                  <a:schemeClr val="bg1"/>
                </a:solidFill>
              </a:rPr>
              <a:t>Chřibska</a:t>
            </a:r>
            <a:endParaRPr lang="cs-CZ" b="1" dirty="0" smtClean="0">
              <a:solidFill>
                <a:schemeClr val="bg1"/>
              </a:solidFill>
            </a:endParaRPr>
          </a:p>
          <a:p>
            <a:pPr algn="ctr"/>
            <a:endParaRPr lang="cs-CZ" b="1" dirty="0" smtClean="0">
              <a:solidFill>
                <a:schemeClr val="bg1"/>
              </a:solidFill>
            </a:endParaRP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Autor</a:t>
            </a:r>
            <a:r>
              <a:rPr lang="cs-CZ" b="1" dirty="0">
                <a:solidFill>
                  <a:schemeClr val="bg1"/>
                </a:solidFill>
              </a:rPr>
              <a:t>: Mgr. </a:t>
            </a:r>
            <a:r>
              <a:rPr lang="cs-CZ" b="1" dirty="0" smtClean="0">
                <a:solidFill>
                  <a:schemeClr val="bg1"/>
                </a:solidFill>
              </a:rPr>
              <a:t>Marie </a:t>
            </a:r>
            <a:r>
              <a:rPr lang="cs-CZ" b="1" dirty="0" err="1" smtClean="0">
                <a:solidFill>
                  <a:schemeClr val="bg1"/>
                </a:solidFill>
              </a:rPr>
              <a:t>Pížová</a:t>
            </a:r>
            <a:endParaRPr lang="cs-CZ" b="1" dirty="0">
              <a:solidFill>
                <a:schemeClr val="bg1"/>
              </a:solidFill>
            </a:endParaRPr>
          </a:p>
          <a:p>
            <a:pPr algn="ctr"/>
            <a:endParaRPr lang="cs-CZ" dirty="0">
              <a:solidFill>
                <a:schemeClr val="bg1"/>
              </a:solidFill>
            </a:endParaRPr>
          </a:p>
          <a:p>
            <a:pPr algn="ctr"/>
            <a:r>
              <a:rPr lang="cs-CZ" dirty="0">
                <a:solidFill>
                  <a:schemeClr val="bg1"/>
                </a:solidFill>
              </a:rPr>
              <a:t>Škola: </a:t>
            </a:r>
            <a:r>
              <a:rPr lang="cs-CZ" dirty="0" smtClean="0">
                <a:solidFill>
                  <a:schemeClr val="bg1"/>
                </a:solidFill>
              </a:rPr>
              <a:t>Základní škola Velehrad, okres Uherské Hradiště, příspěvková organizace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Základní škola Velehrad, </a:t>
            </a:r>
            <a:r>
              <a:rPr lang="cs-CZ" dirty="0" err="1" smtClean="0">
                <a:solidFill>
                  <a:schemeClr val="bg1"/>
                </a:solidFill>
              </a:rPr>
              <a:t>Salašská</a:t>
            </a:r>
            <a:r>
              <a:rPr lang="cs-CZ" dirty="0" smtClean="0">
                <a:solidFill>
                  <a:schemeClr val="bg1"/>
                </a:solidFill>
              </a:rPr>
              <a:t> 300, 687 06 Velehrad</a:t>
            </a:r>
          </a:p>
          <a:p>
            <a:pPr algn="ctr"/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10156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Registrační číslo projektu: </a:t>
            </a:r>
            <a:r>
              <a:rPr lang="cs-CZ" dirty="0" smtClean="0">
                <a:solidFill>
                  <a:schemeClr val="bg1"/>
                </a:solidFill>
              </a:rPr>
              <a:t>CZ.1.07/1.1.38/02.0025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Název projektu: Modernizace výuky na ZŠ Slušovice, </a:t>
            </a:r>
            <a:r>
              <a:rPr lang="cs-CZ" dirty="0" err="1" smtClean="0">
                <a:solidFill>
                  <a:schemeClr val="bg1"/>
                </a:solidFill>
              </a:rPr>
              <a:t>Fryšták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Kašava</a:t>
            </a:r>
            <a:r>
              <a:rPr lang="cs-CZ" dirty="0" smtClean="0">
                <a:solidFill>
                  <a:schemeClr val="bg1"/>
                </a:solidFill>
              </a:rPr>
              <a:t> a Velehrad</a:t>
            </a:r>
          </a:p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Tento projekt je spolufinancován z Evropského sociálního fondu a státního rozpočtu České republiky.</a:t>
            </a:r>
          </a:p>
          <a:p>
            <a:pPr algn="ctr"/>
            <a:r>
              <a:rPr lang="cs-CZ" sz="1200" dirty="0" smtClean="0"/>
              <a:t>Tento </a:t>
            </a:r>
            <a:r>
              <a:rPr lang="cs-CZ" sz="1200" dirty="0"/>
              <a:t>projekt je spolufinancován z Evropského sociálního fondu a státního rozpočtu České republiky.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00372"/>
            <a:ext cx="9144000" cy="1428760"/>
          </a:xfrm>
          <a:solidFill>
            <a:srgbClr val="F39900"/>
          </a:solidFill>
          <a:ln>
            <a:noFill/>
          </a:ln>
        </p:spPr>
        <p:txBody>
          <a:bodyPr tIns="288000">
            <a:normAutofit fontScale="90000"/>
          </a:bodyPr>
          <a:lstStyle/>
          <a:p>
            <a:pPr algn="ctr"/>
            <a:r>
              <a:rPr lang="cs-CZ" sz="4000" cap="none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KOŘENOVÉ A MECHOVÉ PATRO CHŘIBSKA</a:t>
            </a:r>
            <a:endParaRPr lang="cs-CZ" sz="4000" cap="none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Použité zdroje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4840303"/>
          </a:xfrm>
        </p:spPr>
        <p:txBody>
          <a:bodyPr>
            <a:noAutofit/>
          </a:bodyPr>
          <a:lstStyle/>
          <a:p>
            <a:r>
              <a:rPr lang="cs-CZ" sz="1600" dirty="0" err="1" smtClean="0">
                <a:solidFill>
                  <a:schemeClr val="bg1"/>
                </a:solidFill>
              </a:rPr>
              <a:t>Moos</a:t>
            </a:r>
            <a:r>
              <a:rPr lang="cs-CZ" sz="1600" dirty="0" smtClean="0">
                <a:solidFill>
                  <a:schemeClr val="bg1"/>
                </a:solidFill>
              </a:rPr>
              <a:t>_5769.jpg. In: </a:t>
            </a:r>
            <a:r>
              <a:rPr lang="cs-CZ" sz="1600" dirty="0" err="1" smtClean="0">
                <a:solidFill>
                  <a:schemeClr val="bg1"/>
                </a:solidFill>
              </a:rPr>
              <a:t>Wikipedia</a:t>
            </a:r>
            <a:r>
              <a:rPr lang="cs-CZ" sz="1600" dirty="0" smtClean="0">
                <a:solidFill>
                  <a:schemeClr val="bg1"/>
                </a:solidFill>
              </a:rPr>
              <a:t>: </a:t>
            </a:r>
            <a:r>
              <a:rPr lang="cs-CZ" sz="1600" dirty="0" err="1" smtClean="0">
                <a:solidFill>
                  <a:schemeClr val="bg1"/>
                </a:solidFill>
              </a:rPr>
              <a:t>the</a:t>
            </a:r>
            <a:r>
              <a:rPr lang="cs-CZ" sz="1600" dirty="0" smtClean="0">
                <a:solidFill>
                  <a:schemeClr val="bg1"/>
                </a:solidFill>
              </a:rPr>
              <a:t> free </a:t>
            </a:r>
            <a:r>
              <a:rPr lang="cs-CZ" sz="1600" dirty="0" err="1" smtClean="0">
                <a:solidFill>
                  <a:schemeClr val="bg1"/>
                </a:solidFill>
              </a:rPr>
              <a:t>encyclopedia</a:t>
            </a:r>
            <a:r>
              <a:rPr lang="cs-CZ" sz="1600" dirty="0" smtClean="0">
                <a:solidFill>
                  <a:schemeClr val="bg1"/>
                </a:solidFill>
              </a:rPr>
              <a:t> [online]. San </a:t>
            </a:r>
            <a:r>
              <a:rPr lang="cs-CZ" sz="1600" dirty="0" err="1" smtClean="0">
                <a:solidFill>
                  <a:schemeClr val="bg1"/>
                </a:solidFill>
              </a:rPr>
              <a:t>Francisco</a:t>
            </a:r>
            <a:r>
              <a:rPr lang="cs-CZ" sz="1600" dirty="0" smtClean="0">
                <a:solidFill>
                  <a:schemeClr val="bg1"/>
                </a:solidFill>
              </a:rPr>
              <a:t> (CA): </a:t>
            </a:r>
            <a:r>
              <a:rPr lang="cs-CZ" sz="1600" dirty="0" err="1" smtClean="0">
                <a:solidFill>
                  <a:schemeClr val="bg1"/>
                </a:solidFill>
              </a:rPr>
              <a:t>Wikimedia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Foundation</a:t>
            </a:r>
            <a:r>
              <a:rPr lang="cs-CZ" sz="1600" dirty="0" smtClean="0">
                <a:solidFill>
                  <a:schemeClr val="bg1"/>
                </a:solidFill>
              </a:rPr>
              <a:t>, 2001- [cit. 2013-01-15]. Dostupné z: http://cs.wikipedia.org/wiki/Soubor:Moos_5769.jpg 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MC900440458.WMF. Microsoft Office [online]. 2013 [cit. 2013-01-15]. Dostupné z: http://office.</a:t>
            </a:r>
            <a:r>
              <a:rPr lang="cs-CZ" sz="1600" dirty="0" err="1" smtClean="0">
                <a:solidFill>
                  <a:schemeClr val="bg1"/>
                </a:solidFill>
              </a:rPr>
              <a:t>microsoft.com</a:t>
            </a:r>
            <a:r>
              <a:rPr lang="cs-CZ" sz="1600" dirty="0" smtClean="0">
                <a:solidFill>
                  <a:schemeClr val="bg1"/>
                </a:solidFill>
              </a:rPr>
              <a:t>/</a:t>
            </a:r>
            <a:r>
              <a:rPr lang="cs-CZ" sz="1600" dirty="0" err="1" smtClean="0">
                <a:solidFill>
                  <a:schemeClr val="bg1"/>
                </a:solidFill>
              </a:rPr>
              <a:t>cs</a:t>
            </a:r>
            <a:r>
              <a:rPr lang="cs-CZ" sz="1600" dirty="0" smtClean="0">
                <a:solidFill>
                  <a:schemeClr val="bg1"/>
                </a:solidFill>
              </a:rPr>
              <a:t>-</a:t>
            </a:r>
            <a:r>
              <a:rPr lang="cs-CZ" sz="1600" dirty="0" err="1" smtClean="0">
                <a:solidFill>
                  <a:schemeClr val="bg1"/>
                </a:solidFill>
              </a:rPr>
              <a:t>cz</a:t>
            </a:r>
            <a:r>
              <a:rPr lang="cs-CZ" sz="1600" dirty="0" smtClean="0">
                <a:solidFill>
                  <a:schemeClr val="bg1"/>
                </a:solidFill>
              </a:rPr>
              <a:t>/</a:t>
            </a:r>
            <a:r>
              <a:rPr lang="cs-CZ" sz="1600" dirty="0" err="1" smtClean="0">
                <a:solidFill>
                  <a:schemeClr val="bg1"/>
                </a:solidFill>
              </a:rPr>
              <a:t>images</a:t>
            </a:r>
            <a:r>
              <a:rPr lang="cs-CZ" sz="1600" dirty="0" smtClean="0">
                <a:solidFill>
                  <a:schemeClr val="bg1"/>
                </a:solidFill>
              </a:rPr>
              <a:t>/</a:t>
            </a:r>
            <a:r>
              <a:rPr lang="cs-CZ" sz="1600" dirty="0" err="1" smtClean="0">
                <a:solidFill>
                  <a:schemeClr val="bg1"/>
                </a:solidFill>
              </a:rPr>
              <a:t>results.aspx</a:t>
            </a:r>
            <a:r>
              <a:rPr lang="cs-CZ" sz="1600" dirty="0" smtClean="0">
                <a:solidFill>
                  <a:schemeClr val="bg1"/>
                </a:solidFill>
              </a:rPr>
              <a:t>?</a:t>
            </a:r>
            <a:r>
              <a:rPr lang="cs-CZ" sz="1600" dirty="0" err="1" smtClean="0">
                <a:solidFill>
                  <a:schemeClr val="bg1"/>
                </a:solidFill>
              </a:rPr>
              <a:t>qu</a:t>
            </a:r>
            <a:r>
              <a:rPr lang="cs-CZ" sz="1600" dirty="0" smtClean="0">
                <a:solidFill>
                  <a:schemeClr val="bg1"/>
                </a:solidFill>
              </a:rPr>
              <a:t>=</a:t>
            </a:r>
            <a:r>
              <a:rPr lang="cs-CZ" sz="1600" dirty="0" err="1" smtClean="0">
                <a:solidFill>
                  <a:schemeClr val="bg1"/>
                </a:solidFill>
              </a:rPr>
              <a:t>stravov</a:t>
            </a:r>
            <a:r>
              <a:rPr lang="cs-CZ" sz="1600" dirty="0" smtClean="0">
                <a:solidFill>
                  <a:schemeClr val="bg1"/>
                </a:solidFill>
              </a:rPr>
              <a:t>%C3%A1n%C3%AD&amp;ex=1#</a:t>
            </a:r>
            <a:r>
              <a:rPr lang="cs-CZ" sz="1600" dirty="0" err="1" smtClean="0">
                <a:solidFill>
                  <a:schemeClr val="bg1"/>
                </a:solidFill>
              </a:rPr>
              <a:t>ai</a:t>
            </a:r>
            <a:r>
              <a:rPr lang="cs-CZ" sz="1600" dirty="0" smtClean="0">
                <a:solidFill>
                  <a:schemeClr val="bg1"/>
                </a:solidFill>
              </a:rPr>
              <a:t>:MC900440458| 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1194984109453446481large_plate.</a:t>
            </a:r>
            <a:r>
              <a:rPr lang="cs-CZ" sz="1600" dirty="0" err="1" smtClean="0">
                <a:solidFill>
                  <a:schemeClr val="bg1"/>
                </a:solidFill>
              </a:rPr>
              <a:t>svg.med.png</a:t>
            </a:r>
            <a:r>
              <a:rPr lang="cs-CZ" sz="1600" dirty="0" smtClean="0">
                <a:solidFill>
                  <a:schemeClr val="bg1"/>
                </a:solidFill>
              </a:rPr>
              <a:t>. </a:t>
            </a:r>
            <a:r>
              <a:rPr lang="cs-CZ" sz="1600" dirty="0" err="1" smtClean="0">
                <a:solidFill>
                  <a:schemeClr val="bg1"/>
                </a:solidFill>
              </a:rPr>
              <a:t>Clker.com</a:t>
            </a:r>
            <a:r>
              <a:rPr lang="cs-CZ" sz="1600" dirty="0" smtClean="0">
                <a:solidFill>
                  <a:schemeClr val="bg1"/>
                </a:solidFill>
              </a:rPr>
              <a:t> [online]. 2013 [cit. 2013-01-15]. Dostupné z: </a:t>
            </a:r>
            <a:r>
              <a:rPr lang="cs-CZ" sz="1600" dirty="0" smtClean="0">
                <a:solidFill>
                  <a:schemeClr val="bg1"/>
                </a:solidFill>
                <a:hlinkClick r:id="rId2"/>
              </a:rPr>
              <a:t>http://www.</a:t>
            </a:r>
            <a:r>
              <a:rPr lang="cs-CZ" sz="1600" dirty="0" err="1" smtClean="0">
                <a:solidFill>
                  <a:schemeClr val="bg1"/>
                </a:solidFill>
                <a:hlinkClick r:id="rId2"/>
              </a:rPr>
              <a:t>clker.com</a:t>
            </a:r>
            <a:r>
              <a:rPr lang="cs-CZ" sz="1600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cs-CZ" sz="1600" dirty="0" err="1" smtClean="0">
                <a:solidFill>
                  <a:schemeClr val="bg1"/>
                </a:solidFill>
                <a:hlinkClick r:id="rId2"/>
              </a:rPr>
              <a:t>cliparts</a:t>
            </a:r>
            <a:r>
              <a:rPr lang="cs-CZ" sz="1600" dirty="0" smtClean="0">
                <a:solidFill>
                  <a:schemeClr val="bg1"/>
                </a:solidFill>
                <a:hlinkClick r:id="rId2"/>
              </a:rPr>
              <a:t>/d/4/6/9/1194984109453446481large_plate.</a:t>
            </a:r>
            <a:r>
              <a:rPr lang="cs-CZ" sz="1600" dirty="0" err="1" smtClean="0">
                <a:solidFill>
                  <a:schemeClr val="bg1"/>
                </a:solidFill>
                <a:hlinkClick r:id="rId2"/>
              </a:rPr>
              <a:t>svg.med.png</a:t>
            </a:r>
            <a:endParaRPr lang="cs-CZ" sz="1600" dirty="0" smtClean="0">
              <a:solidFill>
                <a:schemeClr val="bg1"/>
              </a:solidFill>
            </a:endParaRPr>
          </a:p>
          <a:p>
            <a:r>
              <a:rPr lang="cs-CZ" sz="1600" dirty="0" smtClean="0">
                <a:solidFill>
                  <a:schemeClr val="bg1"/>
                </a:solidFill>
              </a:rPr>
              <a:t>13149070961900570716Eating </a:t>
            </a:r>
            <a:r>
              <a:rPr lang="cs-CZ" sz="1600" dirty="0" err="1" smtClean="0">
                <a:solidFill>
                  <a:schemeClr val="bg1"/>
                </a:solidFill>
              </a:rPr>
              <a:t>Prohibited</a:t>
            </a:r>
            <a:r>
              <a:rPr lang="cs-CZ" sz="1600" dirty="0" smtClean="0">
                <a:solidFill>
                  <a:schemeClr val="bg1"/>
                </a:solidFill>
              </a:rPr>
              <a:t> Sign.</a:t>
            </a:r>
            <a:r>
              <a:rPr lang="cs-CZ" sz="1600" dirty="0" err="1" smtClean="0">
                <a:solidFill>
                  <a:schemeClr val="bg1"/>
                </a:solidFill>
              </a:rPr>
              <a:t>svg.med</a:t>
            </a:r>
            <a:r>
              <a:rPr lang="cs-CZ" sz="1600" dirty="0" smtClean="0">
                <a:solidFill>
                  <a:schemeClr val="bg1"/>
                </a:solidFill>
              </a:rPr>
              <a:t>. </a:t>
            </a:r>
            <a:r>
              <a:rPr lang="cs-CZ" sz="1600" dirty="0" err="1" smtClean="0">
                <a:solidFill>
                  <a:schemeClr val="bg1"/>
                </a:solidFill>
              </a:rPr>
              <a:t>Clker.com</a:t>
            </a:r>
            <a:r>
              <a:rPr lang="cs-CZ" sz="1600" dirty="0" smtClean="0">
                <a:solidFill>
                  <a:schemeClr val="bg1"/>
                </a:solidFill>
              </a:rPr>
              <a:t> [online]. 2013 [cit. 2013-01-15]. Dostupné z: </a:t>
            </a:r>
            <a:r>
              <a:rPr lang="cs-CZ" sz="1600" dirty="0" smtClean="0">
                <a:solidFill>
                  <a:schemeClr val="bg1"/>
                </a:solidFill>
                <a:hlinkClick r:id="rId3"/>
              </a:rPr>
              <a:t>http://www.</a:t>
            </a:r>
            <a:r>
              <a:rPr lang="cs-CZ" sz="1600" dirty="0" err="1" smtClean="0">
                <a:solidFill>
                  <a:schemeClr val="bg1"/>
                </a:solidFill>
                <a:hlinkClick r:id="rId3"/>
              </a:rPr>
              <a:t>clker.com</a:t>
            </a:r>
            <a:r>
              <a:rPr lang="cs-CZ" sz="16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cs-CZ" sz="1600" dirty="0" err="1" smtClean="0">
                <a:solidFill>
                  <a:schemeClr val="bg1"/>
                </a:solidFill>
                <a:hlinkClick r:id="rId3"/>
              </a:rPr>
              <a:t>cliparts</a:t>
            </a:r>
            <a:r>
              <a:rPr lang="cs-CZ" sz="1600" dirty="0" smtClean="0">
                <a:solidFill>
                  <a:schemeClr val="bg1"/>
                </a:solidFill>
                <a:hlinkClick r:id="rId3"/>
              </a:rPr>
              <a:t>/9/4/8/3/13149070961900570716Eating%20Prohibited%20Sign.svg.med.png</a:t>
            </a:r>
            <a:endParaRPr lang="cs-CZ" sz="1600" dirty="0" smtClean="0">
              <a:solidFill>
                <a:schemeClr val="bg1"/>
              </a:solidFill>
            </a:endParaRPr>
          </a:p>
          <a:p>
            <a:r>
              <a:rPr lang="cs-CZ" sz="1600" dirty="0" err="1" smtClean="0">
                <a:solidFill>
                  <a:schemeClr val="bg1"/>
                </a:solidFill>
              </a:rPr>
              <a:t>Amanita</a:t>
            </a:r>
            <a:r>
              <a:rPr lang="cs-CZ" sz="1600" dirty="0" smtClean="0">
                <a:solidFill>
                  <a:schemeClr val="bg1"/>
                </a:solidFill>
              </a:rPr>
              <a:t>_</a:t>
            </a:r>
            <a:r>
              <a:rPr lang="cs-CZ" sz="1600" dirty="0" err="1" smtClean="0">
                <a:solidFill>
                  <a:schemeClr val="bg1"/>
                </a:solidFill>
              </a:rPr>
              <a:t>muscaria</a:t>
            </a:r>
            <a:r>
              <a:rPr lang="cs-CZ" sz="1600" dirty="0" smtClean="0">
                <a:solidFill>
                  <a:schemeClr val="bg1"/>
                </a:solidFill>
              </a:rPr>
              <a:t>_3_</a:t>
            </a:r>
            <a:r>
              <a:rPr lang="cs-CZ" sz="1600" dirty="0" err="1" smtClean="0">
                <a:solidFill>
                  <a:schemeClr val="bg1"/>
                </a:solidFill>
              </a:rPr>
              <a:t>vliegenzwammen</a:t>
            </a:r>
            <a:r>
              <a:rPr lang="cs-CZ" sz="1600" dirty="0" smtClean="0">
                <a:solidFill>
                  <a:schemeClr val="bg1"/>
                </a:solidFill>
              </a:rPr>
              <a:t>_</a:t>
            </a:r>
            <a:r>
              <a:rPr lang="cs-CZ" sz="1600" dirty="0" err="1" smtClean="0">
                <a:solidFill>
                  <a:schemeClr val="bg1"/>
                </a:solidFill>
              </a:rPr>
              <a:t>op</a:t>
            </a:r>
            <a:r>
              <a:rPr lang="cs-CZ" sz="1600" dirty="0" smtClean="0">
                <a:solidFill>
                  <a:schemeClr val="bg1"/>
                </a:solidFill>
              </a:rPr>
              <a:t>_</a:t>
            </a:r>
            <a:r>
              <a:rPr lang="cs-CZ" sz="1600" dirty="0" err="1" smtClean="0">
                <a:solidFill>
                  <a:schemeClr val="bg1"/>
                </a:solidFill>
              </a:rPr>
              <a:t>rij.jpg</a:t>
            </a:r>
            <a:r>
              <a:rPr lang="cs-CZ" sz="1600" dirty="0" smtClean="0">
                <a:solidFill>
                  <a:schemeClr val="bg1"/>
                </a:solidFill>
              </a:rPr>
              <a:t>. In: </a:t>
            </a:r>
            <a:r>
              <a:rPr lang="cs-CZ" sz="1600" dirty="0" err="1" smtClean="0">
                <a:solidFill>
                  <a:schemeClr val="bg1"/>
                </a:solidFill>
              </a:rPr>
              <a:t>Wikipedia</a:t>
            </a:r>
            <a:r>
              <a:rPr lang="cs-CZ" sz="1600" dirty="0" smtClean="0">
                <a:solidFill>
                  <a:schemeClr val="bg1"/>
                </a:solidFill>
              </a:rPr>
              <a:t>: </a:t>
            </a:r>
            <a:r>
              <a:rPr lang="cs-CZ" sz="1600" dirty="0" err="1" smtClean="0">
                <a:solidFill>
                  <a:schemeClr val="bg1"/>
                </a:solidFill>
              </a:rPr>
              <a:t>the</a:t>
            </a:r>
            <a:r>
              <a:rPr lang="cs-CZ" sz="1600" dirty="0" smtClean="0">
                <a:solidFill>
                  <a:schemeClr val="bg1"/>
                </a:solidFill>
              </a:rPr>
              <a:t> free </a:t>
            </a:r>
            <a:r>
              <a:rPr lang="cs-CZ" sz="1600" dirty="0" err="1" smtClean="0">
                <a:solidFill>
                  <a:schemeClr val="bg1"/>
                </a:solidFill>
              </a:rPr>
              <a:t>encyclopedia</a:t>
            </a:r>
            <a:r>
              <a:rPr lang="cs-CZ" sz="1600" dirty="0" smtClean="0">
                <a:solidFill>
                  <a:schemeClr val="bg1"/>
                </a:solidFill>
              </a:rPr>
              <a:t> [online]. San </a:t>
            </a:r>
            <a:r>
              <a:rPr lang="cs-CZ" sz="1600" dirty="0" err="1" smtClean="0">
                <a:solidFill>
                  <a:schemeClr val="bg1"/>
                </a:solidFill>
              </a:rPr>
              <a:t>Francisco</a:t>
            </a:r>
            <a:r>
              <a:rPr lang="cs-CZ" sz="1600" dirty="0" smtClean="0">
                <a:solidFill>
                  <a:schemeClr val="bg1"/>
                </a:solidFill>
              </a:rPr>
              <a:t> (CA): </a:t>
            </a:r>
            <a:r>
              <a:rPr lang="cs-CZ" sz="1600" dirty="0" err="1" smtClean="0">
                <a:solidFill>
                  <a:schemeClr val="bg1"/>
                </a:solidFill>
              </a:rPr>
              <a:t>Wikimedia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Foundation</a:t>
            </a:r>
            <a:r>
              <a:rPr lang="cs-CZ" sz="1600" dirty="0" smtClean="0">
                <a:solidFill>
                  <a:schemeClr val="bg1"/>
                </a:solidFill>
              </a:rPr>
              <a:t>, 2001- [cit. 2013-01-15]. Dostupné z: http://cs.wikipedia.org/wiki/Soubor:Amanita_muscaria_3_vliegenzwammen_op_rij.jpg</a:t>
            </a:r>
            <a:endParaRPr lang="cs-CZ" sz="1600" dirty="0">
              <a:solidFill>
                <a:schemeClr val="bg1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Použité zdroje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4840303"/>
          </a:xfrm>
        </p:spPr>
        <p:txBody>
          <a:bodyPr>
            <a:noAutofit/>
          </a:bodyPr>
          <a:lstStyle/>
          <a:p>
            <a:r>
              <a:rPr lang="cs-CZ" sz="1600" dirty="0" err="1" smtClean="0">
                <a:solidFill>
                  <a:schemeClr val="bg1"/>
                </a:solidFill>
              </a:rPr>
              <a:t>Amanita</a:t>
            </a:r>
            <a:r>
              <a:rPr lang="cs-CZ" sz="1600" dirty="0" smtClean="0">
                <a:solidFill>
                  <a:schemeClr val="bg1"/>
                </a:solidFill>
              </a:rPr>
              <a:t>_</a:t>
            </a:r>
            <a:r>
              <a:rPr lang="cs-CZ" sz="1600" dirty="0" err="1" smtClean="0">
                <a:solidFill>
                  <a:schemeClr val="bg1"/>
                </a:solidFill>
              </a:rPr>
              <a:t>phalloides.jpg</a:t>
            </a:r>
            <a:r>
              <a:rPr lang="cs-CZ" sz="1600" dirty="0" smtClean="0">
                <a:solidFill>
                  <a:schemeClr val="bg1"/>
                </a:solidFill>
              </a:rPr>
              <a:t>. In: </a:t>
            </a:r>
            <a:r>
              <a:rPr lang="cs-CZ" sz="1600" dirty="0" err="1" smtClean="0">
                <a:solidFill>
                  <a:schemeClr val="bg1"/>
                </a:solidFill>
              </a:rPr>
              <a:t>Wikipedia</a:t>
            </a:r>
            <a:r>
              <a:rPr lang="cs-CZ" sz="1600" dirty="0" smtClean="0">
                <a:solidFill>
                  <a:schemeClr val="bg1"/>
                </a:solidFill>
              </a:rPr>
              <a:t>: </a:t>
            </a:r>
            <a:r>
              <a:rPr lang="cs-CZ" sz="1600" dirty="0" err="1" smtClean="0">
                <a:solidFill>
                  <a:schemeClr val="bg1"/>
                </a:solidFill>
              </a:rPr>
              <a:t>the</a:t>
            </a:r>
            <a:r>
              <a:rPr lang="cs-CZ" sz="1600" dirty="0" smtClean="0">
                <a:solidFill>
                  <a:schemeClr val="bg1"/>
                </a:solidFill>
              </a:rPr>
              <a:t> free </a:t>
            </a:r>
            <a:r>
              <a:rPr lang="cs-CZ" sz="1600" dirty="0" err="1" smtClean="0">
                <a:solidFill>
                  <a:schemeClr val="bg1"/>
                </a:solidFill>
              </a:rPr>
              <a:t>encyclopedia</a:t>
            </a:r>
            <a:r>
              <a:rPr lang="cs-CZ" sz="1600" dirty="0" smtClean="0">
                <a:solidFill>
                  <a:schemeClr val="bg1"/>
                </a:solidFill>
              </a:rPr>
              <a:t> [online]. San </a:t>
            </a:r>
            <a:r>
              <a:rPr lang="cs-CZ" sz="1600" dirty="0" err="1" smtClean="0">
                <a:solidFill>
                  <a:schemeClr val="bg1"/>
                </a:solidFill>
              </a:rPr>
              <a:t>Francisco</a:t>
            </a:r>
            <a:r>
              <a:rPr lang="cs-CZ" sz="1600" dirty="0" smtClean="0">
                <a:solidFill>
                  <a:schemeClr val="bg1"/>
                </a:solidFill>
              </a:rPr>
              <a:t> (CA): </a:t>
            </a:r>
            <a:r>
              <a:rPr lang="cs-CZ" sz="1600" dirty="0" err="1" smtClean="0">
                <a:solidFill>
                  <a:schemeClr val="bg1"/>
                </a:solidFill>
              </a:rPr>
              <a:t>Wikimedia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Foundation</a:t>
            </a:r>
            <a:r>
              <a:rPr lang="cs-CZ" sz="1600" dirty="0" smtClean="0">
                <a:solidFill>
                  <a:schemeClr val="bg1"/>
                </a:solidFill>
              </a:rPr>
              <a:t>, 2001- [cit. 2013-01-15]. Dostupné z: </a:t>
            </a:r>
            <a:r>
              <a:rPr lang="cs-CZ" sz="1600" dirty="0" smtClean="0">
                <a:solidFill>
                  <a:schemeClr val="bg1"/>
                </a:solidFill>
                <a:hlinkClick r:id="rId2"/>
              </a:rPr>
              <a:t>http://cs.wikipedia.org/wiki/Soubor:Amanita_phalloides.jpg</a:t>
            </a:r>
            <a:endParaRPr lang="cs-CZ" sz="1600" dirty="0" smtClean="0">
              <a:solidFill>
                <a:schemeClr val="bg1"/>
              </a:solidFill>
            </a:endParaRPr>
          </a:p>
          <a:p>
            <a:r>
              <a:rPr lang="cs-CZ" sz="1600" dirty="0" err="1" smtClean="0">
                <a:solidFill>
                  <a:schemeClr val="bg1"/>
                </a:solidFill>
              </a:rPr>
              <a:t>Sholubinka</a:t>
            </a:r>
            <a:r>
              <a:rPr lang="cs-CZ" sz="1600" dirty="0" smtClean="0">
                <a:solidFill>
                  <a:schemeClr val="bg1"/>
                </a:solidFill>
              </a:rPr>
              <a:t>_</a:t>
            </a:r>
            <a:r>
              <a:rPr lang="cs-CZ" sz="1600" dirty="0" err="1" smtClean="0">
                <a:solidFill>
                  <a:schemeClr val="bg1"/>
                </a:solidFill>
              </a:rPr>
              <a:t>habrova.png</a:t>
            </a:r>
            <a:r>
              <a:rPr lang="cs-CZ" sz="1600" dirty="0" smtClean="0">
                <a:solidFill>
                  <a:schemeClr val="bg1"/>
                </a:solidFill>
              </a:rPr>
              <a:t>. In: Chřiby, lesní hospodářství a ochrana přírody a krajiny - výzkum a praxe: sborník z kolokvia 29.-30.4.2008, Modrá [DVD]. </a:t>
            </a:r>
            <a:r>
              <a:rPr lang="cs-CZ" sz="1600" dirty="0" err="1" smtClean="0">
                <a:solidFill>
                  <a:schemeClr val="bg1"/>
                </a:solidFill>
              </a:rPr>
              <a:t>Vyd</a:t>
            </a:r>
            <a:r>
              <a:rPr lang="cs-CZ" sz="1600" dirty="0" smtClean="0">
                <a:solidFill>
                  <a:schemeClr val="bg1"/>
                </a:solidFill>
              </a:rPr>
              <a:t>. 1. V Brně: MZLU, 2008 [cit. 2013-01-15]. DOI: 978-80-7375-193-7.</a:t>
            </a:r>
          </a:p>
          <a:p>
            <a:endParaRPr lang="cs-CZ" sz="1600" dirty="0">
              <a:solidFill>
                <a:schemeClr val="bg1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</a:rPr>
              <a:t> Digitální učební materiál je určen pro upevňování, rozšiřování a srovnávání učiva.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</a:rPr>
              <a:t> Materiál rozvíjí a podporuje zájem žáků o ekosystém </a:t>
            </a:r>
            <a:r>
              <a:rPr lang="cs-CZ" dirty="0" err="1" smtClean="0">
                <a:solidFill>
                  <a:schemeClr val="bg1"/>
                </a:solidFill>
              </a:rPr>
              <a:t>Chřibska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</a:rPr>
              <a:t> Je určen pro předmět přírodověda a ročník 4.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</a:rPr>
              <a:t> Tento materiál vznikl jako doplňující materiál k učebnici: </a:t>
            </a:r>
            <a:r>
              <a:rPr lang="en-US" dirty="0" smtClean="0">
                <a:solidFill>
                  <a:schemeClr val="bg1"/>
                </a:solidFill>
              </a:rPr>
              <a:t>ŠTIKOVÁ, </a:t>
            </a:r>
            <a:r>
              <a:rPr lang="en-US" dirty="0" err="1" smtClean="0">
                <a:solidFill>
                  <a:schemeClr val="bg1"/>
                </a:solidFill>
              </a:rPr>
              <a:t>Věra</a:t>
            </a:r>
            <a:r>
              <a:rPr lang="en-US" dirty="0" smtClean="0">
                <a:solidFill>
                  <a:schemeClr val="bg1"/>
                </a:solidFill>
              </a:rPr>
              <a:t>. </a:t>
            </a:r>
            <a:r>
              <a:rPr lang="en-US" i="1" dirty="0" err="1" smtClean="0">
                <a:solidFill>
                  <a:schemeClr val="bg1"/>
                </a:solidFill>
              </a:rPr>
              <a:t>Člověk</a:t>
            </a:r>
            <a:r>
              <a:rPr lang="en-US" i="1" dirty="0" smtClean="0">
                <a:solidFill>
                  <a:schemeClr val="bg1"/>
                </a:solidFill>
              </a:rPr>
              <a:t> a </a:t>
            </a:r>
            <a:r>
              <a:rPr lang="en-US" i="1" dirty="0" err="1" smtClean="0">
                <a:solidFill>
                  <a:schemeClr val="bg1"/>
                </a:solidFill>
              </a:rPr>
              <a:t>jeho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svět</a:t>
            </a:r>
            <a:r>
              <a:rPr lang="en-US" i="1" dirty="0" smtClean="0">
                <a:solidFill>
                  <a:schemeClr val="bg1"/>
                </a:solidFill>
              </a:rPr>
              <a:t>: </a:t>
            </a:r>
            <a:r>
              <a:rPr lang="en-US" i="1" dirty="0" err="1" smtClean="0">
                <a:solidFill>
                  <a:schemeClr val="bg1"/>
                </a:solidFill>
              </a:rPr>
              <a:t>přírodověda</a:t>
            </a:r>
            <a:r>
              <a:rPr lang="en-US" i="1" dirty="0" smtClean="0">
                <a:solidFill>
                  <a:schemeClr val="bg1"/>
                </a:solidFill>
              </a:rPr>
              <a:t> pro 4. </a:t>
            </a:r>
            <a:r>
              <a:rPr lang="en-US" i="1" dirty="0" err="1" smtClean="0">
                <a:solidFill>
                  <a:schemeClr val="bg1"/>
                </a:solidFill>
              </a:rPr>
              <a:t>ročník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Ilustrace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Berková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Alena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Baisová</a:t>
            </a:r>
            <a:r>
              <a:rPr lang="en-US" dirty="0" smtClean="0">
                <a:solidFill>
                  <a:schemeClr val="bg1"/>
                </a:solidFill>
              </a:rPr>
              <a:t>. Brno: </a:t>
            </a:r>
            <a:r>
              <a:rPr lang="en-US" dirty="0" err="1" smtClean="0">
                <a:solidFill>
                  <a:schemeClr val="bg1"/>
                </a:solidFill>
              </a:rPr>
              <a:t>Nová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škola</a:t>
            </a:r>
            <a:r>
              <a:rPr lang="en-US" dirty="0" smtClean="0">
                <a:solidFill>
                  <a:schemeClr val="bg1"/>
                </a:solidFill>
              </a:rPr>
              <a:t>, c2010, 2 </a:t>
            </a:r>
            <a:r>
              <a:rPr lang="en-US" dirty="0" err="1" smtClean="0">
                <a:solidFill>
                  <a:schemeClr val="bg1"/>
                </a:solidFill>
              </a:rPr>
              <a:t>sv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Duhová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řada</a:t>
            </a:r>
            <a:r>
              <a:rPr lang="en-US" dirty="0" smtClean="0">
                <a:solidFill>
                  <a:schemeClr val="bg1"/>
                </a:solidFill>
              </a:rPr>
              <a:t>. ISBN 978-80-7289-212-9.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240813"/>
            <a:ext cx="9144000" cy="830997"/>
          </a:xfrm>
          <a:prstGeom prst="rect">
            <a:avLst/>
          </a:prstGeom>
          <a:solidFill>
            <a:srgbClr val="F399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ANOTACE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Kořenové a mechové patro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pic>
        <p:nvPicPr>
          <p:cNvPr id="8" name="Obrázek 7" descr="MP9004386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428736"/>
            <a:ext cx="6457094" cy="4286280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9429784" y="785794"/>
            <a:ext cx="2786050" cy="785818"/>
            <a:chOff x="6143636" y="1500174"/>
            <a:chExt cx="3786214" cy="785818"/>
          </a:xfrm>
        </p:grpSpPr>
        <p:sp>
          <p:nvSpPr>
            <p:cNvPr id="9" name="Zaoblený obdélník 8"/>
            <p:cNvSpPr/>
            <p:nvPr/>
          </p:nvSpPr>
          <p:spPr>
            <a:xfrm>
              <a:off x="6143636" y="1500174"/>
              <a:ext cx="2500330" cy="7858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Kořenové patro</a:t>
              </a:r>
              <a:endParaRPr lang="cs-CZ" dirty="0"/>
            </a:p>
          </p:txBody>
        </p:sp>
        <p:sp>
          <p:nvSpPr>
            <p:cNvPr id="11" name="Šipka doprava 10"/>
            <p:cNvSpPr/>
            <p:nvPr/>
          </p:nvSpPr>
          <p:spPr>
            <a:xfrm>
              <a:off x="8643966" y="1785926"/>
              <a:ext cx="1285884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572000" y="6858000"/>
            <a:ext cx="2477502" cy="1285884"/>
            <a:chOff x="10858544" y="1285860"/>
            <a:chExt cx="2477502" cy="1285884"/>
          </a:xfrm>
        </p:grpSpPr>
        <p:sp>
          <p:nvSpPr>
            <p:cNvPr id="10" name="Zaoblený obdélník 9"/>
            <p:cNvSpPr/>
            <p:nvPr/>
          </p:nvSpPr>
          <p:spPr>
            <a:xfrm>
              <a:off x="10858544" y="1785926"/>
              <a:ext cx="2477502" cy="7858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Mechové patro</a:t>
              </a:r>
              <a:endParaRPr lang="cs-CZ" dirty="0"/>
            </a:p>
          </p:txBody>
        </p:sp>
        <p:sp>
          <p:nvSpPr>
            <p:cNvPr id="18" name="Šipka nahoru 17"/>
            <p:cNvSpPr/>
            <p:nvPr/>
          </p:nvSpPr>
          <p:spPr>
            <a:xfrm>
              <a:off x="11930114" y="1285860"/>
              <a:ext cx="357190" cy="50006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1.03004 0.6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0938 -0.236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14290"/>
            <a:ext cx="4572000" cy="1143000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Kořenové patro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14282" y="1500174"/>
            <a:ext cx="4500594" cy="7858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Kořeny rostlin a podhoubí hub</a:t>
            </a: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786314" y="1240681"/>
            <a:ext cx="435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Symbióza – vzájemná spolupráce</a:t>
            </a:r>
          </a:p>
        </p:txBody>
      </p:sp>
      <p:pic>
        <p:nvPicPr>
          <p:cNvPr id="10" name="Obrázek 9" descr="MC900321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85992"/>
            <a:ext cx="3957862" cy="3357586"/>
          </a:xfrm>
          <a:prstGeom prst="rect">
            <a:avLst/>
          </a:prstGeom>
        </p:spPr>
      </p:pic>
      <p:pic>
        <p:nvPicPr>
          <p:cNvPr id="11" name="Obrázek 10" descr="MP9004483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309826"/>
            <a:ext cx="3929058" cy="2619372"/>
          </a:xfrm>
          <a:prstGeom prst="rect">
            <a:avLst/>
          </a:prstGeom>
        </p:spPr>
      </p:pic>
      <p:pic>
        <p:nvPicPr>
          <p:cNvPr id="14" name="Obrázek 13" descr="MC900428065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7143776"/>
            <a:ext cx="2098675" cy="127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" y="214290"/>
            <a:ext cx="7467600" cy="1143000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+mn-lt"/>
              </a:rPr>
              <a:t>Symbióza mezi kořeny stromů a podhoubím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4876" y="1643050"/>
            <a:ext cx="4138618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</a:rPr>
              <a:t>Houbová vlákna prorůstají do kořenů rostlin a předávají důležité látky</a:t>
            </a:r>
          </a:p>
          <a:p>
            <a:pPr algn="just">
              <a:buFont typeface="Wingdings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</a:rPr>
              <a:t>Houba v sobě shromažďuje látky a rostlině je schovává na horší časy</a:t>
            </a:r>
          </a:p>
          <a:p>
            <a:pPr algn="just">
              <a:buFont typeface="Wingdings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</a:rPr>
              <a:t>Houba pomáhá  bojovat proti nákaze kořínků rostlin</a:t>
            </a:r>
          </a:p>
          <a:p>
            <a:pPr algn="just">
              <a:buFont typeface="Wingdings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</a:rPr>
              <a:t>Zelená rostlina zase poskytuje houbě důležité organické látky, např. cukry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 descr="symbioz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7"/>
            <a:ext cx="4357718" cy="3982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" y="214290"/>
            <a:ext cx="4071966" cy="1143000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Mechové patro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18" name="Zástupný symbol pro obsah 17"/>
          <p:cNvSpPr>
            <a:spLocks noGrp="1"/>
          </p:cNvSpPr>
          <p:nvPr>
            <p:ph sz="half" idx="1"/>
          </p:nvPr>
        </p:nvSpPr>
        <p:spPr>
          <a:xfrm>
            <a:off x="-71470" y="1500174"/>
            <a:ext cx="3357586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Mech je schopen udržet vodu až do výše 20ti násobku své hmotnosti.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Brání povodním, erozi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Pomáhá tvorbě humusu a rašeliny</a:t>
            </a:r>
            <a:endParaRPr lang="cs-CZ" dirty="0"/>
          </a:p>
        </p:txBody>
      </p:sp>
      <p:pic>
        <p:nvPicPr>
          <p:cNvPr id="20" name="Obrázek 19" descr="800px-Moos_57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3" y="1500174"/>
            <a:ext cx="571504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" y="214290"/>
            <a:ext cx="2214578" cy="857256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+mn-lt"/>
              </a:rPr>
              <a:t>Houby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3657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Jedlé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Nejedlé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Jedovaté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 descr="MC900440458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64" y="357166"/>
            <a:ext cx="1828800" cy="1727200"/>
          </a:xfrm>
          <a:prstGeom prst="rect">
            <a:avLst/>
          </a:prstGeom>
        </p:spPr>
      </p:pic>
      <p:pic>
        <p:nvPicPr>
          <p:cNvPr id="12" name="Obrázek 11" descr="dont_ea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64" y="4990839"/>
            <a:ext cx="1886213" cy="1867161"/>
          </a:xfrm>
          <a:prstGeom prst="rect">
            <a:avLst/>
          </a:prstGeom>
        </p:spPr>
      </p:pic>
      <p:pic>
        <p:nvPicPr>
          <p:cNvPr id="16" name="Obrázek 15" descr="pla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098" y="2786058"/>
            <a:ext cx="3071866" cy="1484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81181 0.1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11111E-6 L -0.79132 -0.0277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8092 0.027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214314"/>
            <a:ext cx="2643174" cy="857232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+mn-lt"/>
              </a:rPr>
              <a:t>Houby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pic>
        <p:nvPicPr>
          <p:cNvPr id="21" name="Obrázek 20" descr="muchomurka_cerve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15270" y="6072206"/>
            <a:ext cx="2857521" cy="2143140"/>
          </a:xfrm>
          <a:prstGeom prst="rect">
            <a:avLst/>
          </a:prstGeom>
        </p:spPr>
      </p:pic>
      <p:pic>
        <p:nvPicPr>
          <p:cNvPr id="24" name="Obrázek 23" descr="hrib_smrkov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43700" y="-1000155"/>
            <a:ext cx="2094173" cy="2000264"/>
          </a:xfrm>
          <a:prstGeom prst="rect">
            <a:avLst/>
          </a:prstGeom>
        </p:spPr>
      </p:pic>
      <p:pic>
        <p:nvPicPr>
          <p:cNvPr id="25" name="Obrázek 24" descr="hrib_dubov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43766" y="2428868"/>
            <a:ext cx="2403247" cy="2286016"/>
          </a:xfrm>
          <a:prstGeom prst="rect">
            <a:avLst/>
          </a:prstGeom>
        </p:spPr>
      </p:pic>
      <p:pic>
        <p:nvPicPr>
          <p:cNvPr id="26" name="Obrázek 25" descr="Amanita_phalloid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44293" y="6143644"/>
            <a:ext cx="2143139" cy="2449302"/>
          </a:xfrm>
          <a:prstGeom prst="rect">
            <a:avLst/>
          </a:prstGeom>
        </p:spPr>
      </p:pic>
      <p:pic>
        <p:nvPicPr>
          <p:cNvPr id="27" name="Obrázek 26" descr="holubinka_habrov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644294" y="-4786370"/>
            <a:ext cx="5421679" cy="3143272"/>
          </a:xfrm>
          <a:prstGeom prst="rect">
            <a:avLst/>
          </a:prstGeom>
        </p:spPr>
      </p:pic>
      <p:sp>
        <p:nvSpPr>
          <p:cNvPr id="28" name="Zaoblený obdélník 27"/>
          <p:cNvSpPr/>
          <p:nvPr/>
        </p:nvSpPr>
        <p:spPr>
          <a:xfrm>
            <a:off x="10144164" y="-3214734"/>
            <a:ext cx="3643338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Jedlé</a:t>
            </a:r>
            <a:endParaRPr lang="cs-CZ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Obdélník se zakulaceným rohem na stejné straně 31"/>
          <p:cNvSpPr/>
          <p:nvPr/>
        </p:nvSpPr>
        <p:spPr>
          <a:xfrm>
            <a:off x="10144164" y="214290"/>
            <a:ext cx="3071834" cy="85725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Hřib smrkový</a:t>
            </a:r>
            <a:endParaRPr lang="cs-CZ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Obdélník se zakulaceným rohem na stejné straně 32"/>
          <p:cNvSpPr/>
          <p:nvPr/>
        </p:nvSpPr>
        <p:spPr>
          <a:xfrm>
            <a:off x="10072726" y="1714488"/>
            <a:ext cx="3143272" cy="928694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Hřib dubový</a:t>
            </a:r>
            <a:endParaRPr lang="cs-CZ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Obdélník se zakulaceným rohem na stejné straně 33"/>
          <p:cNvSpPr/>
          <p:nvPr/>
        </p:nvSpPr>
        <p:spPr>
          <a:xfrm>
            <a:off x="10144164" y="3357562"/>
            <a:ext cx="3143272" cy="785818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Holubinka habrová</a:t>
            </a:r>
            <a:endParaRPr lang="cs-CZ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10215602" y="-2071726"/>
            <a:ext cx="3643338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Nejedlé</a:t>
            </a:r>
            <a:endParaRPr lang="cs-CZ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Zaoblený obdélník 35"/>
          <p:cNvSpPr/>
          <p:nvPr/>
        </p:nvSpPr>
        <p:spPr>
          <a:xfrm>
            <a:off x="10215602" y="-857256"/>
            <a:ext cx="3643338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Jedovaté</a:t>
            </a:r>
            <a:endParaRPr lang="cs-CZ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Obdélník se zakulaceným rohem na stejné straně 36"/>
          <p:cNvSpPr/>
          <p:nvPr/>
        </p:nvSpPr>
        <p:spPr>
          <a:xfrm>
            <a:off x="10144164" y="4857760"/>
            <a:ext cx="3214710" cy="928694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Muchomůrka červená</a:t>
            </a:r>
            <a:endParaRPr lang="cs-CZ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Obdélník se zakulaceným rohem na stejné straně 37"/>
          <p:cNvSpPr/>
          <p:nvPr/>
        </p:nvSpPr>
        <p:spPr>
          <a:xfrm>
            <a:off x="10144164" y="6500834"/>
            <a:ext cx="3214710" cy="928694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Muchomůrka zelená</a:t>
            </a:r>
            <a:endParaRPr lang="cs-CZ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-0.58021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80538 0.3425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77556E-17 L -0.58038 0.217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86684 0.147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56875 0.339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59583 0.3615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1.17847 0.9898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" y="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48194 -0.0363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8778E-17 L -0.61163 0.1740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91232 -0.7097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-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58038 -0.464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44444E-6 L 1.32639 -0.385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58038 -0.3685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2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Použité zdroje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4840303"/>
          </a:xfrm>
        </p:spPr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MP900438601.JPG. Microsoft Office [online]. 2013 [cit. 2013-01-15]. Dostupné z: http://office.</a:t>
            </a:r>
            <a:r>
              <a:rPr lang="cs-CZ" sz="1600" dirty="0" err="1" smtClean="0">
                <a:solidFill>
                  <a:schemeClr val="bg1"/>
                </a:solidFill>
              </a:rPr>
              <a:t>microsoft.com</a:t>
            </a:r>
            <a:r>
              <a:rPr lang="cs-CZ" sz="1600" dirty="0" smtClean="0">
                <a:solidFill>
                  <a:schemeClr val="bg1"/>
                </a:solidFill>
              </a:rPr>
              <a:t>/</a:t>
            </a:r>
            <a:r>
              <a:rPr lang="cs-CZ" sz="1600" dirty="0" err="1" smtClean="0">
                <a:solidFill>
                  <a:schemeClr val="bg1"/>
                </a:solidFill>
              </a:rPr>
              <a:t>cs</a:t>
            </a:r>
            <a:r>
              <a:rPr lang="cs-CZ" sz="1600" dirty="0" smtClean="0">
                <a:solidFill>
                  <a:schemeClr val="bg1"/>
                </a:solidFill>
              </a:rPr>
              <a:t>-</a:t>
            </a:r>
            <a:r>
              <a:rPr lang="cs-CZ" sz="1600" dirty="0" err="1" smtClean="0">
                <a:solidFill>
                  <a:schemeClr val="bg1"/>
                </a:solidFill>
              </a:rPr>
              <a:t>cz</a:t>
            </a:r>
            <a:r>
              <a:rPr lang="cs-CZ" sz="1600" dirty="0" smtClean="0">
                <a:solidFill>
                  <a:schemeClr val="bg1"/>
                </a:solidFill>
              </a:rPr>
              <a:t>/</a:t>
            </a:r>
            <a:r>
              <a:rPr lang="cs-CZ" sz="1600" dirty="0" err="1" smtClean="0">
                <a:solidFill>
                  <a:schemeClr val="bg1"/>
                </a:solidFill>
              </a:rPr>
              <a:t>images</a:t>
            </a:r>
            <a:r>
              <a:rPr lang="cs-CZ" sz="1600" dirty="0" smtClean="0">
                <a:solidFill>
                  <a:schemeClr val="bg1"/>
                </a:solidFill>
              </a:rPr>
              <a:t>/</a:t>
            </a:r>
            <a:r>
              <a:rPr lang="cs-CZ" sz="1600" dirty="0" err="1" smtClean="0">
                <a:solidFill>
                  <a:schemeClr val="bg1"/>
                </a:solidFill>
              </a:rPr>
              <a:t>results.aspx</a:t>
            </a:r>
            <a:r>
              <a:rPr lang="cs-CZ" sz="1600" dirty="0" smtClean="0">
                <a:solidFill>
                  <a:schemeClr val="bg1"/>
                </a:solidFill>
              </a:rPr>
              <a:t>?</a:t>
            </a:r>
            <a:r>
              <a:rPr lang="cs-CZ" sz="1600" dirty="0" err="1" smtClean="0">
                <a:solidFill>
                  <a:schemeClr val="bg1"/>
                </a:solidFill>
              </a:rPr>
              <a:t>qu</a:t>
            </a:r>
            <a:r>
              <a:rPr lang="cs-CZ" sz="1600" dirty="0" smtClean="0">
                <a:solidFill>
                  <a:schemeClr val="bg1"/>
                </a:solidFill>
              </a:rPr>
              <a:t>=p%C5%99%C3%</a:t>
            </a:r>
            <a:r>
              <a:rPr lang="cs-CZ" sz="1600" dirty="0" err="1" smtClean="0">
                <a:solidFill>
                  <a:schemeClr val="bg1"/>
                </a:solidFill>
              </a:rPr>
              <a:t>ADroda</a:t>
            </a:r>
            <a:r>
              <a:rPr lang="cs-CZ" sz="1600" dirty="0" smtClean="0">
                <a:solidFill>
                  <a:schemeClr val="bg1"/>
                </a:solidFill>
              </a:rPr>
              <a:t>#</a:t>
            </a:r>
            <a:r>
              <a:rPr lang="cs-CZ" sz="1600" dirty="0" err="1" smtClean="0">
                <a:solidFill>
                  <a:schemeClr val="bg1"/>
                </a:solidFill>
              </a:rPr>
              <a:t>ai</a:t>
            </a:r>
            <a:r>
              <a:rPr lang="cs-CZ" sz="1600" dirty="0" smtClean="0">
                <a:solidFill>
                  <a:schemeClr val="bg1"/>
                </a:solidFill>
              </a:rPr>
              <a:t>:MP900438601|</a:t>
            </a:r>
            <a:r>
              <a:rPr lang="cs-CZ" sz="1600" dirty="0" err="1" smtClean="0">
                <a:solidFill>
                  <a:schemeClr val="bg1"/>
                </a:solidFill>
              </a:rPr>
              <a:t>mt</a:t>
            </a:r>
            <a:r>
              <a:rPr lang="cs-CZ" sz="1600" dirty="0" smtClean="0">
                <a:solidFill>
                  <a:schemeClr val="bg1"/>
                </a:solidFill>
              </a:rPr>
              <a:t>:0| 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MP900448379.JPG. Microsoft Office [online]. 2013 [cit. 2013-01-15]. Dostupné z: </a:t>
            </a:r>
            <a:r>
              <a:rPr lang="cs-CZ" sz="1600" dirty="0" smtClean="0">
                <a:solidFill>
                  <a:schemeClr val="bg1"/>
                </a:solidFill>
                <a:hlinkClick r:id="rId2"/>
              </a:rPr>
              <a:t>http://office.</a:t>
            </a:r>
            <a:r>
              <a:rPr lang="cs-CZ" sz="1600" dirty="0" err="1" smtClean="0">
                <a:solidFill>
                  <a:schemeClr val="bg1"/>
                </a:solidFill>
                <a:hlinkClick r:id="rId2"/>
              </a:rPr>
              <a:t>microsoft.com</a:t>
            </a:r>
            <a:r>
              <a:rPr lang="cs-CZ" sz="1600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cs-CZ" sz="1600" dirty="0" err="1" smtClean="0">
                <a:solidFill>
                  <a:schemeClr val="bg1"/>
                </a:solidFill>
                <a:hlinkClick r:id="rId2"/>
              </a:rPr>
              <a:t>cs</a:t>
            </a:r>
            <a:r>
              <a:rPr lang="cs-CZ" sz="1600" dirty="0" smtClean="0">
                <a:solidFill>
                  <a:schemeClr val="bg1"/>
                </a:solidFill>
                <a:hlinkClick r:id="rId2"/>
              </a:rPr>
              <a:t>-</a:t>
            </a:r>
            <a:r>
              <a:rPr lang="cs-CZ" sz="1600" dirty="0" err="1" smtClean="0">
                <a:solidFill>
                  <a:schemeClr val="bg1"/>
                </a:solidFill>
                <a:hlinkClick r:id="rId2"/>
              </a:rPr>
              <a:t>cz</a:t>
            </a:r>
            <a:r>
              <a:rPr lang="cs-CZ" sz="1600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cs-CZ" sz="1600" dirty="0" err="1" smtClean="0">
                <a:solidFill>
                  <a:schemeClr val="bg1"/>
                </a:solidFill>
                <a:hlinkClick r:id="rId2"/>
              </a:rPr>
              <a:t>images</a:t>
            </a:r>
            <a:r>
              <a:rPr lang="cs-CZ" sz="1600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cs-CZ" sz="1600" dirty="0" err="1" smtClean="0">
                <a:solidFill>
                  <a:schemeClr val="bg1"/>
                </a:solidFill>
                <a:hlinkClick r:id="rId2"/>
              </a:rPr>
              <a:t>results.aspx</a:t>
            </a:r>
            <a:r>
              <a:rPr lang="cs-CZ" sz="1600" dirty="0" smtClean="0">
                <a:solidFill>
                  <a:schemeClr val="bg1"/>
                </a:solidFill>
                <a:hlinkClick r:id="rId2"/>
              </a:rPr>
              <a:t>?</a:t>
            </a:r>
            <a:r>
              <a:rPr lang="cs-CZ" sz="1600" dirty="0" err="1" smtClean="0">
                <a:solidFill>
                  <a:schemeClr val="bg1"/>
                </a:solidFill>
                <a:hlinkClick r:id="rId2"/>
              </a:rPr>
              <a:t>qu</a:t>
            </a:r>
            <a:r>
              <a:rPr lang="cs-CZ" sz="1600" dirty="0" smtClean="0">
                <a:solidFill>
                  <a:schemeClr val="bg1"/>
                </a:solidFill>
                <a:hlinkClick r:id="rId2"/>
              </a:rPr>
              <a:t>=ruce&amp;ex=1#</a:t>
            </a:r>
            <a:r>
              <a:rPr lang="cs-CZ" sz="1600" dirty="0" err="1" smtClean="0">
                <a:solidFill>
                  <a:schemeClr val="bg1"/>
                </a:solidFill>
                <a:hlinkClick r:id="rId2"/>
              </a:rPr>
              <a:t>ai</a:t>
            </a:r>
            <a:r>
              <a:rPr lang="cs-CZ" sz="1600" dirty="0" smtClean="0">
                <a:solidFill>
                  <a:schemeClr val="bg1"/>
                </a:solidFill>
                <a:hlinkClick r:id="rId2"/>
              </a:rPr>
              <a:t>:MP900448379|</a:t>
            </a:r>
            <a:endParaRPr lang="cs-CZ" sz="1600" dirty="0" smtClean="0">
              <a:solidFill>
                <a:schemeClr val="bg1"/>
              </a:solidFill>
            </a:endParaRPr>
          </a:p>
          <a:p>
            <a:r>
              <a:rPr lang="cs-CZ" sz="1600" dirty="0" smtClean="0">
                <a:solidFill>
                  <a:schemeClr val="bg1"/>
                </a:solidFill>
              </a:rPr>
              <a:t>MC900321033.JPG. Microsoft Office [online]. 2013 [cit. 2013-01-15]. Dostupné z: http://office.</a:t>
            </a:r>
            <a:r>
              <a:rPr lang="cs-CZ" sz="1600" dirty="0" err="1" smtClean="0">
                <a:solidFill>
                  <a:schemeClr val="bg1"/>
                </a:solidFill>
              </a:rPr>
              <a:t>microsoft.com</a:t>
            </a:r>
            <a:r>
              <a:rPr lang="cs-CZ" sz="1600" dirty="0" smtClean="0">
                <a:solidFill>
                  <a:schemeClr val="bg1"/>
                </a:solidFill>
              </a:rPr>
              <a:t>/</a:t>
            </a:r>
            <a:r>
              <a:rPr lang="cs-CZ" sz="1600" dirty="0" err="1" smtClean="0">
                <a:solidFill>
                  <a:schemeClr val="bg1"/>
                </a:solidFill>
              </a:rPr>
              <a:t>cs</a:t>
            </a:r>
            <a:r>
              <a:rPr lang="cs-CZ" sz="1600" dirty="0" smtClean="0">
                <a:solidFill>
                  <a:schemeClr val="bg1"/>
                </a:solidFill>
              </a:rPr>
              <a:t>-</a:t>
            </a:r>
            <a:r>
              <a:rPr lang="cs-CZ" sz="1600" dirty="0" err="1" smtClean="0">
                <a:solidFill>
                  <a:schemeClr val="bg1"/>
                </a:solidFill>
              </a:rPr>
              <a:t>cz</a:t>
            </a:r>
            <a:r>
              <a:rPr lang="cs-CZ" sz="1600" dirty="0" smtClean="0">
                <a:solidFill>
                  <a:schemeClr val="bg1"/>
                </a:solidFill>
              </a:rPr>
              <a:t>/</a:t>
            </a:r>
            <a:r>
              <a:rPr lang="cs-CZ" sz="1600" dirty="0" err="1" smtClean="0">
                <a:solidFill>
                  <a:schemeClr val="bg1"/>
                </a:solidFill>
              </a:rPr>
              <a:t>images</a:t>
            </a:r>
            <a:r>
              <a:rPr lang="cs-CZ" sz="1600" dirty="0" smtClean="0">
                <a:solidFill>
                  <a:schemeClr val="bg1"/>
                </a:solidFill>
              </a:rPr>
              <a:t>/</a:t>
            </a:r>
            <a:r>
              <a:rPr lang="cs-CZ" sz="1600" dirty="0" err="1" smtClean="0">
                <a:solidFill>
                  <a:schemeClr val="bg1"/>
                </a:solidFill>
              </a:rPr>
              <a:t>results.aspx</a:t>
            </a:r>
            <a:r>
              <a:rPr lang="cs-CZ" sz="1600" dirty="0" smtClean="0">
                <a:solidFill>
                  <a:schemeClr val="bg1"/>
                </a:solidFill>
              </a:rPr>
              <a:t>?</a:t>
            </a:r>
            <a:r>
              <a:rPr lang="cs-CZ" sz="1600" dirty="0" err="1" smtClean="0">
                <a:solidFill>
                  <a:schemeClr val="bg1"/>
                </a:solidFill>
              </a:rPr>
              <a:t>qu</a:t>
            </a:r>
            <a:r>
              <a:rPr lang="cs-CZ" sz="1600" dirty="0" smtClean="0">
                <a:solidFill>
                  <a:schemeClr val="bg1"/>
                </a:solidFill>
              </a:rPr>
              <a:t>=</a:t>
            </a:r>
            <a:r>
              <a:rPr lang="cs-CZ" sz="1600" dirty="0" err="1" smtClean="0">
                <a:solidFill>
                  <a:schemeClr val="bg1"/>
                </a:solidFill>
              </a:rPr>
              <a:t>ko</a:t>
            </a:r>
            <a:r>
              <a:rPr lang="cs-CZ" sz="1600" dirty="0" smtClean="0">
                <a:solidFill>
                  <a:schemeClr val="bg1"/>
                </a:solidFill>
              </a:rPr>
              <a:t>%C5%99eny&amp;ex=1#</a:t>
            </a:r>
            <a:r>
              <a:rPr lang="cs-CZ" sz="1600" dirty="0" err="1" smtClean="0">
                <a:solidFill>
                  <a:schemeClr val="bg1"/>
                </a:solidFill>
              </a:rPr>
              <a:t>ai</a:t>
            </a:r>
            <a:r>
              <a:rPr lang="cs-CZ" sz="1600" dirty="0" smtClean="0">
                <a:solidFill>
                  <a:schemeClr val="bg1"/>
                </a:solidFill>
              </a:rPr>
              <a:t>:MC900321033|  </a:t>
            </a:r>
          </a:p>
          <a:p>
            <a:r>
              <a:rPr lang="cs-CZ" sz="1600" dirty="0" err="1" smtClean="0">
                <a:solidFill>
                  <a:schemeClr val="bg1"/>
                </a:solidFill>
              </a:rPr>
              <a:t>Symbioza.png</a:t>
            </a:r>
            <a:r>
              <a:rPr lang="cs-CZ" sz="1600" dirty="0" smtClean="0">
                <a:solidFill>
                  <a:schemeClr val="bg1"/>
                </a:solidFill>
              </a:rPr>
              <a:t>. In: Chřiby, lesní hospodářství a ochrana přírody a krajiny - výzkum a praxe: sborník z kolokvia 29.-30.4.2008, Modrá [DVD]. </a:t>
            </a:r>
            <a:r>
              <a:rPr lang="cs-CZ" sz="1600" dirty="0" err="1" smtClean="0">
                <a:solidFill>
                  <a:schemeClr val="bg1"/>
                </a:solidFill>
              </a:rPr>
              <a:t>Vyd</a:t>
            </a:r>
            <a:r>
              <a:rPr lang="cs-CZ" sz="1600" dirty="0" smtClean="0">
                <a:solidFill>
                  <a:schemeClr val="bg1"/>
                </a:solidFill>
              </a:rPr>
              <a:t>. 1. V Brně: MZLU, 2008 [cit. 2013-01-15]. DOI: 978-80-7375-193-7.</a:t>
            </a:r>
          </a:p>
          <a:p>
            <a:r>
              <a:rPr lang="cs-CZ" sz="1600" dirty="0" err="1" smtClean="0">
                <a:solidFill>
                  <a:schemeClr val="bg1"/>
                </a:solidFill>
              </a:rPr>
              <a:t>Hrib</a:t>
            </a:r>
            <a:r>
              <a:rPr lang="cs-CZ" sz="1600" dirty="0" smtClean="0">
                <a:solidFill>
                  <a:schemeClr val="bg1"/>
                </a:solidFill>
              </a:rPr>
              <a:t>_</a:t>
            </a:r>
            <a:r>
              <a:rPr lang="cs-CZ" sz="1600" dirty="0" err="1" smtClean="0">
                <a:solidFill>
                  <a:schemeClr val="bg1"/>
                </a:solidFill>
              </a:rPr>
              <a:t>smrkovy.png</a:t>
            </a:r>
            <a:r>
              <a:rPr lang="cs-CZ" sz="1600" dirty="0" smtClean="0">
                <a:solidFill>
                  <a:schemeClr val="bg1"/>
                </a:solidFill>
              </a:rPr>
              <a:t>. In: Chřiby, lesní hospodářství a ochrana přírody a krajiny - výzkum a praxe: sborník z kolokvia 29.-30.4.2008, Modrá [DVD]. </a:t>
            </a:r>
            <a:r>
              <a:rPr lang="cs-CZ" sz="1600" dirty="0" err="1" smtClean="0">
                <a:solidFill>
                  <a:schemeClr val="bg1"/>
                </a:solidFill>
              </a:rPr>
              <a:t>Vyd</a:t>
            </a:r>
            <a:r>
              <a:rPr lang="cs-CZ" sz="1600" dirty="0" smtClean="0">
                <a:solidFill>
                  <a:schemeClr val="bg1"/>
                </a:solidFill>
              </a:rPr>
              <a:t>. 1. V Brně: MZLU, 2008 [cit. 2013-01-15]. DOI: 978-80-7375-193-7. </a:t>
            </a:r>
          </a:p>
          <a:p>
            <a:r>
              <a:rPr lang="cs-CZ" sz="1600" dirty="0" err="1" smtClean="0">
                <a:solidFill>
                  <a:schemeClr val="bg1"/>
                </a:solidFill>
              </a:rPr>
              <a:t>Hrib</a:t>
            </a:r>
            <a:r>
              <a:rPr lang="cs-CZ" sz="1600" dirty="0" smtClean="0">
                <a:solidFill>
                  <a:schemeClr val="bg1"/>
                </a:solidFill>
              </a:rPr>
              <a:t>_</a:t>
            </a:r>
            <a:r>
              <a:rPr lang="cs-CZ" sz="1600" dirty="0" err="1" smtClean="0">
                <a:solidFill>
                  <a:schemeClr val="bg1"/>
                </a:solidFill>
              </a:rPr>
              <a:t>dubovy.png</a:t>
            </a:r>
            <a:r>
              <a:rPr lang="cs-CZ" sz="1600" dirty="0" smtClean="0">
                <a:solidFill>
                  <a:schemeClr val="bg1"/>
                </a:solidFill>
              </a:rPr>
              <a:t>. In: Chřiby, lesní hospodářství a ochrana přírody a krajiny - výzkum a praxe: sborník z kolokvia 29.-30.4.2008, Modrá [DVD]. </a:t>
            </a:r>
            <a:r>
              <a:rPr lang="cs-CZ" sz="1600" dirty="0" err="1" smtClean="0">
                <a:solidFill>
                  <a:schemeClr val="bg1"/>
                </a:solidFill>
              </a:rPr>
              <a:t>Vyd</a:t>
            </a:r>
            <a:r>
              <a:rPr lang="cs-CZ" sz="1600" dirty="0" smtClean="0">
                <a:solidFill>
                  <a:schemeClr val="bg1"/>
                </a:solidFill>
              </a:rPr>
              <a:t>. 1. V Brně: MZLU, 2008 [cit. 2013-01-15]. DOI: 978-80-7375-193-7. </a:t>
            </a:r>
            <a:endParaRPr lang="cs-CZ" sz="1600" dirty="0">
              <a:solidFill>
                <a:schemeClr val="bg1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554</TotalTime>
  <Words>655</Words>
  <Application>Microsoft Office PowerPoint</Application>
  <PresentationFormat>Předvádění na obrazovce (4:3)</PresentationFormat>
  <Paragraphs>73</Paragraphs>
  <Slides>11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Technický</vt:lpstr>
      <vt:lpstr>KOŘENOVÉ A MECHOVÉ PATRO CHŘIBSKA</vt:lpstr>
      <vt:lpstr>Anotace:</vt:lpstr>
      <vt:lpstr>Kořenové a mechové patro</vt:lpstr>
      <vt:lpstr>Kořenové patro</vt:lpstr>
      <vt:lpstr>Symbióza mezi kořeny stromů a podhoubím</vt:lpstr>
      <vt:lpstr>Mechové patro</vt:lpstr>
      <vt:lpstr>Houby</vt:lpstr>
      <vt:lpstr>Houby</vt:lpstr>
      <vt:lpstr>Použité zdroje</vt:lpstr>
      <vt:lpstr>Použité zdroje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Symbióza stromů a hub</dc:title>
  <dc:creator>Uzivatel</dc:creator>
  <cp:lastModifiedBy>Uzivatel</cp:lastModifiedBy>
  <cp:revision>59</cp:revision>
  <dcterms:created xsi:type="dcterms:W3CDTF">2013-01-06T15:39:18Z</dcterms:created>
  <dcterms:modified xsi:type="dcterms:W3CDTF">2013-09-02T13:26:39Z</dcterms:modified>
</cp:coreProperties>
</file>