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4" r:id="rId2"/>
    <p:sldId id="275" r:id="rId3"/>
    <p:sldId id="272" r:id="rId4"/>
    <p:sldId id="262" r:id="rId5"/>
    <p:sldId id="263" r:id="rId6"/>
    <p:sldId id="258" r:id="rId7"/>
    <p:sldId id="264" r:id="rId8"/>
    <p:sldId id="265" r:id="rId9"/>
    <p:sldId id="259" r:id="rId10"/>
    <p:sldId id="267" r:id="rId11"/>
    <p:sldId id="268" r:id="rId12"/>
    <p:sldId id="269" r:id="rId13"/>
    <p:sldId id="261" r:id="rId14"/>
    <p:sldId id="270" r:id="rId15"/>
    <p:sldId id="271" r:id="rId16"/>
    <p:sldId id="276" r:id="rId17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399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řední styl 2 – zvýraznění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Střední styl 2 – zvýraznění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1FECB4D8-DB02-4DC6-A0A2-4F2EBAE1DC90}" styleName="Střední styl 1 – zvýraznění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F5AB1C69-6EDB-4FF4-983F-18BD219EF322}" styleName="Střední styl 2 – zvýraznění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496" autoAdjust="0"/>
    <p:restoredTop sz="94660"/>
  </p:normalViewPr>
  <p:slideViewPr>
    <p:cSldViewPr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DC05-EEC4-4A3C-ACA5-C32EB032F1A3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B291-937A-41C5-B59D-6BDFACD774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DC05-EEC4-4A3C-ACA5-C32EB032F1A3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B291-937A-41C5-B59D-6BDFACD774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DC05-EEC4-4A3C-ACA5-C32EB032F1A3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B291-937A-41C5-B59D-6BDFACD774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DC05-EEC4-4A3C-ACA5-C32EB032F1A3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B291-937A-41C5-B59D-6BDFACD774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DC05-EEC4-4A3C-ACA5-C32EB032F1A3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B291-937A-41C5-B59D-6BDFACD774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DC05-EEC4-4A3C-ACA5-C32EB032F1A3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B291-937A-41C5-B59D-6BDFACD774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DC05-EEC4-4A3C-ACA5-C32EB032F1A3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B291-937A-41C5-B59D-6BDFACD774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DC05-EEC4-4A3C-ACA5-C32EB032F1A3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B291-937A-41C5-B59D-6BDFACD774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DC05-EEC4-4A3C-ACA5-C32EB032F1A3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B291-937A-41C5-B59D-6BDFACD774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DC05-EEC4-4A3C-ACA5-C32EB032F1A3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B291-937A-41C5-B59D-6BDFACD774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F2DC05-EEC4-4A3C-ACA5-C32EB032F1A3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6EBB291-937A-41C5-B59D-6BDFACD774C2}" type="slidenum">
              <a:rPr lang="cs-CZ" smtClean="0"/>
              <a:pPr/>
              <a:t>‹#›</a:t>
            </a:fld>
            <a:endParaRPr lang="cs-CZ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EF2DC05-EEC4-4A3C-ACA5-C32EB032F1A3}" type="datetimeFigureOut">
              <a:rPr lang="cs-CZ" smtClean="0"/>
              <a:pPr/>
              <a:t>2.9.2013</a:t>
            </a:fld>
            <a:endParaRPr lang="cs-CZ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6EBB291-937A-41C5-B59D-6BDFACD774C2}" type="slidenum">
              <a:rPr lang="cs-CZ" smtClean="0"/>
              <a:pPr/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0" name="Picture 4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4103" name="Text Box 7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4572000"/>
            <a:ext cx="9144000" cy="2031325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Pří_267_Živá příroda_Bylinné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patro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Chřibska</a:t>
            </a:r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ctr"/>
            <a:endParaRPr lang="cs-CZ" b="1" dirty="0" smtClean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b="1" dirty="0" smtClean="0">
                <a:latin typeface="Arial" pitchFamily="34" charset="0"/>
                <a:cs typeface="Arial" pitchFamily="34" charset="0"/>
              </a:rPr>
              <a:t>Autor</a:t>
            </a:r>
            <a:r>
              <a:rPr lang="cs-CZ" b="1" dirty="0">
                <a:latin typeface="Arial" pitchFamily="34" charset="0"/>
                <a:cs typeface="Arial" pitchFamily="34" charset="0"/>
              </a:rPr>
              <a:t>: Mgr. </a:t>
            </a:r>
            <a:r>
              <a:rPr lang="cs-CZ" b="1" dirty="0" smtClean="0">
                <a:latin typeface="Arial" pitchFamily="34" charset="0"/>
                <a:cs typeface="Arial" pitchFamily="34" charset="0"/>
              </a:rPr>
              <a:t>Marie </a:t>
            </a:r>
            <a:r>
              <a:rPr lang="cs-CZ" b="1" dirty="0" err="1" smtClean="0">
                <a:latin typeface="Arial" pitchFamily="34" charset="0"/>
                <a:cs typeface="Arial" pitchFamily="34" charset="0"/>
              </a:rPr>
              <a:t>Pížová</a:t>
            </a:r>
            <a:endParaRPr lang="cs-CZ" b="1" dirty="0">
              <a:latin typeface="Arial" pitchFamily="34" charset="0"/>
              <a:cs typeface="Arial" pitchFamily="34" charset="0"/>
            </a:endParaRPr>
          </a:p>
          <a:p>
            <a:pPr algn="ctr"/>
            <a:endParaRPr lang="cs-CZ" dirty="0">
              <a:latin typeface="Arial" pitchFamily="34" charset="0"/>
              <a:cs typeface="Arial" pitchFamily="34" charset="0"/>
            </a:endParaRPr>
          </a:p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Škola: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Základní škola Velehrad, okres Uherské Hradiště, příspěvková organizace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Základní škola Velehrad,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Salašská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300, 687 06 Velehrad</a:t>
            </a:r>
          </a:p>
          <a:p>
            <a:pPr algn="ctr"/>
            <a:endParaRPr lang="cs-CZ" dirty="0"/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0" y="2057400"/>
            <a:ext cx="9144000" cy="830997"/>
          </a:xfrm>
          <a:prstGeom prst="rect">
            <a:avLst/>
          </a:prstGeom>
          <a:solidFill>
            <a:srgbClr val="FFFFFF"/>
          </a:solidFill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cs-CZ" dirty="0">
                <a:latin typeface="Arial" pitchFamily="34" charset="0"/>
                <a:cs typeface="Arial" pitchFamily="34" charset="0"/>
              </a:rPr>
              <a:t>Registrační číslo projektu: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CZ.1.07/1.1.38/02.0025 </a:t>
            </a:r>
          </a:p>
          <a:p>
            <a:pPr algn="ctr"/>
            <a:r>
              <a:rPr lang="cs-CZ" dirty="0" smtClean="0">
                <a:latin typeface="Arial" pitchFamily="34" charset="0"/>
                <a:cs typeface="Arial" pitchFamily="34" charset="0"/>
              </a:rPr>
              <a:t>Název projektu: Modernizace výuky na ZŠ Slušovice,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Fryšták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Kašava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 a Velehrad</a:t>
            </a:r>
          </a:p>
          <a:p>
            <a:pPr algn="ctr"/>
            <a:r>
              <a:rPr lang="cs-CZ" sz="1200" dirty="0" smtClean="0">
                <a:latin typeface="Arial" pitchFamily="34" charset="0"/>
                <a:cs typeface="Arial" pitchFamily="34" charset="0"/>
              </a:rPr>
              <a:t>Tento projekt je spolufinancován z Evropského sociálního fondu a státního rozpočtu České republiky.</a:t>
            </a:r>
          </a:p>
        </p:txBody>
      </p:sp>
      <p:sp>
        <p:nvSpPr>
          <p:cNvPr id="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43248"/>
            <a:ext cx="9144000" cy="1128714"/>
          </a:xfrm>
          <a:solidFill>
            <a:srgbClr val="F39900"/>
          </a:solidFill>
          <a:ln>
            <a:noFill/>
          </a:ln>
        </p:spPr>
        <p:txBody>
          <a:bodyPr>
            <a:normAutofit/>
          </a:bodyPr>
          <a:lstStyle/>
          <a:p>
            <a:r>
              <a:rPr lang="cs-CZ" sz="4800" b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BYLINNÉ PATRO CHŘIBSKA</a:t>
            </a:r>
            <a:endParaRPr lang="cs-CZ" sz="4800" cap="none" dirty="0">
              <a:ln w="18415" cmpd="sng">
                <a:solidFill>
                  <a:srgbClr val="FFFFFF"/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Bylinné patro v přírodních parcích Chřibů - Nazaret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285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14470"/>
                <a:gridCol w="2428892"/>
                <a:gridCol w="4186238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Přírodní park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Proč chránit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Nejčastěji vyskytované byliny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Nazaret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Prameniště a pískovcové </a:t>
                      </a:r>
                      <a:r>
                        <a:rPr lang="cs-CZ" dirty="0" err="1" smtClean="0"/>
                        <a:t>suťoviště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Strdivka jednokvětá,ostřice chlupatá,pryšec </a:t>
                      </a:r>
                      <a:r>
                        <a:rPr lang="cs-CZ" dirty="0" err="1" smtClean="0"/>
                        <a:t>mandloňovitý</a:t>
                      </a:r>
                      <a:r>
                        <a:rPr lang="cs-CZ" dirty="0" smtClean="0"/>
                        <a:t>,svízel vonný,violka lesní,</a:t>
                      </a:r>
                      <a:r>
                        <a:rPr lang="cs-CZ" dirty="0" err="1" smtClean="0"/>
                        <a:t>okrotice</a:t>
                      </a:r>
                      <a:r>
                        <a:rPr lang="cs-CZ" dirty="0" smtClean="0"/>
                        <a:t> dlouholistá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ek 4" descr="Galium odoratum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206" y="3045616"/>
            <a:ext cx="4929198" cy="3546284"/>
          </a:xfrm>
          <a:prstGeom prst="rect">
            <a:avLst/>
          </a:prstGeom>
        </p:spPr>
      </p:pic>
      <p:sp>
        <p:nvSpPr>
          <p:cNvPr id="6" name="Obláček 5"/>
          <p:cNvSpPr/>
          <p:nvPr/>
        </p:nvSpPr>
        <p:spPr>
          <a:xfrm>
            <a:off x="428596" y="3500438"/>
            <a:ext cx="3214710" cy="1143008"/>
          </a:xfrm>
          <a:prstGeom prst="cloudCallout">
            <a:avLst>
              <a:gd name="adj1" fmla="val 49883"/>
              <a:gd name="adj2" fmla="val 1449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Svízel vonný</a:t>
            </a:r>
            <a:endParaRPr lang="cs-CZ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4" presetClass="entr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2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3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4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1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Bylinné patro v přírodních parcích Chřibů – Stará hráz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285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71594"/>
                <a:gridCol w="2071702"/>
                <a:gridCol w="468630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Přírodní park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Proč chránit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Nejčastěji vyskytované byliny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Stará hráz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Bučiny a jasanové olšiny,vstavač bledý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Vstavač bledý,lýkovec jedovatý,blatouch bahenní,dymnivka dutá,sasanka hajní,pryskyřníková,plicník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ek 4" descr="Orchis pallen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43330" y="3031725"/>
            <a:ext cx="5072074" cy="3649076"/>
          </a:xfrm>
          <a:prstGeom prst="rect">
            <a:avLst/>
          </a:prstGeom>
        </p:spPr>
      </p:pic>
      <p:sp>
        <p:nvSpPr>
          <p:cNvPr id="6" name="Obláček 5"/>
          <p:cNvSpPr/>
          <p:nvPr/>
        </p:nvSpPr>
        <p:spPr>
          <a:xfrm>
            <a:off x="285720" y="3500438"/>
            <a:ext cx="3214710" cy="1143008"/>
          </a:xfrm>
          <a:prstGeom prst="cloudCallout">
            <a:avLst>
              <a:gd name="adj1" fmla="val 42580"/>
              <a:gd name="adj2" fmla="val 144958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Vstavač bledý</a:t>
            </a:r>
            <a:endParaRPr lang="cs-CZ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43306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Bylinné patro v přírodních parcích Chřibů – </a:t>
            </a:r>
            <a:r>
              <a:rPr lang="cs-CZ" dirty="0" err="1" smtClean="0"/>
              <a:t>Maršava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559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71594"/>
                <a:gridCol w="1643074"/>
                <a:gridCol w="511493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Přírodní park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Proč chránit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Nejčastěji vyskytované byliny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Maršava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Zbytky starých bučin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Strdivka jednokvětá,lipnice hajní,ostřice chlupatá,osladič obecný,bělozářka větvitá,česnek chlumní horský,</a:t>
                      </a:r>
                      <a:r>
                        <a:rPr lang="cs-CZ" dirty="0" err="1" smtClean="0"/>
                        <a:t>řeřišník</a:t>
                      </a:r>
                      <a:r>
                        <a:rPr lang="cs-CZ" dirty="0" smtClean="0"/>
                        <a:t> písečný,bika hajní,šťovíček menší,</a:t>
                      </a:r>
                      <a:r>
                        <a:rPr lang="cs-CZ" dirty="0" err="1" smtClean="0"/>
                        <a:t>rozchodníkovec</a:t>
                      </a:r>
                      <a:r>
                        <a:rPr lang="cs-CZ" dirty="0" smtClean="0"/>
                        <a:t> žlutokvětý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ek 4" descr="Rumex acetosell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257" y="3286124"/>
            <a:ext cx="4784685" cy="3429024"/>
          </a:xfrm>
          <a:prstGeom prst="rect">
            <a:avLst/>
          </a:prstGeom>
        </p:spPr>
      </p:pic>
      <p:sp>
        <p:nvSpPr>
          <p:cNvPr id="6" name="Obláček 5"/>
          <p:cNvSpPr/>
          <p:nvPr/>
        </p:nvSpPr>
        <p:spPr>
          <a:xfrm>
            <a:off x="428596" y="3786190"/>
            <a:ext cx="3214710" cy="1143008"/>
          </a:xfrm>
          <a:prstGeom prst="cloudCallout">
            <a:avLst>
              <a:gd name="adj1" fmla="val 49883"/>
              <a:gd name="adj2" fmla="val 13847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Šťovíček </a:t>
            </a:r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menší</a:t>
            </a:r>
            <a:endParaRPr lang="cs-CZ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1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2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3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4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Bylinné patro v přírodních rezervacích Chřibů – Holý kopec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285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0222"/>
                <a:gridCol w="2214578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Přírodní rezervace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Proč chránit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Nejčastěji vyskytované byliny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Holý kopec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Bukové doubravy, bučiny, pralesní ekosystém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Sněženka podsněžník,</a:t>
                      </a:r>
                      <a:r>
                        <a:rPr lang="cs-CZ" dirty="0" err="1" smtClean="0"/>
                        <a:t>árón</a:t>
                      </a:r>
                      <a:r>
                        <a:rPr lang="cs-CZ" dirty="0" smtClean="0"/>
                        <a:t> východní,</a:t>
                      </a:r>
                      <a:r>
                        <a:rPr lang="cs-CZ" dirty="0" err="1" smtClean="0"/>
                        <a:t>okrotice</a:t>
                      </a:r>
                      <a:r>
                        <a:rPr lang="cs-CZ" dirty="0" smtClean="0"/>
                        <a:t> bílá,kruštík modrofialový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ek 4" descr="Galanthus nivalis 7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76" y="3000372"/>
            <a:ext cx="5000628" cy="3750471"/>
          </a:xfrm>
          <a:prstGeom prst="rect">
            <a:avLst/>
          </a:prstGeom>
        </p:spPr>
      </p:pic>
      <p:sp>
        <p:nvSpPr>
          <p:cNvPr id="6" name="Obláček 5"/>
          <p:cNvSpPr/>
          <p:nvPr/>
        </p:nvSpPr>
        <p:spPr>
          <a:xfrm>
            <a:off x="285720" y="3786190"/>
            <a:ext cx="3214710" cy="1143008"/>
          </a:xfrm>
          <a:prstGeom prst="cloudCallout">
            <a:avLst>
              <a:gd name="adj1" fmla="val 46039"/>
              <a:gd name="adj2" fmla="val 13847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Sněženka podsněžník</a:t>
            </a:r>
            <a:endParaRPr lang="cs-CZ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000"/>
                            </p:stCondLst>
                            <p:childTnLst>
                              <p:par>
                                <p:cTn id="12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Bylinné patro v přírodních rezervacích Chřibů – Smutný žleb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00222"/>
                <a:gridCol w="2571768"/>
                <a:gridCol w="375761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Přírodní rezervace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Proč chránit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Nejčastěji vyskytované byliny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Smutný žleb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Zakrslá bučina na pískovci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Ostřice chlupatá,vřes obecný,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ek 4" descr="Carex pilos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525938"/>
            <a:ext cx="4929222" cy="4189210"/>
          </a:xfrm>
          <a:prstGeom prst="rect">
            <a:avLst/>
          </a:prstGeom>
        </p:spPr>
      </p:pic>
      <p:sp>
        <p:nvSpPr>
          <p:cNvPr id="6" name="Obláček 5"/>
          <p:cNvSpPr/>
          <p:nvPr/>
        </p:nvSpPr>
        <p:spPr>
          <a:xfrm>
            <a:off x="285720" y="3786190"/>
            <a:ext cx="3214710" cy="1143008"/>
          </a:xfrm>
          <a:prstGeom prst="cloudCallout">
            <a:avLst>
              <a:gd name="adj1" fmla="val 51420"/>
              <a:gd name="adj2" fmla="val 122256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Ostřice chlupatá</a:t>
            </a:r>
            <a:endParaRPr lang="cs-CZ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4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Bylinné patro v přírodních rezervacích </a:t>
            </a:r>
            <a:r>
              <a:rPr lang="cs-CZ" smtClean="0"/>
              <a:t>Chřib </a:t>
            </a:r>
            <a:r>
              <a:rPr lang="cs-CZ" dirty="0" smtClean="0"/>
              <a:t>– Záskalí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971660"/>
                <a:gridCol w="1857388"/>
                <a:gridCol w="440055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Přírodní rezervace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Proč chránit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Nejčastěji vyskytované byliny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Záskalí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Dubové bučiny a pískovcové skály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Svízel vonný,lýkovec jedovatý,vraní oko čtyřlisté,konvalinka vonná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ek 4" descr="Daphne mezereum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735042"/>
            <a:ext cx="5000660" cy="3926907"/>
          </a:xfrm>
          <a:prstGeom prst="rect">
            <a:avLst/>
          </a:prstGeom>
        </p:spPr>
      </p:pic>
      <p:sp>
        <p:nvSpPr>
          <p:cNvPr id="6" name="Obláček 5"/>
          <p:cNvSpPr/>
          <p:nvPr/>
        </p:nvSpPr>
        <p:spPr>
          <a:xfrm>
            <a:off x="285720" y="3786190"/>
            <a:ext cx="2786082" cy="1143008"/>
          </a:xfrm>
          <a:prstGeom prst="cloudCallout">
            <a:avLst>
              <a:gd name="adj1" fmla="val 67354"/>
              <a:gd name="adj2" fmla="val 95229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Lýkovec jedovatý</a:t>
            </a:r>
            <a:endParaRPr lang="cs-CZ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54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dirty="0" smtClean="0"/>
              <a:t>Použité zdroje</a:t>
            </a:r>
            <a:endParaRPr lang="cs-CZ" dirty="0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www.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orchis.cz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 – obrázky použity s písemným svolením majitele www stránek a zároveň autora použitých obrázků</a:t>
            </a:r>
          </a:p>
          <a:p>
            <a:r>
              <a:rPr lang="cs-CZ" sz="2000" dirty="0" smtClean="0">
                <a:latin typeface="Arial" pitchFamily="34" charset="0"/>
                <a:cs typeface="Arial" pitchFamily="34" charset="0"/>
              </a:rPr>
              <a:t>Chřiby, lesní hospodářství a ochrana přírody a krajiny - výzkum a praxe: sborník z kolokvia 29.-30.4.2008, Modrá [DVD]. </a:t>
            </a:r>
            <a:r>
              <a:rPr lang="cs-CZ" sz="2000" dirty="0" err="1" smtClean="0">
                <a:latin typeface="Arial" pitchFamily="34" charset="0"/>
                <a:cs typeface="Arial" pitchFamily="34" charset="0"/>
              </a:rPr>
              <a:t>Vyd</a:t>
            </a:r>
            <a:r>
              <a:rPr lang="cs-CZ" sz="2000" dirty="0" smtClean="0">
                <a:latin typeface="Arial" pitchFamily="34" charset="0"/>
                <a:cs typeface="Arial" pitchFamily="34" charset="0"/>
              </a:rPr>
              <a:t>. 1. V Brně: MZLU, 2008 [cit. 2013-01-15]. DOI: 978-80-7375-193-7.</a:t>
            </a:r>
            <a:endParaRPr lang="cs-CZ" sz="2000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4" name="Picture 8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rgbClr val="F399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0115" name="Picture 3" descr="OPVK_hor_zakladni_logolink_RGB_cz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52600" y="609600"/>
            <a:ext cx="5575300" cy="1217613"/>
          </a:xfrm>
          <a:prstGeom prst="rect">
            <a:avLst/>
          </a:prstGeom>
          <a:noFill/>
        </p:spPr>
      </p:pic>
      <p:sp>
        <p:nvSpPr>
          <p:cNvPr id="90116" name="Text Box 4"/>
          <p:cNvSpPr txBox="1">
            <a:spLocks noChangeArrowheads="1"/>
          </p:cNvSpPr>
          <p:nvPr/>
        </p:nvSpPr>
        <p:spPr bwMode="auto">
          <a:xfrm>
            <a:off x="9072563" y="47609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/>
            <a:endParaRPr lang="cs-CZ"/>
          </a:p>
        </p:txBody>
      </p:sp>
      <p:sp>
        <p:nvSpPr>
          <p:cNvPr id="90117" name="Text Box 5"/>
          <p:cNvSpPr txBox="1">
            <a:spLocks noChangeArrowheads="1"/>
          </p:cNvSpPr>
          <p:nvPr/>
        </p:nvSpPr>
        <p:spPr bwMode="auto">
          <a:xfrm>
            <a:off x="0" y="3505200"/>
            <a:ext cx="9144000" cy="313932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lIns="738000" rIns="738000">
            <a:spAutoFit/>
          </a:bodyPr>
          <a:lstStyle/>
          <a:p>
            <a:pPr lvl="0"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Digitální učební materiál  je určen pro opakování, upevňování a rozšiřování učiva o rostlinách našich lesů – </a:t>
            </a:r>
            <a:r>
              <a:rPr lang="cs-CZ" dirty="0" err="1" smtClean="0">
                <a:latin typeface="Arial" pitchFamily="34" charset="0"/>
                <a:cs typeface="Arial" pitchFamily="34" charset="0"/>
              </a:rPr>
              <a:t>Chřibska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Materiál doplňuje získané vědomosti rozvíjením znalostí bylinných druhů v Chřibech. 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Je určen pro práci s počítačem a interaktivní tabulí.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Je určen pro </a:t>
            </a:r>
            <a:r>
              <a:rPr lang="cs-CZ" smtClean="0">
                <a:latin typeface="Arial" pitchFamily="34" charset="0"/>
                <a:cs typeface="Arial" pitchFamily="34" charset="0"/>
              </a:rPr>
              <a:t>předmět přírodověda </a:t>
            </a:r>
            <a:r>
              <a:rPr lang="cs-CZ" dirty="0" smtClean="0">
                <a:latin typeface="Arial" pitchFamily="34" charset="0"/>
                <a:cs typeface="Arial" pitchFamily="34" charset="0"/>
              </a:rPr>
              <a:t>4. ročník .</a:t>
            </a:r>
          </a:p>
          <a:p>
            <a:pPr lvl="0">
              <a:buFont typeface="Wingdings" pitchFamily="2" charset="2"/>
              <a:buChar char="q"/>
            </a:pPr>
            <a:r>
              <a:rPr lang="cs-CZ" dirty="0" smtClean="0">
                <a:latin typeface="Arial" pitchFamily="34" charset="0"/>
                <a:cs typeface="Arial" pitchFamily="34" charset="0"/>
              </a:rPr>
              <a:t> Tento materiál vznikl jako doplňující materiál k učebnici: 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ŠTIKOVÁ,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Věra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 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Člověk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a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jeho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svět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přírodověda</a:t>
            </a:r>
            <a:r>
              <a:rPr lang="en-US" i="1" dirty="0" smtClean="0">
                <a:latin typeface="Arial" pitchFamily="34" charset="0"/>
                <a:cs typeface="Arial" pitchFamily="34" charset="0"/>
              </a:rPr>
              <a:t> pro 4. </a:t>
            </a:r>
            <a:r>
              <a:rPr lang="en-US" i="1" dirty="0" err="1" smtClean="0">
                <a:latin typeface="Arial" pitchFamily="34" charset="0"/>
                <a:cs typeface="Arial" pitchFamily="34" charset="0"/>
              </a:rPr>
              <a:t>ročník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Ilustrace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Hana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Berková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Alena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Baisová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Brno: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Nová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škola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, c2010, 2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sv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Duhová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řada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. ISBN 978-80-7289-212-9.</a:t>
            </a:r>
            <a:endParaRPr lang="cs-CZ" dirty="0" smtClean="0">
              <a:latin typeface="Arial" pitchFamily="34" charset="0"/>
              <a:cs typeface="Arial" pitchFamily="34" charset="0"/>
            </a:endParaRPr>
          </a:p>
          <a:p>
            <a:pPr>
              <a:buFont typeface="Wingdings" pitchFamily="2" charset="2"/>
              <a:buChar char="q"/>
            </a:pPr>
            <a:endParaRPr lang="cs-CZ" dirty="0"/>
          </a:p>
        </p:txBody>
      </p:sp>
      <p:sp>
        <p:nvSpPr>
          <p:cNvPr id="6" name="TextovéPole 5"/>
          <p:cNvSpPr txBox="1"/>
          <p:nvPr/>
        </p:nvSpPr>
        <p:spPr>
          <a:xfrm>
            <a:off x="0" y="2214554"/>
            <a:ext cx="9144000" cy="830997"/>
          </a:xfrm>
          <a:prstGeom prst="rect">
            <a:avLst/>
          </a:prstGeom>
          <a:solidFill>
            <a:srgbClr val="F399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cs-CZ" sz="4800" b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ANOTACE</a:t>
            </a:r>
            <a:endParaRPr lang="cs-CZ" sz="4800" b="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Bylinné patro v přírodních parcích </a:t>
            </a:r>
            <a:r>
              <a:rPr lang="cs-CZ" dirty="0" err="1" smtClean="0"/>
              <a:t>Chřibska</a:t>
            </a:r>
            <a:r>
              <a:rPr lang="cs-CZ" dirty="0" smtClean="0"/>
              <a:t> – Barborka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28524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14470"/>
                <a:gridCol w="1785950"/>
                <a:gridCol w="482918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Přírodní park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Proč chránit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Nejčastěji vyskytované byliny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Barborka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Porost dubové bučiny, pískovcové skály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Strdivka jednokvětá,bika bělavá,lipnice hajní,svízel vonný,kokořík vonný, </a:t>
                      </a:r>
                      <a:r>
                        <a:rPr lang="cs-CZ" dirty="0" err="1" smtClean="0"/>
                        <a:t>řeřišník</a:t>
                      </a:r>
                      <a:r>
                        <a:rPr lang="cs-CZ" dirty="0" smtClean="0"/>
                        <a:t> písečný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ek 4" descr="Polygonatum odoratum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29058" y="3071810"/>
            <a:ext cx="4714876" cy="3536157"/>
          </a:xfrm>
          <a:prstGeom prst="rect">
            <a:avLst/>
          </a:prstGeom>
        </p:spPr>
      </p:pic>
      <p:sp>
        <p:nvSpPr>
          <p:cNvPr id="6" name="Obláček 5"/>
          <p:cNvSpPr/>
          <p:nvPr/>
        </p:nvSpPr>
        <p:spPr>
          <a:xfrm>
            <a:off x="285720" y="3857628"/>
            <a:ext cx="3214710" cy="1143008"/>
          </a:xfrm>
          <a:prstGeom prst="cloudCallout">
            <a:avLst>
              <a:gd name="adj1" fmla="val 59108"/>
              <a:gd name="adj2" fmla="val 10495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Kokořík vonný</a:t>
            </a:r>
            <a:endParaRPr lang="cs-CZ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37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Bylinné patro v přírodních parcích </a:t>
            </a:r>
            <a:r>
              <a:rPr lang="cs-CZ" dirty="0" err="1" smtClean="0"/>
              <a:t>Chřibska</a:t>
            </a:r>
            <a:r>
              <a:rPr lang="cs-CZ" dirty="0" smtClean="0"/>
              <a:t> – </a:t>
            </a:r>
            <a:r>
              <a:rPr lang="cs-CZ" dirty="0" err="1" smtClean="0"/>
              <a:t>Břestecká</a:t>
            </a:r>
            <a:r>
              <a:rPr lang="cs-CZ" dirty="0" smtClean="0"/>
              <a:t> skála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5595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14470"/>
                <a:gridCol w="1571636"/>
                <a:gridCol w="504349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Přírodní park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Proč chránit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Nejčastěji vyskytované byliny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Břestecká</a:t>
                      </a:r>
                      <a:r>
                        <a:rPr lang="cs-CZ" dirty="0" smtClean="0"/>
                        <a:t> skála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Borovice lesní, </a:t>
                      </a:r>
                      <a:r>
                        <a:rPr lang="cs-CZ" dirty="0" err="1" smtClean="0"/>
                        <a:t>dubohabřiny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Lipnice hajní, svízel vonný, strdivka jednokvětá,zvonek broskvolistý, ostřice chlupatá,kostřava tenkolistá,rozrazil lékařský,hvozdík </a:t>
                      </a:r>
                      <a:r>
                        <a:rPr lang="cs-CZ" dirty="0" err="1" smtClean="0"/>
                        <a:t>kartousek</a:t>
                      </a:r>
                      <a:r>
                        <a:rPr lang="cs-CZ" dirty="0" smtClean="0"/>
                        <a:t>,rozchodník velký,osladič obecný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ek 4" descr="Polypodium vulgare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071934" y="3429000"/>
            <a:ext cx="4619657" cy="3143272"/>
          </a:xfrm>
          <a:prstGeom prst="rect">
            <a:avLst/>
          </a:prstGeom>
        </p:spPr>
      </p:pic>
      <p:sp>
        <p:nvSpPr>
          <p:cNvPr id="6" name="Obláček 5"/>
          <p:cNvSpPr/>
          <p:nvPr/>
        </p:nvSpPr>
        <p:spPr>
          <a:xfrm>
            <a:off x="571472" y="3786190"/>
            <a:ext cx="3214710" cy="1143008"/>
          </a:xfrm>
          <a:prstGeom prst="cloudCallout">
            <a:avLst>
              <a:gd name="adj1" fmla="val 51863"/>
              <a:gd name="adj2" fmla="val 105712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Osladič obecný</a:t>
            </a:r>
            <a:endParaRPr lang="cs-CZ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Bylinné patro v přírodních parcích Chřibů – Máchova dolina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74168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1943104"/>
                <a:gridCol w="3543296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Přírodní park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Proč chránit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Nejčastěji vyskytované byliny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Máchova dolina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Zakrslá bučina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Ostřice chlupatá,vřes obecný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ek 4" descr="Calluna vulgaris 3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14744" y="2661042"/>
            <a:ext cx="4929190" cy="3750472"/>
          </a:xfrm>
          <a:prstGeom prst="rect">
            <a:avLst/>
          </a:prstGeom>
        </p:spPr>
      </p:pic>
      <p:sp>
        <p:nvSpPr>
          <p:cNvPr id="6" name="Obláček 5"/>
          <p:cNvSpPr/>
          <p:nvPr/>
        </p:nvSpPr>
        <p:spPr>
          <a:xfrm>
            <a:off x="285720" y="3714752"/>
            <a:ext cx="3214710" cy="1143008"/>
          </a:xfrm>
          <a:prstGeom prst="cloudCallout">
            <a:avLst>
              <a:gd name="adj1" fmla="val 51058"/>
              <a:gd name="adj2" fmla="val 10269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Vřes obecný</a:t>
            </a:r>
            <a:endParaRPr lang="cs-CZ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49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Bylinné patro v přírodních parcích Chřibů - </a:t>
            </a:r>
            <a:r>
              <a:rPr lang="cs-CZ" dirty="0" err="1" smtClean="0"/>
              <a:t>Makovica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471594"/>
                <a:gridCol w="2643206"/>
                <a:gridCol w="4114800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Přírodní park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Proč chránit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Nejčastěji vyskytované byliny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Makovica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Typická lesní společenstva chřibské pahorkatiny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Strdivka jednokvětá, svízel vonný,ostřice</a:t>
                      </a:r>
                      <a:r>
                        <a:rPr lang="cs-CZ" baseline="0" dirty="0" smtClean="0"/>
                        <a:t> chlupatá,kokořík mnohokvětý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ek 4" descr="Melica uniflor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786182" y="2839661"/>
            <a:ext cx="4881565" cy="3661173"/>
          </a:xfrm>
          <a:prstGeom prst="rect">
            <a:avLst/>
          </a:prstGeom>
        </p:spPr>
      </p:pic>
      <p:sp>
        <p:nvSpPr>
          <p:cNvPr id="6" name="Obláček 5"/>
          <p:cNvSpPr/>
          <p:nvPr/>
        </p:nvSpPr>
        <p:spPr>
          <a:xfrm>
            <a:off x="285720" y="3714752"/>
            <a:ext cx="3214710" cy="1143008"/>
          </a:xfrm>
          <a:prstGeom prst="cloudCallout">
            <a:avLst>
              <a:gd name="adj1" fmla="val 52958"/>
              <a:gd name="adj2" fmla="val 104957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Strdivka jednokvětá</a:t>
            </a:r>
            <a:endParaRPr lang="cs-CZ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Bylinné patro v přírodních parcích Chřibů - </a:t>
            </a:r>
            <a:r>
              <a:rPr lang="cs-CZ" dirty="0" err="1" smtClean="0"/>
              <a:t>Budačina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010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614470"/>
                <a:gridCol w="1857388"/>
                <a:gridCol w="4757742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Přírodní park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Proč chránit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Nejčastěji vyskytované byliny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err="1" smtClean="0"/>
                        <a:t>Budačina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Skalní útvary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Bika bělavá,pryšec </a:t>
                      </a:r>
                      <a:r>
                        <a:rPr lang="cs-CZ" dirty="0" err="1" smtClean="0"/>
                        <a:t>mandloňovitý</a:t>
                      </a:r>
                      <a:r>
                        <a:rPr lang="cs-CZ" dirty="0" smtClean="0"/>
                        <a:t>,šťavel kyselý,zběhovec plazivý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ek 4" descr="Ajuga reptan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00430" y="2786058"/>
            <a:ext cx="5143536" cy="3857653"/>
          </a:xfrm>
          <a:prstGeom prst="rect">
            <a:avLst/>
          </a:prstGeom>
        </p:spPr>
      </p:pic>
      <p:sp>
        <p:nvSpPr>
          <p:cNvPr id="6" name="Obláček 5"/>
          <p:cNvSpPr/>
          <p:nvPr/>
        </p:nvSpPr>
        <p:spPr>
          <a:xfrm>
            <a:off x="214282" y="3714752"/>
            <a:ext cx="3214710" cy="1143008"/>
          </a:xfrm>
          <a:prstGeom prst="cloudCallout">
            <a:avLst>
              <a:gd name="adj1" fmla="val 42964"/>
              <a:gd name="adj2" fmla="val 121173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Zběhovec plazivý</a:t>
            </a:r>
            <a:endParaRPr lang="cs-CZ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6072206"/>
            <a:ext cx="3500430" cy="78579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00"/>
                            </p:stCondLst>
                            <p:childTnLst>
                              <p:par>
                                <p:cTn id="12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Bylinné patro v přírodních parcích Chřibů – Kazatelna, Komínky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38176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1757346"/>
                <a:gridCol w="3214710"/>
                <a:gridCol w="3257544"/>
              </a:tblGrid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Přírodní park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Proč chránit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Nejčastěji vyskytované byliny</a:t>
                      </a:r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Kazatelna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Velký pískovcový skalní útvar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cs-CZ" dirty="0" smtClean="0"/>
                        <a:t>Komínky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Pískovcové skalní útvary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Kruštík  modrofialový,vemeník dvojlistý,kyčelnice devítilistá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ek 4" descr="Dentaria enneaphyllos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168362"/>
            <a:ext cx="4500594" cy="3486797"/>
          </a:xfrm>
          <a:prstGeom prst="rect">
            <a:avLst/>
          </a:prstGeom>
        </p:spPr>
      </p:pic>
      <p:sp>
        <p:nvSpPr>
          <p:cNvPr id="6" name="Obláček 5"/>
          <p:cNvSpPr/>
          <p:nvPr/>
        </p:nvSpPr>
        <p:spPr>
          <a:xfrm>
            <a:off x="571472" y="3786190"/>
            <a:ext cx="3214710" cy="1143008"/>
          </a:xfrm>
          <a:prstGeom prst="cloudCallout">
            <a:avLst>
              <a:gd name="adj1" fmla="val 56802"/>
              <a:gd name="adj2" fmla="val 127660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Kyčelnice devítilistá</a:t>
            </a:r>
            <a:endParaRPr lang="cs-CZ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cs-CZ" dirty="0" smtClean="0"/>
              <a:t>Bylinné patro v přírodních parcích Chřibů – Kozel, Máchova Dolina</a:t>
            </a:r>
            <a:endParaRPr lang="cs-CZ" dirty="0"/>
          </a:p>
        </p:txBody>
      </p:sp>
      <p:graphicFrame>
        <p:nvGraphicFramePr>
          <p:cNvPr id="4" name="Zástupný symbol pro obsah 3"/>
          <p:cNvGraphicFramePr>
            <a:graphicFrameLocks noGrp="1"/>
          </p:cNvGraphicFramePr>
          <p:nvPr>
            <p:ph idx="1"/>
          </p:nvPr>
        </p:nvGraphicFramePr>
        <p:xfrm>
          <a:off x="457200" y="1600200"/>
          <a:ext cx="8229600" cy="1645920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743200"/>
                <a:gridCol w="2743200"/>
                <a:gridCol w="2743200"/>
              </a:tblGrid>
              <a:tr h="563820">
                <a:tc>
                  <a:txBody>
                    <a:bodyPr/>
                    <a:lstStyle/>
                    <a:p>
                      <a:r>
                        <a:rPr lang="cs-CZ" dirty="0" smtClean="0"/>
                        <a:t>Přírodní park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Proč chránit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Nejčastěji vyskytované byliny</a:t>
                      </a:r>
                      <a:endParaRPr lang="cs-CZ" dirty="0"/>
                    </a:p>
                  </a:txBody>
                  <a:tcPr/>
                </a:tc>
              </a:tr>
              <a:tr h="322183">
                <a:tc>
                  <a:txBody>
                    <a:bodyPr/>
                    <a:lstStyle/>
                    <a:p>
                      <a:r>
                        <a:rPr lang="cs-CZ" dirty="0" smtClean="0"/>
                        <a:t>Kozel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Skalní</a:t>
                      </a:r>
                      <a:r>
                        <a:rPr lang="cs-CZ" baseline="0" dirty="0" smtClean="0"/>
                        <a:t> pískovcový blok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cs-CZ" dirty="0"/>
                    </a:p>
                  </a:txBody>
                  <a:tcPr/>
                </a:tc>
              </a:tr>
              <a:tr h="563820">
                <a:tc>
                  <a:txBody>
                    <a:bodyPr/>
                    <a:lstStyle/>
                    <a:p>
                      <a:r>
                        <a:rPr lang="cs-CZ" dirty="0" smtClean="0"/>
                        <a:t>Máchova dolina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Zakrslé bučina na pískovci</a:t>
                      </a:r>
                      <a:endParaRPr lang="cs-CZ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cs-CZ" dirty="0" smtClean="0"/>
                        <a:t>Ostřice chlupatá,vřes obecný</a:t>
                      </a:r>
                      <a:endParaRPr lang="cs-CZ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5" name="Obrázek 4" descr="Carex pilosa 1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43372" y="3357562"/>
            <a:ext cx="4543428" cy="3385531"/>
          </a:xfrm>
          <a:prstGeom prst="rect">
            <a:avLst/>
          </a:prstGeom>
        </p:spPr>
      </p:pic>
      <p:sp>
        <p:nvSpPr>
          <p:cNvPr id="6" name="Obláček 5"/>
          <p:cNvSpPr/>
          <p:nvPr/>
        </p:nvSpPr>
        <p:spPr>
          <a:xfrm>
            <a:off x="571472" y="3786190"/>
            <a:ext cx="3214710" cy="1143008"/>
          </a:xfrm>
          <a:prstGeom prst="cloudCallout">
            <a:avLst>
              <a:gd name="adj1" fmla="val 54880"/>
              <a:gd name="adj2" fmla="val 138471"/>
            </a:avLst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cs-CZ" sz="2400" b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Ostřice chlupatá</a:t>
            </a:r>
            <a:endParaRPr lang="cs-CZ" sz="2400" b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8" descr="OPVK_hor_zakladni_logolink_RGB_cz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6061075"/>
            <a:ext cx="3657600" cy="7969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229</TotalTime>
  <Words>598</Words>
  <Application>Microsoft Office PowerPoint</Application>
  <PresentationFormat>Předvádění na obrazovce (4:3)</PresentationFormat>
  <Paragraphs>127</Paragraphs>
  <Slides>16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16</vt:i4>
      </vt:variant>
    </vt:vector>
  </HeadingPairs>
  <TitlesOfParts>
    <vt:vector size="17" baseType="lpstr">
      <vt:lpstr>Motiv sady Office</vt:lpstr>
      <vt:lpstr>BYLINNÉ PATRO CHŘIBSKA</vt:lpstr>
      <vt:lpstr>Snímek 2</vt:lpstr>
      <vt:lpstr>Bylinné patro v přírodních parcích Chřibska – Barborka</vt:lpstr>
      <vt:lpstr>Bylinné patro v přírodních parcích Chřibska – Břestecká skála</vt:lpstr>
      <vt:lpstr>Bylinné patro v přírodních parcích Chřibů – Máchova dolina</vt:lpstr>
      <vt:lpstr>Bylinné patro v přírodních parcích Chřibů - Makovica</vt:lpstr>
      <vt:lpstr>Bylinné patro v přírodních parcích Chřibů - Budačina</vt:lpstr>
      <vt:lpstr>Bylinné patro v přírodních parcích Chřibů – Kazatelna, Komínky</vt:lpstr>
      <vt:lpstr>Bylinné patro v přírodních parcích Chřibů – Kozel, Máchova Dolina</vt:lpstr>
      <vt:lpstr>Bylinné patro v přírodních parcích Chřibů - Nazaret</vt:lpstr>
      <vt:lpstr>Bylinné patro v přírodních parcích Chřibů – Stará hráz</vt:lpstr>
      <vt:lpstr>Bylinné patro v přírodních parcích Chřibů – Maršava</vt:lpstr>
      <vt:lpstr>Bylinné patro v přírodních rezervacích Chřibů – Holý kopec</vt:lpstr>
      <vt:lpstr>Bylinné patro v přírodních rezervacích Chřibů – Smutný žleb</vt:lpstr>
      <vt:lpstr>Bylinné patro v přírodních rezervacích Chřib – Záskalí</vt:lpstr>
      <vt:lpstr>Použité zdroje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Bylinné patro</dc:title>
  <dc:creator>Uzivatel</dc:creator>
  <cp:lastModifiedBy>Uzivatel</cp:lastModifiedBy>
  <cp:revision>60</cp:revision>
  <dcterms:created xsi:type="dcterms:W3CDTF">2013-01-13T14:26:36Z</dcterms:created>
  <dcterms:modified xsi:type="dcterms:W3CDTF">2013-09-02T13:28:07Z</dcterms:modified>
</cp:coreProperties>
</file>