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5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0E5BF-282D-432C-964C-99BC13D2B8A9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0E5BF-282D-432C-964C-99BC13D2B8A9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BCDE7-0635-456C-9176-16E15F90859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Pří_271_Živá příroda_Listnaté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stromy Chřibů</a:t>
            </a:r>
          </a:p>
          <a:p>
            <a:pPr algn="ctr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: Mgr.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Pížová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Škola: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okres Uherské Hradiště, příspěvková organizace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Salašská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300</a:t>
            </a:r>
            <a:r>
              <a:rPr lang="cs-CZ" dirty="0" smtClean="0"/>
              <a:t>, 687 06 Velehrad</a:t>
            </a:r>
          </a:p>
          <a:p>
            <a:pPr algn="ctr"/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9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Registrační číslo projektu: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CZ.1.07/1.1.38/02.0025 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Název projektu: Modernizace výuky na ZŠ Slušovice,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Fryšták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Kašava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Velehrad</a:t>
            </a:r>
          </a:p>
          <a:p>
            <a:pPr algn="ctr"/>
            <a:r>
              <a:rPr lang="cs-CZ" sz="1200" dirty="0" smtClean="0">
                <a:latin typeface="Arial" pitchFamily="34" charset="0"/>
                <a:cs typeface="Arial" pitchFamily="34" charset="0"/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28934"/>
            <a:ext cx="9144000" cy="1571636"/>
          </a:xfrm>
          <a:solidFill>
            <a:srgbClr val="F39900"/>
          </a:solidFill>
          <a:ln>
            <a:noFill/>
          </a:ln>
        </p:spPr>
        <p:txBody>
          <a:bodyPr tIns="108000">
            <a:normAutofit/>
          </a:bodyPr>
          <a:lstStyle/>
          <a:p>
            <a:pPr algn="ctr"/>
            <a:r>
              <a:rPr lang="cs-CZ" sz="4800" b="1" cap="none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LISTNATÉ STROMY CHŘIBŮ</a:t>
            </a:r>
            <a:endParaRPr lang="cs-CZ" sz="4800" b="1" cap="none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Bříza bělokorá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Borka bílá hladká, později rozpukaná</a:t>
            </a:r>
          </a:p>
          <a:p>
            <a:r>
              <a:rPr lang="cs-CZ" dirty="0" smtClean="0"/>
              <a:t>Listy vejčité nebo trojúhelníkovité, řapíkaté</a:t>
            </a:r>
          </a:p>
          <a:p>
            <a:r>
              <a:rPr lang="cs-CZ" dirty="0" smtClean="0"/>
              <a:t>Květy jehnědy</a:t>
            </a:r>
          </a:p>
          <a:p>
            <a:r>
              <a:rPr lang="cs-CZ" dirty="0" smtClean="0"/>
              <a:t>Plod – křídlaté nažky</a:t>
            </a:r>
          </a:p>
          <a:p>
            <a:r>
              <a:rPr lang="cs-CZ" dirty="0" smtClean="0"/>
              <a:t>Využití – velmi výhřevné</a:t>
            </a:r>
          </a:p>
          <a:p>
            <a:r>
              <a:rPr lang="cs-CZ" dirty="0" smtClean="0"/>
              <a:t>Dříve než byl objeven papír k psaní, truhlářství, košťata,</a:t>
            </a:r>
          </a:p>
          <a:p>
            <a:r>
              <a:rPr lang="cs-CZ" dirty="0" smtClean="0"/>
              <a:t>V lékárenství se listí a březová míza používá k  léčení ledvin, revmatizmus, odvápnění kostí, podporuje činnost slinivky a </a:t>
            </a:r>
            <a:r>
              <a:rPr lang="cs-CZ" dirty="0" err="1" smtClean="0"/>
              <a:t>leziny</a:t>
            </a:r>
            <a:endParaRPr lang="cs-CZ" dirty="0"/>
          </a:p>
        </p:txBody>
      </p:sp>
      <p:pic>
        <p:nvPicPr>
          <p:cNvPr id="10" name="Obrázek 9" descr="bříza bělokorá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4071942"/>
            <a:ext cx="2786082" cy="2420298"/>
          </a:xfrm>
          <a:prstGeom prst="rect">
            <a:avLst/>
          </a:prstGeom>
        </p:spPr>
      </p:pic>
      <p:pic>
        <p:nvPicPr>
          <p:cNvPr id="12" name="Zástupný symbol pro obsah 11" descr="bříza bělokorá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214422"/>
            <a:ext cx="4038600" cy="2714644"/>
          </a:xfr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7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Jilm horský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Borka šedohnědá, hladká, později rozpukaná</a:t>
            </a:r>
          </a:p>
          <a:p>
            <a:r>
              <a:rPr lang="cs-CZ" dirty="0" smtClean="0"/>
              <a:t>Listy obvejčité, pilovité, řapíkaté</a:t>
            </a:r>
          </a:p>
          <a:p>
            <a:r>
              <a:rPr lang="cs-CZ" dirty="0" smtClean="0"/>
              <a:t>Plody – křídlaté nažky</a:t>
            </a:r>
          </a:p>
          <a:p>
            <a:r>
              <a:rPr lang="cs-CZ" dirty="0" smtClean="0"/>
              <a:t>Využití – proti průjmu, léčí hnisavé kožní záněty, </a:t>
            </a:r>
            <a:r>
              <a:rPr lang="cs-CZ" dirty="0" err="1" smtClean="0"/>
              <a:t>záněty</a:t>
            </a:r>
            <a:r>
              <a:rPr lang="cs-CZ" dirty="0" smtClean="0"/>
              <a:t> dutiny ústní a hrtanu</a:t>
            </a:r>
            <a:endParaRPr lang="cs-CZ" dirty="0"/>
          </a:p>
        </p:txBody>
      </p:sp>
      <p:pic>
        <p:nvPicPr>
          <p:cNvPr id="5" name="Zástupný symbol pro obsah 4" descr="jilm hork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214422"/>
            <a:ext cx="3214710" cy="2571768"/>
          </a:xfrm>
        </p:spPr>
      </p:pic>
      <p:pic>
        <p:nvPicPr>
          <p:cNvPr id="7" name="Obrázek 6" descr="jilm horský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214818"/>
            <a:ext cx="3172570" cy="2171077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Třešeň ptačí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500174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cs-CZ" dirty="0" smtClean="0"/>
              <a:t>Borka šedavě hnědá, později tmavohnědá</a:t>
            </a:r>
          </a:p>
          <a:p>
            <a:r>
              <a:rPr lang="cs-CZ" dirty="0" smtClean="0"/>
              <a:t>List – obvejčitý, pilovitý, řapíkatý</a:t>
            </a:r>
          </a:p>
          <a:p>
            <a:r>
              <a:rPr lang="cs-CZ" dirty="0" smtClean="0"/>
              <a:t>Květ – bílý okolík</a:t>
            </a:r>
          </a:p>
          <a:p>
            <a:r>
              <a:rPr lang="cs-CZ" dirty="0" smtClean="0"/>
              <a:t>Plod – peckovice</a:t>
            </a:r>
          </a:p>
          <a:p>
            <a:r>
              <a:rPr lang="cs-CZ" dirty="0" smtClean="0"/>
              <a:t>Využití – marmelády, kompoty, likéry, dřevo obtížně štípatelné, výroba luxusního nábytku</a:t>
            </a:r>
            <a:endParaRPr lang="cs-CZ" dirty="0"/>
          </a:p>
        </p:txBody>
      </p:sp>
      <p:pic>
        <p:nvPicPr>
          <p:cNvPr id="5" name="Zástupný symbol pro obsah 4" descr="třešeň ptačí 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29322" y="1357298"/>
            <a:ext cx="1855812" cy="2357454"/>
          </a:xfrm>
        </p:spPr>
      </p:pic>
      <p:pic>
        <p:nvPicPr>
          <p:cNvPr id="7" name="Obrázek 6" descr="třešeň ptačí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3786190"/>
            <a:ext cx="3071834" cy="2571768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Jeřáb břek /oskeruše/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Borka hladká, šedavá</a:t>
            </a:r>
          </a:p>
          <a:p>
            <a:r>
              <a:rPr lang="cs-CZ" dirty="0" smtClean="0"/>
              <a:t>Listy vejčité, laločnaté, řapíkaté</a:t>
            </a:r>
          </a:p>
          <a:p>
            <a:r>
              <a:rPr lang="cs-CZ" dirty="0" smtClean="0"/>
              <a:t>Květ – bílá lata</a:t>
            </a:r>
          </a:p>
          <a:p>
            <a:r>
              <a:rPr lang="cs-CZ" dirty="0" smtClean="0"/>
              <a:t>Plod – jedlá malvice</a:t>
            </a:r>
          </a:p>
          <a:p>
            <a:r>
              <a:rPr lang="cs-CZ" dirty="0" smtClean="0"/>
              <a:t>Využití – výroba klavírů, nábytku, v léčitelství</a:t>
            </a:r>
            <a:endParaRPr lang="cs-CZ" dirty="0"/>
          </a:p>
        </p:txBody>
      </p:sp>
      <p:pic>
        <p:nvPicPr>
          <p:cNvPr id="5" name="Zástupný symbol pro obsah 4" descr="jeřáb břek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1643050"/>
            <a:ext cx="3252814" cy="2714644"/>
          </a:xfr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Zdroje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8258204" cy="4768865"/>
          </a:xfrm>
        </p:spPr>
        <p:txBody>
          <a:bodyPr>
            <a:normAutofit/>
          </a:bodyPr>
          <a:lstStyle/>
          <a:p>
            <a:r>
              <a:rPr lang="cs-CZ" sz="1200" dirty="0" smtClean="0"/>
              <a:t>Dub letní.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http://commons.wikimedia.org/wiki/File:Quercus_robur_early_flowers.jpg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 smtClean="0"/>
              <a:t>Bukvice</a:t>
            </a:r>
            <a:r>
              <a:rPr lang="en-US" sz="1200" dirty="0" smtClean="0"/>
              <a:t>. In: 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 [online]. San Francisco (CA): Wikimedia Foundation, 2001- [cit. 2013-04-30].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http://commons.wikimedia.org/wiki/File:Beukenootjes.jpg</a:t>
            </a:r>
            <a:endParaRPr lang="cs-CZ" sz="1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200" dirty="0" smtClean="0"/>
              <a:t>Lípa malolistá.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http://commons.wikimedia.org/wiki/Tilia_cordata </a:t>
            </a:r>
          </a:p>
          <a:p>
            <a:r>
              <a:rPr lang="cs-CZ" sz="1200" dirty="0" smtClean="0"/>
              <a:t>Bříza bělokorá.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http://commons.wikimedia.org/wiki/File:European_Birch_Seeds.JPG </a:t>
            </a:r>
          </a:p>
          <a:p>
            <a:r>
              <a:rPr lang="cs-CZ" sz="1200" dirty="0" smtClean="0"/>
              <a:t>Jilm horský.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http://commons.wikimedia.org/wiki/File:Ulmus_glabra.jpg </a:t>
            </a:r>
          </a:p>
          <a:p>
            <a:r>
              <a:rPr lang="cs-CZ" sz="1200" dirty="0" smtClean="0"/>
              <a:t>Kůra jilmu horského.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http://commons.wikimedia.org/wiki/File:Ulmus_glabra_Wych_Elm_bark.jpg </a:t>
            </a:r>
          </a:p>
          <a:p>
            <a:r>
              <a:rPr lang="cs-CZ" sz="1200" dirty="0" smtClean="0"/>
              <a:t>Třešeň ptačí.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http://commons.wikimedia.org/wiki/File:314_Prunus_avium.jpg </a:t>
            </a:r>
          </a:p>
          <a:p>
            <a:r>
              <a:rPr lang="cs-CZ" sz="1200" dirty="0" smtClean="0"/>
              <a:t>Bříza bělokorá PL. In: 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 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 [cit. 2013-04-30]. Dostupné z: http://commons.wikimedia.org/wiki/File:Betula_pendula_Meyers.jpg </a:t>
            </a:r>
          </a:p>
          <a:p>
            <a:r>
              <a:rPr lang="cs-CZ" sz="1200" i="1" dirty="0" smtClean="0"/>
              <a:t>Chřiby, lesní hospodářství a ochrana přírody a krajiny - výzkum a praxe: sborník z kolokvia 29.-30.4.2008, Modrá</a:t>
            </a:r>
            <a:r>
              <a:rPr lang="cs-CZ" sz="1200" dirty="0" smtClean="0"/>
              <a:t>. </a:t>
            </a:r>
            <a:r>
              <a:rPr lang="cs-CZ" sz="1200" dirty="0" err="1" smtClean="0"/>
              <a:t>Vyd</a:t>
            </a:r>
            <a:r>
              <a:rPr lang="cs-CZ" sz="1200" dirty="0" smtClean="0"/>
              <a:t>. 1. Editor Jiří Schneider, Petr Kupec, Kateřina </a:t>
            </a:r>
            <a:r>
              <a:rPr lang="cs-CZ" sz="1200" dirty="0" err="1" smtClean="0"/>
              <a:t>Rebrošová</a:t>
            </a:r>
            <a:r>
              <a:rPr lang="cs-CZ" sz="1200" dirty="0" smtClean="0"/>
              <a:t>. V Brně: MZLU, 2008, 233 s. ISBN 978-80-7375-193-7. </a:t>
            </a:r>
          </a:p>
          <a:p>
            <a:r>
              <a:rPr lang="cs-CZ" sz="1200" dirty="0" smtClean="0"/>
              <a:t>http:// www.</a:t>
            </a:r>
            <a:r>
              <a:rPr lang="cs-CZ" sz="1200" dirty="0" err="1" smtClean="0"/>
              <a:t>orchis.cz</a:t>
            </a:r>
            <a:r>
              <a:rPr lang="cs-CZ" sz="1200" dirty="0" smtClean="0"/>
              <a:t> </a:t>
            </a:r>
          </a:p>
          <a:p>
            <a:r>
              <a:rPr lang="cs-CZ" sz="1200" dirty="0" smtClean="0"/>
              <a:t>Ing. Zálešák Zdeněk </a:t>
            </a:r>
            <a:endParaRPr lang="cs-CZ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dirty="0" smtClean="0"/>
              <a:t> Digitální učební materiál je určen pro upevňování, rozšiřování  znalostí o listnatých stromech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Materiál doplňuje získané vědomosti řadou zajímavostí z listnatých druhů nejen v Chřibech.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Je určen pro předmět přírodověda 4. ročník 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DUM  je určen pro práci s počítačem a interaktivní tabulí.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/>
              <a:t> Tento materiál vznikl jako doplňující materiál k učebnici: </a:t>
            </a:r>
            <a:r>
              <a:rPr lang="en-US" dirty="0" smtClean="0"/>
              <a:t>ŠTIKOVÁ, </a:t>
            </a:r>
            <a:r>
              <a:rPr lang="en-US" dirty="0" err="1" smtClean="0"/>
              <a:t>Věra</a:t>
            </a:r>
            <a:r>
              <a:rPr lang="en-US" dirty="0" smtClean="0"/>
              <a:t>. </a:t>
            </a:r>
            <a:r>
              <a:rPr lang="en-US" i="1" dirty="0" err="1" smtClean="0"/>
              <a:t>Člověk</a:t>
            </a:r>
            <a:r>
              <a:rPr lang="en-US" i="1" dirty="0" smtClean="0"/>
              <a:t> a </a:t>
            </a:r>
            <a:r>
              <a:rPr lang="en-US" i="1" dirty="0" err="1" smtClean="0"/>
              <a:t>jeho</a:t>
            </a:r>
            <a:r>
              <a:rPr lang="en-US" i="1" dirty="0" smtClean="0"/>
              <a:t> </a:t>
            </a:r>
            <a:r>
              <a:rPr lang="en-US" i="1" dirty="0" err="1" smtClean="0"/>
              <a:t>svět</a:t>
            </a:r>
            <a:r>
              <a:rPr lang="en-US" i="1" dirty="0" smtClean="0"/>
              <a:t>: </a:t>
            </a:r>
            <a:r>
              <a:rPr lang="en-US" i="1" dirty="0" err="1" smtClean="0"/>
              <a:t>přírodověda</a:t>
            </a:r>
            <a:r>
              <a:rPr lang="en-US" i="1" dirty="0" smtClean="0"/>
              <a:t> pro 4. </a:t>
            </a:r>
            <a:r>
              <a:rPr lang="en-US" i="1" dirty="0" err="1" smtClean="0"/>
              <a:t>ročník</a:t>
            </a:r>
            <a:r>
              <a:rPr lang="en-US" dirty="0" smtClean="0"/>
              <a:t>. </a:t>
            </a:r>
            <a:r>
              <a:rPr lang="en-US" dirty="0" err="1" smtClean="0"/>
              <a:t>Ilustrace</a:t>
            </a:r>
            <a:r>
              <a:rPr lang="en-US" dirty="0" smtClean="0"/>
              <a:t> </a:t>
            </a:r>
            <a:r>
              <a:rPr lang="en-US" dirty="0" err="1" smtClean="0"/>
              <a:t>Hana</a:t>
            </a:r>
            <a:r>
              <a:rPr lang="en-US" dirty="0" smtClean="0"/>
              <a:t> </a:t>
            </a:r>
            <a:r>
              <a:rPr lang="en-US" dirty="0" err="1" smtClean="0"/>
              <a:t>Berková</a:t>
            </a:r>
            <a:r>
              <a:rPr lang="en-US" dirty="0" smtClean="0"/>
              <a:t>, </a:t>
            </a:r>
            <a:r>
              <a:rPr lang="en-US" dirty="0" err="1" smtClean="0"/>
              <a:t>Alena</a:t>
            </a:r>
            <a:r>
              <a:rPr lang="en-US" dirty="0" smtClean="0"/>
              <a:t> </a:t>
            </a:r>
            <a:r>
              <a:rPr lang="en-US" dirty="0" err="1" smtClean="0"/>
              <a:t>Baisová</a:t>
            </a:r>
            <a:r>
              <a:rPr lang="en-US" dirty="0" smtClean="0"/>
              <a:t>. Brno: </a:t>
            </a:r>
            <a:r>
              <a:rPr lang="en-US" dirty="0" err="1" smtClean="0"/>
              <a:t>Nová</a:t>
            </a:r>
            <a:r>
              <a:rPr lang="en-US" dirty="0" smtClean="0"/>
              <a:t> </a:t>
            </a:r>
            <a:r>
              <a:rPr lang="en-US" dirty="0" err="1" smtClean="0"/>
              <a:t>škola</a:t>
            </a:r>
            <a:r>
              <a:rPr lang="en-US" dirty="0" smtClean="0"/>
              <a:t>, c2010, 2 </a:t>
            </a:r>
            <a:r>
              <a:rPr lang="en-US" dirty="0" err="1" smtClean="0"/>
              <a:t>sv</a:t>
            </a:r>
            <a:r>
              <a:rPr lang="en-US" dirty="0" smtClean="0"/>
              <a:t>. </a:t>
            </a:r>
            <a:r>
              <a:rPr lang="en-US" dirty="0" err="1" smtClean="0"/>
              <a:t>Duhová</a:t>
            </a:r>
            <a:r>
              <a:rPr lang="en-US" dirty="0" smtClean="0"/>
              <a:t> </a:t>
            </a:r>
            <a:r>
              <a:rPr lang="en-US" dirty="0" err="1" smtClean="0"/>
              <a:t>řada</a:t>
            </a:r>
            <a:r>
              <a:rPr lang="en-US" dirty="0" smtClean="0"/>
              <a:t>. ISBN 978-80-7289-212-9.</a:t>
            </a:r>
            <a:endParaRPr lang="cs-CZ" dirty="0" smtClean="0"/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1928802"/>
            <a:ext cx="9144000" cy="956773"/>
          </a:xfrm>
          <a:prstGeom prst="rect">
            <a:avLst/>
          </a:prstGeom>
          <a:solidFill>
            <a:srgbClr val="F39900"/>
          </a:solidFill>
          <a:ln>
            <a:noFill/>
          </a:ln>
        </p:spPr>
        <p:txBody>
          <a:bodyPr wrap="square" tIns="108000" bIns="108000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ANOTACE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Dub letní, Dub zimní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Rozměrný strom se světle šedým rozpukaným kmenem</a:t>
            </a:r>
          </a:p>
          <a:p>
            <a:r>
              <a:rPr lang="cs-CZ" dirty="0" smtClean="0"/>
              <a:t>Listy laločnaté řapíkaté</a:t>
            </a:r>
          </a:p>
          <a:p>
            <a:r>
              <a:rPr lang="cs-CZ" dirty="0" smtClean="0"/>
              <a:t>Samčí květy – jehnědy</a:t>
            </a:r>
          </a:p>
          <a:p>
            <a:r>
              <a:rPr lang="cs-CZ" dirty="0" smtClean="0"/>
              <a:t>Samičí – chudokvěté klasy</a:t>
            </a:r>
          </a:p>
          <a:p>
            <a:r>
              <a:rPr lang="cs-CZ" dirty="0" smtClean="0"/>
              <a:t>Plod – žalud v mělké číšce</a:t>
            </a:r>
          </a:p>
          <a:p>
            <a:r>
              <a:rPr lang="cs-CZ" dirty="0" smtClean="0"/>
              <a:t>Význam – velmi tvrdé dřevo, výroba nábytku, pražců, sudů</a:t>
            </a:r>
          </a:p>
          <a:p>
            <a:r>
              <a:rPr lang="cs-CZ" dirty="0" smtClean="0"/>
              <a:t>Léčebné účinky proti zánětům, popáleninám, omrzlinám</a:t>
            </a:r>
          </a:p>
          <a:p>
            <a:r>
              <a:rPr lang="cs-CZ" dirty="0" smtClean="0"/>
              <a:t>Byl uctíván a zasvěcován mnoha bohům (Perunovi, </a:t>
            </a:r>
            <a:r>
              <a:rPr lang="cs-CZ" dirty="0" err="1" smtClean="0"/>
              <a:t>Zeovi</a:t>
            </a:r>
            <a:r>
              <a:rPr lang="cs-CZ" dirty="0" smtClean="0"/>
              <a:t>)</a:t>
            </a:r>
          </a:p>
          <a:p>
            <a:r>
              <a:rPr lang="cs-CZ" dirty="0" smtClean="0"/>
              <a:t>V Německu je stromem národním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Nedosahuje takové velikosti</a:t>
            </a:r>
          </a:p>
          <a:p>
            <a:r>
              <a:rPr lang="cs-CZ" dirty="0" smtClean="0"/>
              <a:t>Borka černošedá</a:t>
            </a:r>
          </a:p>
          <a:p>
            <a:r>
              <a:rPr lang="cs-CZ" dirty="0" smtClean="0"/>
              <a:t>Listy obvejčité, řapíkaté</a:t>
            </a:r>
          </a:p>
          <a:p>
            <a:r>
              <a:rPr lang="cs-CZ" dirty="0" smtClean="0"/>
              <a:t>Nemá rád silné mrazy – způsobují hluboké trhliny na kmeni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Dub letní   Dub zimní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Zástupný symbol pro obsah 4" descr="dub letní 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14480" y="1285860"/>
            <a:ext cx="1928826" cy="2214579"/>
          </a:xfrm>
        </p:spPr>
      </p:pic>
      <p:pic>
        <p:nvPicPr>
          <p:cNvPr id="6" name="Zástupný symbol pro obsah 5" descr="dub letní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142976" y="3643314"/>
            <a:ext cx="3071834" cy="2114165"/>
          </a:xfrm>
        </p:spPr>
      </p:pic>
      <p:pic>
        <p:nvPicPr>
          <p:cNvPr id="7" name="Obrázek 6" descr="dub zimní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285860"/>
            <a:ext cx="2428892" cy="2214579"/>
          </a:xfrm>
          <a:prstGeom prst="rect">
            <a:avLst/>
          </a:prstGeom>
        </p:spPr>
      </p:pic>
      <p:pic>
        <p:nvPicPr>
          <p:cNvPr id="8" name="Obrázek 7" descr="dub zimní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5" y="3643314"/>
            <a:ext cx="2647409" cy="2143140"/>
          </a:xfrm>
          <a:prstGeom prst="rect">
            <a:avLst/>
          </a:prstGeom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242" y="274638"/>
            <a:ext cx="8229600" cy="7969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Buk lesní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Borka hladká šedá, koruna menší</a:t>
            </a:r>
          </a:p>
          <a:p>
            <a:r>
              <a:rPr lang="cs-CZ" dirty="0" smtClean="0"/>
              <a:t>Listy eliptické, celokrajné,zašpičatělé</a:t>
            </a:r>
          </a:p>
          <a:p>
            <a:r>
              <a:rPr lang="cs-CZ" dirty="0" smtClean="0"/>
              <a:t>Plodem je hnědá </a:t>
            </a:r>
            <a:r>
              <a:rPr lang="cs-CZ" dirty="0" err="1" smtClean="0"/>
              <a:t>trojhraná</a:t>
            </a:r>
            <a:r>
              <a:rPr lang="cs-CZ" dirty="0" smtClean="0"/>
              <a:t> bukvice, uzavřená v dřevnaté číšce /jedlá/</a:t>
            </a:r>
          </a:p>
          <a:p>
            <a:r>
              <a:rPr lang="cs-CZ" dirty="0" smtClean="0"/>
              <a:t>Využití – středně tvrdé dřevo, snadno se štípe – výroba nábytku, parket, kuchyňského nářadí, palivo</a:t>
            </a:r>
            <a:endParaRPr lang="cs-CZ" dirty="0"/>
          </a:p>
        </p:txBody>
      </p:sp>
      <p:pic>
        <p:nvPicPr>
          <p:cNvPr id="5" name="Zástupný symbol pro obsah 4" descr="buk lesní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357298"/>
            <a:ext cx="3636844" cy="2500330"/>
          </a:xfrm>
        </p:spPr>
      </p:pic>
      <p:pic>
        <p:nvPicPr>
          <p:cNvPr id="8" name="Obrázek 7" descr="buk lesní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929066"/>
            <a:ext cx="3643338" cy="2604450"/>
          </a:xfrm>
          <a:prstGeom prst="rect">
            <a:avLst/>
          </a:prstGeom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Habr obecný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Borka šedá, hladká</a:t>
            </a:r>
          </a:p>
          <a:p>
            <a:r>
              <a:rPr lang="cs-CZ" dirty="0" smtClean="0"/>
              <a:t>Listy vejčité s pilovitým okrajem</a:t>
            </a:r>
          </a:p>
          <a:p>
            <a:r>
              <a:rPr lang="cs-CZ" dirty="0" smtClean="0"/>
              <a:t>Samčí květy – jehnědy délky 5cm</a:t>
            </a:r>
          </a:p>
          <a:p>
            <a:r>
              <a:rPr lang="cs-CZ" dirty="0" smtClean="0"/>
              <a:t>Samičí květy – jehnědy 15 cm dlouhé</a:t>
            </a:r>
          </a:p>
          <a:p>
            <a:r>
              <a:rPr lang="cs-CZ" dirty="0" smtClean="0"/>
              <a:t>Plod – drobný oříšek</a:t>
            </a:r>
          </a:p>
          <a:p>
            <a:r>
              <a:rPr lang="cs-CZ" dirty="0" smtClean="0"/>
              <a:t>Využití – tvrdé dřevo, pracovní nástroje(hoblíky, topůrka), palivo</a:t>
            </a:r>
            <a:endParaRPr lang="cs-CZ" dirty="0"/>
          </a:p>
        </p:txBody>
      </p:sp>
      <p:pic>
        <p:nvPicPr>
          <p:cNvPr id="5" name="Zástupný symbol pro obsah 4" descr="habr obecný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142984"/>
            <a:ext cx="3543296" cy="2714644"/>
          </a:xfrm>
        </p:spPr>
      </p:pic>
      <p:pic>
        <p:nvPicPr>
          <p:cNvPr id="6" name="Obrázek 5" descr="habr obecný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4071942"/>
            <a:ext cx="3886183" cy="1928826"/>
          </a:xfrm>
          <a:prstGeom prst="rect">
            <a:avLst/>
          </a:prstGeo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Lípa malolistá /srdčitá/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Mohutný strom s košatou korunou</a:t>
            </a:r>
          </a:p>
          <a:p>
            <a:r>
              <a:rPr lang="cs-CZ" dirty="0" smtClean="0"/>
              <a:t>Borka hladká šedá, ve stáří hnědošedá, rozpraskaná</a:t>
            </a:r>
          </a:p>
          <a:p>
            <a:r>
              <a:rPr lang="cs-CZ" dirty="0" smtClean="0"/>
              <a:t>Listy srdčité, pilovité, řapíkaté</a:t>
            </a:r>
          </a:p>
          <a:p>
            <a:r>
              <a:rPr lang="cs-CZ" dirty="0" smtClean="0"/>
              <a:t>Květy žluté v převislých květenstvích</a:t>
            </a:r>
          </a:p>
          <a:p>
            <a:r>
              <a:rPr lang="cs-CZ" dirty="0" smtClean="0"/>
              <a:t>Plod – tvrdý oříšek</a:t>
            </a:r>
          </a:p>
          <a:p>
            <a:r>
              <a:rPr lang="cs-CZ" dirty="0" smtClean="0"/>
              <a:t>Využití – množství nektaru pro včely</a:t>
            </a:r>
          </a:p>
          <a:p>
            <a:r>
              <a:rPr lang="cs-CZ" dirty="0" smtClean="0"/>
              <a:t>Měkké trvanlivé dřevo – v řezbářství a truhlářství</a:t>
            </a:r>
          </a:p>
          <a:p>
            <a:r>
              <a:rPr lang="cs-CZ" dirty="0" smtClean="0"/>
              <a:t>Působí proti kašli, protizánětlivé účinky, při horečkách a onemocnění ledvin, podporuje chuť k jídlu</a:t>
            </a:r>
          </a:p>
          <a:p>
            <a:r>
              <a:rPr lang="cs-CZ" dirty="0" smtClean="0"/>
              <a:t>Stala se českým národním stromem</a:t>
            </a:r>
          </a:p>
          <a:p>
            <a:r>
              <a:rPr lang="cs-CZ" dirty="0" smtClean="0"/>
              <a:t>Ratolesti lípy jsou na státní pečeti i na prezidentské standartě</a:t>
            </a:r>
            <a:endParaRPr lang="cs-CZ" dirty="0"/>
          </a:p>
        </p:txBody>
      </p:sp>
      <p:pic>
        <p:nvPicPr>
          <p:cNvPr id="5" name="Zástupný symbol pro obsah 4" descr="lípa malolistá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72066" y="1428736"/>
            <a:ext cx="3614734" cy="2571768"/>
          </a:xfrm>
        </p:spPr>
      </p:pic>
      <p:pic>
        <p:nvPicPr>
          <p:cNvPr id="6" name="Obrázek 5" descr="lípa malolistá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4143380"/>
            <a:ext cx="2357454" cy="2143140"/>
          </a:xfrm>
          <a:prstGeom prst="rect">
            <a:avLst/>
          </a:prstGeo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Javor klen  Javor babyka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Borka hladká, šedivá, ve stáří šupinatá</a:t>
            </a:r>
          </a:p>
          <a:p>
            <a:r>
              <a:rPr lang="cs-CZ" dirty="0" smtClean="0"/>
              <a:t>Listy pětičetně laločnaté, řapíkaté</a:t>
            </a:r>
          </a:p>
          <a:p>
            <a:r>
              <a:rPr lang="cs-CZ" dirty="0" smtClean="0"/>
              <a:t>Květy zelenožluté /převislé laty/</a:t>
            </a:r>
          </a:p>
          <a:p>
            <a:r>
              <a:rPr lang="cs-CZ" dirty="0" smtClean="0"/>
              <a:t>Plod – dvounažka s křídly</a:t>
            </a:r>
          </a:p>
          <a:p>
            <a:r>
              <a:rPr lang="cs-CZ" dirty="0" smtClean="0"/>
              <a:t>Význam – výroba hudebních nástrojů, řezbářství, kolářství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Borka šedohnědá</a:t>
            </a:r>
          </a:p>
          <a:p>
            <a:r>
              <a:rPr lang="cs-CZ" dirty="0" smtClean="0"/>
              <a:t>Listy vejčité s hlubokými zářezy, řapíkaté</a:t>
            </a:r>
          </a:p>
          <a:p>
            <a:r>
              <a:rPr lang="cs-CZ" dirty="0" smtClean="0"/>
              <a:t>Plody dvounažky</a:t>
            </a:r>
          </a:p>
          <a:p>
            <a:r>
              <a:rPr lang="cs-CZ" dirty="0" smtClean="0"/>
              <a:t>Květy žluté v chocholičnatých květenstvích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Javor klen, Javor babyka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Zástupný symbol pro obsah 4" descr="javor kle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Zástupný symbol pro obsah 5" descr="javor babyk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925</Words>
  <Application>Microsoft Office PowerPoint</Application>
  <PresentationFormat>Předvádění na obrazovce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LISTNATÉ STROMY CHŘIBŮ</vt:lpstr>
      <vt:lpstr>Snímek 2</vt:lpstr>
      <vt:lpstr>Dub letní, Dub zimní</vt:lpstr>
      <vt:lpstr>Dub letní   Dub zimní</vt:lpstr>
      <vt:lpstr>Buk lesní</vt:lpstr>
      <vt:lpstr>Habr obecný</vt:lpstr>
      <vt:lpstr>Lípa malolistá /srdčitá/</vt:lpstr>
      <vt:lpstr>Javor klen  Javor babyka</vt:lpstr>
      <vt:lpstr>Javor klen, Javor babyka</vt:lpstr>
      <vt:lpstr>Bříza bělokorá</vt:lpstr>
      <vt:lpstr>Jilm horský</vt:lpstr>
      <vt:lpstr>Třešeň ptačí</vt:lpstr>
      <vt:lpstr>Jeřáb břek /oskeruše/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Listnaté stromy Chřibů</dc:title>
  <dc:creator>Uzivatel</dc:creator>
  <cp:lastModifiedBy>Uzivatel</cp:lastModifiedBy>
  <cp:revision>47</cp:revision>
  <dcterms:created xsi:type="dcterms:W3CDTF">2013-03-21T18:30:24Z</dcterms:created>
  <dcterms:modified xsi:type="dcterms:W3CDTF">2013-09-02T13:34:36Z</dcterms:modified>
</cp:coreProperties>
</file>