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F3EA-C337-4FA6-B1A1-0B5A990EFA7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1D70-302A-445B-A6FA-F5AD6D2E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F3EA-C337-4FA6-B1A1-0B5A990EFA7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1D70-302A-445B-A6FA-F5AD6D2E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F3EA-C337-4FA6-B1A1-0B5A990EFA7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1D70-302A-445B-A6FA-F5AD6D2E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F3EA-C337-4FA6-B1A1-0B5A990EFA7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1D70-302A-445B-A6FA-F5AD6D2E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F3EA-C337-4FA6-B1A1-0B5A990EFA7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1D70-302A-445B-A6FA-F5AD6D2E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F3EA-C337-4FA6-B1A1-0B5A990EFA7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1D70-302A-445B-A6FA-F5AD6D2E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F3EA-C337-4FA6-B1A1-0B5A990EFA7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1D70-302A-445B-A6FA-F5AD6D2E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F3EA-C337-4FA6-B1A1-0B5A990EFA7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1D70-302A-445B-A6FA-F5AD6D2E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F3EA-C337-4FA6-B1A1-0B5A990EFA7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1D70-302A-445B-A6FA-F5AD6D2E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F3EA-C337-4FA6-B1A1-0B5A990EFA7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1D70-302A-445B-A6FA-F5AD6D2E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F3EA-C337-4FA6-B1A1-0B5A990EFA7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31D70-302A-445B-A6FA-F5AD6D2E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F3EA-C337-4FA6-B1A1-0B5A990EFA7D}" type="datetimeFigureOut">
              <a:rPr lang="cs-CZ" smtClean="0"/>
              <a:pPr/>
              <a:t>18.9.2013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1D70-302A-445B-A6FA-F5AD6D2EB1E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myz.net/32motyli.htm" TargetMode="External"/><Relationship Id="rId3" Type="http://schemas.openxmlformats.org/officeDocument/2006/relationships/hyperlink" Target="http://commons.wikimedia.org/wiki/File:Melolontha_pectoralis_up.JPG" TargetMode="External"/><Relationship Id="rId7" Type="http://schemas.openxmlformats.org/officeDocument/2006/relationships/hyperlink" Target="http://commons.wikimedia.org/wiki/File:Insects_Plate_1_(Discoveries_in_Australia).jpg?uselang=cs" TargetMode="External"/><Relationship Id="rId2" Type="http://schemas.openxmlformats.org/officeDocument/2006/relationships/hyperlink" Target="http://commons.wikimedia.org/wiki/File:Stag_beetle_(Lucanus_servus)_-_geograph.org.uk_-_134047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Category:Drawings_of_bees?uselang=cs" TargetMode="External"/><Relationship Id="rId5" Type="http://schemas.openxmlformats.org/officeDocument/2006/relationships/hyperlink" Target="http://commons.wikimedia.org/wiki/File:Necydalis_ulmi_side.JPG" TargetMode="External"/><Relationship Id="rId4" Type="http://schemas.openxmlformats.org/officeDocument/2006/relationships/hyperlink" Target="http://commons.wikimedia.org/wiki/File:Protaetia_(Cetonischema)_aeruginosa.jpg" TargetMode="Externa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Pří_273_Živá příroda_Bezobratlí v Chřibech</a:t>
            </a:r>
          </a:p>
          <a:p>
            <a:pPr algn="ctr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: Mgr.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Pížová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Škola: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okres Uherské Hradiště, příspěvková organizace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Salašská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300, 687 06 Velehrad</a:t>
            </a:r>
          </a:p>
          <a:p>
            <a:pPr algn="ctr"/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9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Registrační číslo projektu: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CZ.1.07/1.1.38/02.0025 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Název projektu: Modernizace výuky na ZŠ Slušovice,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Fryšták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Kašava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Velehrad</a:t>
            </a:r>
          </a:p>
          <a:p>
            <a:pPr algn="ctr"/>
            <a:r>
              <a:rPr lang="cs-CZ" sz="1200" dirty="0" smtClean="0">
                <a:latin typeface="Arial" pitchFamily="34" charset="0"/>
                <a:cs typeface="Arial" pitchFamily="34" charset="0"/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8934"/>
            <a:ext cx="9144000" cy="1571636"/>
          </a:xfrm>
          <a:solidFill>
            <a:srgbClr val="F39900"/>
          </a:solidFill>
          <a:ln>
            <a:noFill/>
          </a:ln>
        </p:spPr>
        <p:txBody>
          <a:bodyPr tIns="108000">
            <a:normAutofit/>
          </a:bodyPr>
          <a:lstStyle/>
          <a:p>
            <a:pPr algn="ctr"/>
            <a:r>
              <a:rPr lang="cs-CZ" sz="4800" b="1" cap="none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BEZOBRATLÍ V CHŘIBECH</a:t>
            </a:r>
            <a:endParaRPr lang="cs-CZ" sz="4800" b="1" cap="none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Hmyz v lesích Chřibů</a:t>
            </a: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Zástupný symbol pro obsah 3" descr="zdobenec zelen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7"/>
            <a:ext cx="2643206" cy="1785949"/>
          </a:xfrm>
        </p:spPr>
      </p:pic>
      <p:sp>
        <p:nvSpPr>
          <p:cNvPr id="5" name="TextovéPole 4"/>
          <p:cNvSpPr txBox="1"/>
          <p:nvPr/>
        </p:nvSpPr>
        <p:spPr>
          <a:xfrm>
            <a:off x="714348" y="328612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Zdobenec</a:t>
            </a:r>
            <a:r>
              <a:rPr lang="cs-CZ" dirty="0" smtClean="0"/>
              <a:t> zelený</a:t>
            </a:r>
            <a:endParaRPr lang="cs-CZ" dirty="0"/>
          </a:p>
        </p:txBody>
      </p:sp>
      <p:pic>
        <p:nvPicPr>
          <p:cNvPr id="6" name="Obrázek 5" descr="zlatohlávek skvostný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3660" y="1500174"/>
            <a:ext cx="2259910" cy="15716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86116" y="31311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Zlatohlávek skvostný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785786" y="578645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Tesařík alpský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786190"/>
            <a:ext cx="278608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3857620" y="571501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Leptura</a:t>
            </a:r>
            <a:endParaRPr lang="cs-CZ" dirty="0"/>
          </a:p>
        </p:txBody>
      </p:sp>
      <p:pic>
        <p:nvPicPr>
          <p:cNvPr id="15" name="Obrázek 14" descr="klínatka obecná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1357298"/>
            <a:ext cx="2928958" cy="1857388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6143636" y="321468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Klínatka</a:t>
            </a:r>
            <a:r>
              <a:rPr lang="cs-CZ" dirty="0" smtClean="0"/>
              <a:t> obecná - vážka</a:t>
            </a:r>
            <a:endParaRPr lang="cs-CZ" dirty="0"/>
          </a:p>
        </p:txBody>
      </p:sp>
      <p:pic>
        <p:nvPicPr>
          <p:cNvPr id="1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Nejvzácnější brouci Chřibů</a:t>
            </a: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500175"/>
            <a:ext cx="2714644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428728" y="357187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Tesařík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500174"/>
            <a:ext cx="30003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7" y="4071942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ovéPole 9"/>
          <p:cNvSpPr txBox="1"/>
          <p:nvPr/>
        </p:nvSpPr>
        <p:spPr>
          <a:xfrm>
            <a:off x="1285852" y="585789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Tesařík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071942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4286248" y="564357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Krasec uherský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429124" y="350043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Roháček jedlový</a:t>
            </a:r>
            <a:endParaRPr lang="cs-CZ" dirty="0"/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Motýli v Chřibech</a:t>
            </a: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714488"/>
            <a:ext cx="3357585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1000100" y="392906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Batolec duhový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85926"/>
            <a:ext cx="300039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6143636" y="400050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Bělopásek topolový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4429132"/>
            <a:ext cx="314327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 rot="5400000">
            <a:off x="3952635" y="4929198"/>
            <a:ext cx="738664" cy="10715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cs-CZ" dirty="0" smtClean="0"/>
              <a:t>Babočka vrbová</a:t>
            </a:r>
            <a:endParaRPr lang="cs-CZ" dirty="0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cs-CZ" sz="1200" dirty="0" smtClean="0"/>
              <a:t>Roháč obecný.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2"/>
              </a:rPr>
              <a:t>http://commons.wikimedia.org/wiki/File:Stag_beetle_%28Lucanus_servus%29_-_geograph.org.uk_-_1340474.jpg</a:t>
            </a:r>
            <a:endParaRPr lang="cs-CZ" sz="1200" dirty="0" smtClean="0"/>
          </a:p>
          <a:p>
            <a:r>
              <a:rPr lang="en-US" sz="1200" dirty="0" err="1" smtClean="0"/>
              <a:t>Chroust</a:t>
            </a:r>
            <a:r>
              <a:rPr lang="en-US" sz="1200" dirty="0" smtClean="0"/>
              <a:t>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2013-04-29].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3"/>
              </a:rPr>
              <a:t>http://commons.wikimedia.org/wiki/File:Melolontha_pectoralis_up.JPG</a:t>
            </a:r>
            <a:endParaRPr lang="cs-CZ" sz="1200" dirty="0" smtClean="0"/>
          </a:p>
          <a:p>
            <a:r>
              <a:rPr lang="cs-CZ" sz="1200" dirty="0" smtClean="0"/>
              <a:t>Zlatohlávek skvostný.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4"/>
              </a:rPr>
              <a:t>http://commons.wikimedia.org/wiki/File:Protaetia_%28Cetonischema%29_aeruginosa.jpg</a:t>
            </a:r>
            <a:endParaRPr lang="cs-CZ" sz="1200" dirty="0" smtClean="0"/>
          </a:p>
          <a:p>
            <a:r>
              <a:rPr lang="cs-CZ" sz="1200" dirty="0" smtClean="0"/>
              <a:t>Tesařík.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5"/>
              </a:rPr>
              <a:t>http://commons.wikimedia.org/wiki/File:Necydalis_ulmi_side.JPG</a:t>
            </a:r>
            <a:endParaRPr lang="cs-CZ" sz="1200" dirty="0" smtClean="0"/>
          </a:p>
          <a:p>
            <a:r>
              <a:rPr lang="cs-CZ" sz="1200" dirty="0" smtClean="0"/>
              <a:t>Vývoj včely.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6"/>
              </a:rPr>
              <a:t>http://commons.wikimedia.org/wiki/Category:Drawings_of_bees?uselang=cs</a:t>
            </a:r>
            <a:endParaRPr lang="cs-CZ" sz="1200" dirty="0" smtClean="0"/>
          </a:p>
          <a:p>
            <a:r>
              <a:rPr lang="en-US" sz="1200" dirty="0" err="1" smtClean="0"/>
              <a:t>Brouci</a:t>
            </a:r>
            <a:r>
              <a:rPr lang="en-US" sz="1200" dirty="0" smtClean="0"/>
              <a:t>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 [cit. 2013-04-29].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7"/>
              </a:rPr>
              <a:t>http://commons.wikimedia.org/wiki/File:Insects_Plate_1_%28Discoveries_in_Australia%29.jpg?uselang=cs</a:t>
            </a:r>
            <a:endParaRPr lang="cs-CZ" sz="1200" dirty="0" smtClean="0"/>
          </a:p>
          <a:p>
            <a:r>
              <a:rPr lang="cs-CZ" sz="1200" dirty="0" smtClean="0"/>
              <a:t>Motýli.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</a:t>
            </a:r>
            <a:r>
              <a:rPr lang="cs-CZ" sz="1200" dirty="0" smtClean="0">
                <a:hlinkClick r:id="rId8"/>
              </a:rPr>
              <a:t>http://www.hmyz.</a:t>
            </a:r>
            <a:r>
              <a:rPr lang="cs-CZ" sz="1200" dirty="0" err="1" smtClean="0">
                <a:hlinkClick r:id="rId8"/>
              </a:rPr>
              <a:t>net</a:t>
            </a:r>
            <a:r>
              <a:rPr lang="cs-CZ" sz="1200" dirty="0" smtClean="0">
                <a:hlinkClick r:id="rId8"/>
              </a:rPr>
              <a:t>/32motyli.htm</a:t>
            </a:r>
            <a:endParaRPr lang="cs-CZ" sz="1200" dirty="0" smtClean="0"/>
          </a:p>
          <a:p>
            <a:r>
              <a:rPr lang="cs-CZ" sz="1200" dirty="0" err="1" smtClean="0"/>
              <a:t>Klínatka</a:t>
            </a:r>
            <a:r>
              <a:rPr lang="cs-CZ" sz="1200" dirty="0" smtClean="0"/>
              <a:t> obecná.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2013-04-29]. Dostupné z: http://commons.wikimedia.org/wiki/File:XN_Gomphus_vulgatissimus_698.jpg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500034" y="214290"/>
            <a:ext cx="8229600" cy="7858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Zdroje</a:t>
            </a:r>
            <a:endParaRPr kumimoji="0" lang="cs-CZ" sz="4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dirty="0" smtClean="0"/>
              <a:t> Digitální učební materiál je určen pro upevňování, rozšiřování  znalostí  ze života hmyzu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Materiál doplňuje získané vědomosti řadou zajímavostí  hmyzích společenstvech </a:t>
            </a:r>
            <a:r>
              <a:rPr lang="cs-CZ" smtClean="0"/>
              <a:t>v  Chřibech</a:t>
            </a:r>
            <a:endParaRPr lang="cs-CZ" dirty="0" smtClean="0"/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Je určen pro předmět přírodověda 4. ročník 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DUM  je určen pro práci s počítačem a interaktivní tabulí.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Tento materiál vznikl jako doplňující materiál k učebnici: </a:t>
            </a:r>
            <a:r>
              <a:rPr lang="en-US" dirty="0" smtClean="0"/>
              <a:t>ŠTIKOVÁ, </a:t>
            </a:r>
            <a:r>
              <a:rPr lang="en-US" dirty="0" err="1" smtClean="0"/>
              <a:t>Věra</a:t>
            </a:r>
            <a:r>
              <a:rPr lang="en-US" dirty="0" smtClean="0"/>
              <a:t>. </a:t>
            </a:r>
            <a:r>
              <a:rPr lang="en-US" i="1" dirty="0" err="1" smtClean="0"/>
              <a:t>Člověk</a:t>
            </a:r>
            <a:r>
              <a:rPr lang="en-US" i="1" dirty="0" smtClean="0"/>
              <a:t> a </a:t>
            </a:r>
            <a:r>
              <a:rPr lang="en-US" i="1" dirty="0" err="1" smtClean="0"/>
              <a:t>jeho</a:t>
            </a:r>
            <a:r>
              <a:rPr lang="en-US" i="1" dirty="0" smtClean="0"/>
              <a:t> </a:t>
            </a:r>
            <a:r>
              <a:rPr lang="en-US" i="1" dirty="0" err="1" smtClean="0"/>
              <a:t>svět</a:t>
            </a:r>
            <a:r>
              <a:rPr lang="en-US" i="1" dirty="0" smtClean="0"/>
              <a:t>: </a:t>
            </a:r>
            <a:r>
              <a:rPr lang="en-US" i="1" dirty="0" err="1" smtClean="0"/>
              <a:t>přírodověda</a:t>
            </a:r>
            <a:r>
              <a:rPr lang="en-US" i="1" dirty="0" smtClean="0"/>
              <a:t> pro 4. </a:t>
            </a:r>
            <a:r>
              <a:rPr lang="en-US" i="1" dirty="0" err="1" smtClean="0"/>
              <a:t>ročník</a:t>
            </a:r>
            <a:r>
              <a:rPr lang="en-US" dirty="0" smtClean="0"/>
              <a:t>. </a:t>
            </a:r>
            <a:r>
              <a:rPr lang="en-US" dirty="0" err="1" smtClean="0"/>
              <a:t>Ilustrace</a:t>
            </a:r>
            <a:r>
              <a:rPr lang="en-US" dirty="0" smtClean="0"/>
              <a:t>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Berková</a:t>
            </a:r>
            <a:r>
              <a:rPr lang="en-US" dirty="0" smtClean="0"/>
              <a:t>, </a:t>
            </a:r>
            <a:r>
              <a:rPr lang="en-US" dirty="0" err="1" smtClean="0"/>
              <a:t>Alena</a:t>
            </a:r>
            <a:r>
              <a:rPr lang="en-US" dirty="0" smtClean="0"/>
              <a:t> </a:t>
            </a:r>
            <a:r>
              <a:rPr lang="en-US" dirty="0" err="1" smtClean="0"/>
              <a:t>Baisová</a:t>
            </a:r>
            <a:r>
              <a:rPr lang="en-US" dirty="0" smtClean="0"/>
              <a:t>. Brno: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, c2010, 2 </a:t>
            </a:r>
            <a:r>
              <a:rPr lang="en-US" dirty="0" err="1" smtClean="0"/>
              <a:t>sv</a:t>
            </a:r>
            <a:r>
              <a:rPr lang="en-US" dirty="0" smtClean="0"/>
              <a:t>. </a:t>
            </a:r>
            <a:r>
              <a:rPr lang="en-US" dirty="0" err="1" smtClean="0"/>
              <a:t>Duhová</a:t>
            </a:r>
            <a:r>
              <a:rPr lang="en-US" dirty="0" smtClean="0"/>
              <a:t> </a:t>
            </a:r>
            <a:r>
              <a:rPr lang="en-US" dirty="0" err="1" smtClean="0"/>
              <a:t>řada</a:t>
            </a:r>
            <a:r>
              <a:rPr lang="en-US" dirty="0" smtClean="0"/>
              <a:t>. ISBN 978-80-7289-212-9.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9144000" cy="956773"/>
          </a:xfrm>
          <a:prstGeom prst="rect">
            <a:avLst/>
          </a:prstGeom>
          <a:solidFill>
            <a:srgbClr val="F39900"/>
          </a:solidFill>
          <a:ln>
            <a:noFill/>
          </a:ln>
        </p:spPr>
        <p:txBody>
          <a:bodyPr wrap="square" tIns="108000" bIns="108000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ANOTACE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Bezobratlí v Chřibech</a:t>
            </a: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752600"/>
          </a:xfrm>
        </p:spPr>
        <p:txBody>
          <a:bodyPr/>
          <a:lstStyle/>
          <a:p>
            <a:r>
              <a:rPr lang="cs-CZ" b="1" dirty="0" smtClean="0">
                <a:ln w="317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2700000" scaled="1"/>
                  <a:tileRect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Nejčastější zástupci z říše hmyzu v přírodních parcích a přírodních rezervacích Chřibů</a:t>
            </a:r>
            <a:endParaRPr lang="cs-CZ" b="1" dirty="0">
              <a:ln w="317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2700000" scaled="1"/>
                <a:tileRect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erleťovec kopřivový (Brenthis ino)_Lipová_toč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71612"/>
            <a:ext cx="4000528" cy="3714776"/>
          </a:xfrm>
          <a:prstGeom prst="rect">
            <a:avLst/>
          </a:prstGeom>
        </p:spPr>
      </p:pic>
      <p:pic>
        <p:nvPicPr>
          <p:cNvPr id="6" name="Obrázek 5" descr="Roháč obecný (Lucanus cervus) samička_ na pařezu du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3" y="1571612"/>
            <a:ext cx="4000528" cy="37147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357290" y="110006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Chroust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57884" y="110006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Perleťovec</a:t>
            </a:r>
            <a:endParaRPr lang="cs-CZ" sz="2000" dirty="0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500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Některé druhy hmyzu</a:t>
            </a:r>
            <a:endParaRPr lang="cs-CZ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500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Čmelák                       Střevlík</a:t>
            </a:r>
            <a:endParaRPr lang="cs-CZ" dirty="0"/>
          </a:p>
        </p:txBody>
      </p:sp>
      <p:pic>
        <p:nvPicPr>
          <p:cNvPr id="4" name="Zástupný symbol pro obsah 3" descr="Čmelák na květu smolničky obecné (Viscaria vulgaris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00201"/>
            <a:ext cx="3929090" cy="3829064"/>
          </a:xfrm>
        </p:spPr>
      </p:pic>
      <p:pic>
        <p:nvPicPr>
          <p:cNvPr id="5" name="Obrázek 4" descr="Střevlík vrásčitý (Carabus imtricatus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643050"/>
            <a:ext cx="4214842" cy="3786214"/>
          </a:xfrm>
          <a:prstGeom prst="rect">
            <a:avLst/>
          </a:prstGeom>
        </p:spPr>
      </p:pic>
      <p:sp>
        <p:nvSpPr>
          <p:cNvPr id="6" name="Nadpis 11"/>
          <p:cNvSpPr txBox="1">
            <a:spLocks/>
          </p:cNvSpPr>
          <p:nvPr/>
        </p:nvSpPr>
        <p:spPr>
          <a:xfrm>
            <a:off x="457200" y="71414"/>
            <a:ext cx="8229600" cy="7254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Některé druhy hmyzu</a:t>
            </a:r>
            <a:endParaRPr kumimoji="0" lang="cs-CZ" sz="44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Hmyzí společenstva rozdělujeme do tří skupin</a:t>
            </a: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714620"/>
            <a:ext cx="4038600" cy="321471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Blanitá křídla, přední křídla delší než zadní</a:t>
            </a:r>
          </a:p>
          <a:p>
            <a:r>
              <a:rPr lang="cs-CZ" dirty="0" smtClean="0"/>
              <a:t>Hlava s velkýma očima, 1 pár tykadel, 2 složené oči, 3 páry končetin</a:t>
            </a:r>
          </a:p>
          <a:p>
            <a:r>
              <a:rPr lang="cs-CZ" dirty="0" smtClean="0"/>
              <a:t>Ústní ústrojí je kousací, sací nebo </a:t>
            </a:r>
            <a:r>
              <a:rPr lang="cs-CZ" dirty="0" err="1" smtClean="0"/>
              <a:t>lízací</a:t>
            </a:r>
            <a:endParaRPr lang="cs-CZ" dirty="0" smtClean="0"/>
          </a:p>
          <a:p>
            <a:r>
              <a:rPr lang="cs-CZ" dirty="0" smtClean="0"/>
              <a:t>Proměna dokonalá /vajíčko, larva, kukla, dospělý jedinec/</a:t>
            </a:r>
          </a:p>
          <a:p>
            <a:r>
              <a:rPr lang="cs-CZ" dirty="0" smtClean="0"/>
              <a:t>Nejznámější zástupci – čmelák, včela, mravenec, sršeň, vosa</a:t>
            </a:r>
            <a:endParaRPr lang="cs-CZ" dirty="0"/>
          </a:p>
        </p:txBody>
      </p:sp>
      <p:pic>
        <p:nvPicPr>
          <p:cNvPr id="5" name="Zástupný symbol pro obsah 4" descr="vývoj včel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857365"/>
            <a:ext cx="3571900" cy="2786081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00034" y="1643050"/>
            <a:ext cx="3286148" cy="9848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cs-CZ" u="sng" dirty="0" smtClean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  <a:p>
            <a:pPr algn="ctr"/>
            <a:r>
              <a:rPr lang="cs-CZ" sz="28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Blanokřídlí</a:t>
            </a:r>
          </a:p>
          <a:p>
            <a:pPr algn="ctr"/>
            <a:endParaRPr lang="cs-CZ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Brouci</a:t>
            </a: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Hlava, hruď, zadeček</a:t>
            </a:r>
          </a:p>
          <a:p>
            <a:r>
              <a:rPr lang="cs-CZ" dirty="0" smtClean="0"/>
              <a:t>Článkovaná tykadla, 2 složené oči, 3 páry nohou</a:t>
            </a:r>
          </a:p>
          <a:p>
            <a:r>
              <a:rPr lang="cs-CZ" dirty="0" smtClean="0"/>
              <a:t>Jeden pár křídel přeměněný v krovky, které chrání blanitá křídla a zadeček</a:t>
            </a:r>
          </a:p>
          <a:p>
            <a:r>
              <a:rPr lang="cs-CZ" dirty="0" smtClean="0"/>
              <a:t>Proměna dokonalá</a:t>
            </a:r>
            <a:endParaRPr lang="cs-CZ" dirty="0"/>
          </a:p>
        </p:txBody>
      </p:sp>
      <p:pic>
        <p:nvPicPr>
          <p:cNvPr id="5" name="Zástupný symbol pro obsah 4" descr="Brouc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1714488"/>
            <a:ext cx="3143272" cy="4357718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Motýli</a:t>
            </a: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Tělo je členěno na hlavu, hruď a zadeček</a:t>
            </a:r>
          </a:p>
          <a:p>
            <a:r>
              <a:rPr lang="cs-CZ" dirty="0" smtClean="0"/>
              <a:t>1 pár tykadel, složené oči</a:t>
            </a:r>
          </a:p>
          <a:p>
            <a:r>
              <a:rPr lang="cs-CZ" dirty="0" smtClean="0"/>
              <a:t>Nohy dlouhé a štíhlé, na chodidlech chuťové buňky</a:t>
            </a:r>
          </a:p>
          <a:p>
            <a:r>
              <a:rPr lang="cs-CZ" dirty="0" smtClean="0"/>
              <a:t>2 páry šupinatých křídel /barva je dána strukturou šupinek a pigmentovými barvivy/</a:t>
            </a:r>
          </a:p>
          <a:p>
            <a:r>
              <a:rPr lang="cs-CZ" dirty="0" smtClean="0"/>
              <a:t>Zbarvení – pestré, ochranné nebo nenápadné</a:t>
            </a:r>
          </a:p>
          <a:p>
            <a:r>
              <a:rPr lang="cs-CZ" dirty="0" smtClean="0"/>
              <a:t>Proměna dokonalá</a:t>
            </a:r>
            <a:endParaRPr lang="cs-CZ" dirty="0"/>
          </a:p>
        </p:txBody>
      </p:sp>
      <p:pic>
        <p:nvPicPr>
          <p:cNvPr id="5" name="Zástupný symbol pro obsah 4" descr="Modrásek obecný (Lycaeides idas) u Hořínkovy hájenk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500175"/>
            <a:ext cx="3328982" cy="1928825"/>
          </a:xfrm>
        </p:spPr>
      </p:pic>
      <p:pic>
        <p:nvPicPr>
          <p:cNvPr id="6" name="Obrázek 5" descr="Perleťovec kopřivový (Brenthis ino)_Lipová_toč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929066"/>
            <a:ext cx="3000396" cy="228601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929322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Perleťovec kopřivový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72198" y="350043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Modrásek obecný</a:t>
            </a:r>
            <a:endParaRPr lang="cs-CZ" dirty="0"/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Hmyz v lesích Chřibů</a:t>
            </a: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Zástupný symbol pro obsah 3" descr="Okáč bojínkový (Melanargia galathea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9" y="1600201"/>
            <a:ext cx="2286015" cy="1685923"/>
          </a:xfrm>
        </p:spPr>
      </p:pic>
      <p:sp>
        <p:nvSpPr>
          <p:cNvPr id="5" name="TextovéPole 4"/>
          <p:cNvSpPr txBox="1"/>
          <p:nvPr/>
        </p:nvSpPr>
        <p:spPr>
          <a:xfrm>
            <a:off x="928662" y="335756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Okáč </a:t>
            </a:r>
            <a:r>
              <a:rPr lang="cs-CZ" dirty="0" err="1" smtClean="0"/>
              <a:t>bojínkový</a:t>
            </a:r>
            <a:endParaRPr lang="cs-CZ" dirty="0"/>
          </a:p>
        </p:txBody>
      </p:sp>
      <p:pic>
        <p:nvPicPr>
          <p:cNvPr id="6" name="Obrázek 5" descr="Perleťovec stříbropásek na květu havez česnáčkov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571612"/>
            <a:ext cx="2357454" cy="171451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flipH="1">
            <a:off x="3428992" y="335756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Perleťovec stříbropásek</a:t>
            </a:r>
            <a:endParaRPr lang="cs-CZ" dirty="0"/>
          </a:p>
        </p:txBody>
      </p:sp>
      <p:pic>
        <p:nvPicPr>
          <p:cNvPr id="8" name="Obrázek 7" descr="Roháč obecný (Lucanus cervus)_samička_na borov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571612"/>
            <a:ext cx="2571768" cy="171451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286512" y="335756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Roháč obecný</a:t>
            </a:r>
            <a:endParaRPr lang="cs-CZ" dirty="0"/>
          </a:p>
        </p:txBody>
      </p:sp>
      <p:pic>
        <p:nvPicPr>
          <p:cNvPr id="10" name="Obrázek 9" descr="Sršeň obecná (Vespa crabro) na tlejícícm dřevě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857628"/>
            <a:ext cx="2286016" cy="171451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000100" y="564357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Sršeň obecná</a:t>
            </a:r>
            <a:endParaRPr lang="cs-CZ" dirty="0"/>
          </a:p>
        </p:txBody>
      </p:sp>
      <p:pic>
        <p:nvPicPr>
          <p:cNvPr id="12" name="Obrázek 11" descr="Střevlík vrásčitý (Carabus imtricatus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3929066"/>
            <a:ext cx="2357454" cy="192882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786182" y="592933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Střevlík vrásčitý</a:t>
            </a:r>
            <a:endParaRPr lang="cs-CZ" dirty="0"/>
          </a:p>
        </p:txBody>
      </p:sp>
      <p:pic>
        <p:nvPicPr>
          <p:cNvPr id="14" name="Obrázek 13" descr="tesařík pilun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3929066"/>
            <a:ext cx="2286016" cy="185738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6429388" y="585789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Tesařík piluna</a:t>
            </a:r>
            <a:endParaRPr lang="cs-CZ" dirty="0"/>
          </a:p>
        </p:txBody>
      </p:sp>
      <p:pic>
        <p:nvPicPr>
          <p:cNvPr id="16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355</Words>
  <Application>Microsoft Office PowerPoint</Application>
  <PresentationFormat>Předvádění na obrazovce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BEZOBRATLÍ V CHŘIBECH</vt:lpstr>
      <vt:lpstr>Prezentace aplikace PowerPoint</vt:lpstr>
      <vt:lpstr>Bezobratlí v Chřibech</vt:lpstr>
      <vt:lpstr>Některé druhy hmyzu</vt:lpstr>
      <vt:lpstr>Čmelák                       Střevlík</vt:lpstr>
      <vt:lpstr>Hmyzí společenstva rozdělujeme do tří skupin</vt:lpstr>
      <vt:lpstr>Brouci</vt:lpstr>
      <vt:lpstr>Motýli</vt:lpstr>
      <vt:lpstr>Hmyz v lesích Chřibů</vt:lpstr>
      <vt:lpstr>Hmyz v lesích Chřibů</vt:lpstr>
      <vt:lpstr>Nejvzácnější brouci Chřibů</vt:lpstr>
      <vt:lpstr>Motýli v Chřibech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Bezobratlí v Chřibech</dc:title>
  <dc:creator>Uzivatel</dc:creator>
  <cp:lastModifiedBy>ucitel</cp:lastModifiedBy>
  <cp:revision>75</cp:revision>
  <dcterms:created xsi:type="dcterms:W3CDTF">2013-04-17T15:28:26Z</dcterms:created>
  <dcterms:modified xsi:type="dcterms:W3CDTF">2013-09-18T14:18:21Z</dcterms:modified>
</cp:coreProperties>
</file>