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package" ContentType="application/vnd.openxmlformats-officedocument.package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59" r:id="rId4"/>
    <p:sldId id="260" r:id="rId5"/>
    <p:sldId id="276" r:id="rId6"/>
    <p:sldId id="262" r:id="rId7"/>
    <p:sldId id="263" r:id="rId8"/>
    <p:sldId id="265" r:id="rId9"/>
    <p:sldId id="277" r:id="rId10"/>
    <p:sldId id="264" r:id="rId11"/>
    <p:sldId id="261" r:id="rId12"/>
    <p:sldId id="266" r:id="rId13"/>
    <p:sldId id="267" r:id="rId14"/>
    <p:sldId id="278" r:id="rId15"/>
    <p:sldId id="268" r:id="rId16"/>
    <p:sldId id="272" r:id="rId17"/>
    <p:sldId id="269" r:id="rId18"/>
    <p:sldId id="270" r:id="rId19"/>
    <p:sldId id="271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1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1407855347463416E-2"/>
          <c:y val="0.16017685289338834"/>
          <c:w val="0.56165934380979765"/>
          <c:h val="0.7379796275465602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5.4686206137865519E-2"/>
                  <c:y val="-0.1283541640628254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cs-CZ" dirty="0" smtClean="0"/>
                      <a:t>Kyslík</a:t>
                    </a:r>
                    <a:r>
                      <a:rPr lang="cs-CZ" baseline="0" dirty="0" smtClean="0"/>
                      <a:t> </a:t>
                    </a:r>
                    <a:r>
                      <a:rPr lang="en-US" dirty="0" smtClean="0"/>
                      <a:t>21</a:t>
                    </a:r>
                    <a:r>
                      <a:rPr lang="cs-CZ" dirty="0" smtClean="0"/>
                      <a:t>%</a:t>
                    </a:r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-9.3231680078940227E-2"/>
                  <c:y val="7.936466275048983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cs-CZ" dirty="0" smtClean="0"/>
                      <a:t>Dusík </a:t>
                    </a:r>
                    <a:r>
                      <a:rPr lang="en-US" dirty="0" smtClean="0"/>
                      <a:t>78</a:t>
                    </a:r>
                    <a:r>
                      <a:rPr lang="cs-CZ" dirty="0" smtClean="0"/>
                      <a:t>%</a:t>
                    </a:r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-5.2807509984198892E-2"/>
                  <c:y val="-6.713035870516186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cs-CZ" dirty="0" smtClean="0"/>
                      <a:t>Oxid uhličitý a ostatní</a:t>
                    </a:r>
                    <a:r>
                      <a:rPr lang="cs-CZ" baseline="0" dirty="0" smtClean="0"/>
                      <a:t> plyny </a:t>
                    </a:r>
                    <a:r>
                      <a:rPr lang="en-US" dirty="0" smtClean="0"/>
                      <a:t>1</a:t>
                    </a:r>
                    <a:r>
                      <a:rPr lang="cs-CZ" dirty="0" smtClean="0"/>
                      <a:t>%</a:t>
                    </a:r>
                  </a:p>
                </c:rich>
              </c:tx>
              <c:spPr/>
              <c:dLblPos val="bestFit"/>
            </c:dLbl>
            <c:showVal val="1"/>
            <c:showLeaderLines val="1"/>
          </c:dLbls>
          <c:cat>
            <c:strRef>
              <c:f>List1!$A$2:$A$5</c:f>
              <c:strCache>
                <c:ptCount val="3"/>
                <c:pt idx="0">
                  <c:v>kyslík</c:v>
                </c:pt>
                <c:pt idx="1">
                  <c:v>dusík</c:v>
                </c:pt>
                <c:pt idx="2">
                  <c:v>oxid uhličity a ostatní plyny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21</c:v>
                </c:pt>
                <c:pt idx="1">
                  <c:v>78</c:v>
                </c:pt>
                <c:pt idx="2">
                  <c:v>1</c:v>
                </c:pt>
              </c:numCache>
            </c:numRef>
          </c:val>
        </c:ser>
      </c:pie3DChart>
      <c:spPr>
        <a:noFill/>
        <a:ln w="25395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6076635090664426"/>
          <c:y val="0.44444790935786677"/>
          <c:w val="0.30536405665027938"/>
          <c:h val="0.3756542709389049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2183E-C9AA-4BE6-8543-D232BD0291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9446B-96BC-43EC-9539-B0F775C8E1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6151-6A57-4D50-8B1D-1E567722B6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Elipsa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4B0970-23EB-46FF-B94E-D0B147C8F0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3781-6361-4FB1-9B70-C2A4129C44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bdélník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Elipsa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4DFB53-F056-4DA2-91FC-212A4E121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98B0-9334-449C-8C9E-5175AD58C4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95F71-E97B-4AEB-8FB6-4F5A32F6A8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54DF3-CAAA-4003-BE1D-56B55F54FF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Obdélník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640BBD-7FA4-404B-A6C5-3A01BDCD8D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915330-51C3-407B-B60C-8B9D2581B2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82E2-7AE5-4E94-AC39-8522BC0CC0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Vývojový diagram: postup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Vývojový diagram: postup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422ECB-71A5-4518-93BA-9064C81BC7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3AA1-0F39-4F52-8E1C-F2D5EEB96B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F5AE-1513-4622-A537-68CFAFCBF6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239BE-7D11-4940-8E84-04FAF9F066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439B-03E2-4AC1-8FD7-4EE05723FF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1E42-2039-4C48-9E7A-BEEC657E21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4748-E20F-4875-B67D-1C843F628E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E51E-E67A-4BA5-85FC-E7EADED430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5BAE1-EA40-4968-80FF-AB5A29FD8C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82CCD-C3F9-4F62-AAAD-ACE2B6B4DA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B7F11E-3EF9-40A5-9244-30F6EC042E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321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1B6262C-A1AA-4EDD-98E8-CC0523DF33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05" r:id="rId10"/>
    <p:sldLayoutId id="2147483706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00ADD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youtube.com/watch?v=43VoMesUd2Q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43VoMesUd2Q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VZDUCH – ZÁKLADNÍ PODMÍNKA ŽIVOTA</a:t>
            </a:r>
          </a:p>
        </p:txBody>
      </p:sp>
      <p:pic>
        <p:nvPicPr>
          <p:cNvPr id="2560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25604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Pří_021_Rozmanitost přírody - Vzduch – základní podmínka života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Renata Krajíčková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25605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810000" y="1447800"/>
          <a:ext cx="5029197" cy="3809997"/>
        </p:xfrm>
        <a:graphic>
          <a:graphicData uri="http://schemas.openxmlformats.org/drawingml/2006/table">
            <a:tbl>
              <a:tblPr/>
              <a:tblGrid>
                <a:gridCol w="386484"/>
                <a:gridCol w="386484"/>
                <a:gridCol w="386484"/>
                <a:gridCol w="386484"/>
                <a:gridCol w="387029"/>
                <a:gridCol w="387029"/>
                <a:gridCol w="387029"/>
                <a:gridCol w="387029"/>
                <a:gridCol w="387029"/>
                <a:gridCol w="387029"/>
                <a:gridCol w="387029"/>
                <a:gridCol w="387029"/>
                <a:gridCol w="387029"/>
              </a:tblGrid>
              <a:tr h="423333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dirty="0"/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33"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dirty="0" smtClean="0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3333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3333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dirty="0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333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dirty="0"/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3333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3333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dirty="0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dirty="0"/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4419600" y="32004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7315200" y="22860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>
            <a:off x="4379913" y="4610100"/>
            <a:ext cx="382588" cy="1587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5029200" y="1447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A    N   T    A    R    K   T     I    D    A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5029200" y="1905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    E   P    L    O</a:t>
            </a:r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4267200" y="2286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   A    M    P   E    L    I     Š    K    A</a:t>
            </a:r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4648200" y="27432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   O    Č   A    S    Í</a:t>
            </a: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4953000" y="32004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S    L    U   N    C   E</a:t>
            </a:r>
          </a:p>
        </p:txBody>
      </p: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4953000" y="3581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F     I     A    L    K    A</a:t>
            </a:r>
          </a:p>
        </p:txBody>
      </p: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4572000" y="4038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L     É    T    O</a:t>
            </a:r>
          </a:p>
        </p:txBody>
      </p: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4953000" y="4419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R    O   P    A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3810000" y="48768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L    Í     P    A</a:t>
            </a:r>
          </a:p>
        </p:txBody>
      </p:sp>
      <p:pic>
        <p:nvPicPr>
          <p:cNvPr id="3289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99" name="TextovéPole 28"/>
          <p:cNvSpPr txBox="1">
            <a:spLocks noChangeArrowheads="1"/>
          </p:cNvSpPr>
          <p:nvPr/>
        </p:nvSpPr>
        <p:spPr bwMode="auto">
          <a:xfrm>
            <a:off x="1143000" y="14478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/>
              <a:t>1. Světadíl ležící na jižním pólu</a:t>
            </a:r>
          </a:p>
        </p:txBody>
      </p:sp>
      <p:sp>
        <p:nvSpPr>
          <p:cNvPr id="32900" name="TextovéPole 29"/>
          <p:cNvSpPr txBox="1">
            <a:spLocks noChangeArrowheads="1"/>
          </p:cNvSpPr>
          <p:nvPr/>
        </p:nvSpPr>
        <p:spPr bwMode="auto">
          <a:xfrm>
            <a:off x="1143000" y="18288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2. Jedna z podmínek života</a:t>
            </a:r>
          </a:p>
          <a:p>
            <a:endParaRPr lang="cs-CZ"/>
          </a:p>
        </p:txBody>
      </p:sp>
      <p:sp>
        <p:nvSpPr>
          <p:cNvPr id="32901" name="TextovéPole 30"/>
          <p:cNvSpPr txBox="1">
            <a:spLocks noChangeArrowheads="1"/>
          </p:cNvSpPr>
          <p:nvPr/>
        </p:nvSpPr>
        <p:spPr bwMode="auto">
          <a:xfrm>
            <a:off x="1143000" y="22860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3. Smetanka lékařská</a:t>
            </a:r>
          </a:p>
        </p:txBody>
      </p:sp>
      <p:sp>
        <p:nvSpPr>
          <p:cNvPr id="32902" name="TextovéPole 31"/>
          <p:cNvSpPr txBox="1">
            <a:spLocks noChangeArrowheads="1"/>
          </p:cNvSpPr>
          <p:nvPr/>
        </p:nvSpPr>
        <p:spPr bwMode="auto">
          <a:xfrm>
            <a:off x="1143000" y="2743200"/>
            <a:ext cx="274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4. Okamžitý stav ovzduší</a:t>
            </a:r>
          </a:p>
          <a:p>
            <a:endParaRPr lang="cs-CZ"/>
          </a:p>
        </p:txBody>
      </p:sp>
      <p:sp>
        <p:nvSpPr>
          <p:cNvPr id="32903" name="TextovéPole 33"/>
          <p:cNvSpPr txBox="1">
            <a:spLocks noChangeArrowheads="1"/>
          </p:cNvSpPr>
          <p:nvPr/>
        </p:nvSpPr>
        <p:spPr bwMode="auto">
          <a:xfrm>
            <a:off x="1143000" y="3200400"/>
            <a:ext cx="3287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5. Zdroj tepla a světla na Zemi</a:t>
            </a:r>
          </a:p>
          <a:p>
            <a:endParaRPr lang="cs-CZ"/>
          </a:p>
        </p:txBody>
      </p:sp>
      <p:sp>
        <p:nvSpPr>
          <p:cNvPr id="32904" name="TextovéPole 34"/>
          <p:cNvSpPr txBox="1">
            <a:spLocks noChangeArrowheads="1"/>
          </p:cNvSpPr>
          <p:nvPr/>
        </p:nvSpPr>
        <p:spPr bwMode="auto">
          <a:xfrm>
            <a:off x="1143000" y="36576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6. Violka vonná</a:t>
            </a:r>
          </a:p>
        </p:txBody>
      </p:sp>
      <p:sp>
        <p:nvSpPr>
          <p:cNvPr id="32905" name="TextovéPole 35"/>
          <p:cNvSpPr txBox="1">
            <a:spLocks noChangeArrowheads="1"/>
          </p:cNvSpPr>
          <p:nvPr/>
        </p:nvSpPr>
        <p:spPr bwMode="auto">
          <a:xfrm>
            <a:off x="1143000" y="4038600"/>
            <a:ext cx="1812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7. Roční období</a:t>
            </a:r>
          </a:p>
          <a:p>
            <a:endParaRPr lang="cs-CZ"/>
          </a:p>
        </p:txBody>
      </p:sp>
      <p:sp>
        <p:nvSpPr>
          <p:cNvPr id="32906" name="TextovéPole 36"/>
          <p:cNvSpPr txBox="1">
            <a:spLocks noChangeArrowheads="1"/>
          </p:cNvSpPr>
          <p:nvPr/>
        </p:nvSpPr>
        <p:spPr bwMode="auto">
          <a:xfrm>
            <a:off x="1143000" y="44196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8. Surová nafta</a:t>
            </a:r>
          </a:p>
          <a:p>
            <a:endParaRPr lang="cs-CZ"/>
          </a:p>
        </p:txBody>
      </p:sp>
      <p:sp>
        <p:nvSpPr>
          <p:cNvPr id="32907" name="TextovéPole 37"/>
          <p:cNvSpPr txBox="1">
            <a:spLocks noChangeArrowheads="1"/>
          </p:cNvSpPr>
          <p:nvPr/>
        </p:nvSpPr>
        <p:spPr bwMode="auto">
          <a:xfrm>
            <a:off x="1143000" y="4876800"/>
            <a:ext cx="2338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9. Náš národní strom</a:t>
            </a:r>
          </a:p>
          <a:p>
            <a:endParaRPr lang="cs-CZ"/>
          </a:p>
        </p:txBody>
      </p:sp>
      <p:sp>
        <p:nvSpPr>
          <p:cNvPr id="39" name="TextovéPole 38"/>
          <p:cNvSpPr txBox="1">
            <a:spLocks noChangeArrowheads="1"/>
          </p:cNvSpPr>
          <p:nvPr/>
        </p:nvSpPr>
        <p:spPr bwMode="auto">
          <a:xfrm>
            <a:off x="1219200" y="5486400"/>
            <a:ext cx="5121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Vzdušný obal Země se nazývá _____________.</a:t>
            </a:r>
          </a:p>
          <a:p>
            <a:endParaRPr lang="cs-CZ"/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4495800" y="54102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ATMOSFÉRA</a:t>
            </a:r>
          </a:p>
        </p:txBody>
      </p:sp>
      <p:sp>
        <p:nvSpPr>
          <p:cNvPr id="42" name="Obdélník 41"/>
          <p:cNvSpPr/>
          <p:nvPr/>
        </p:nvSpPr>
        <p:spPr>
          <a:xfrm>
            <a:off x="1066800" y="304800"/>
            <a:ext cx="7975260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4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okolo naší Země je vzduch.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0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Atmosféra</a:t>
            </a:r>
            <a:endParaRPr lang="cs-CZ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600" y="1066800"/>
            <a:ext cx="8001000" cy="4800600"/>
          </a:xfrm>
        </p:spPr>
        <p:txBody>
          <a:bodyPr/>
          <a:lstStyle/>
          <a:p>
            <a:r>
              <a:rPr lang="cs-CZ" sz="2800" smtClean="0">
                <a:latin typeface="Arial" charset="0"/>
                <a:cs typeface="Arial" charset="0"/>
              </a:rPr>
              <a:t>vzdušný obal Země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chrání před dopadem drobných těles z vesmíru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pohlcuje nebezpečné kosmické a sluneční záření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uchovává teplotu nahromaděnou na povrchu Země </a:t>
            </a:r>
          </a:p>
        </p:txBody>
      </p:sp>
      <p:pic>
        <p:nvPicPr>
          <p:cNvPr id="3379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P9004424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14800"/>
            <a:ext cx="38973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5410200" y="4114800"/>
            <a:ext cx="342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FF0000"/>
                </a:solidFill>
              </a:rPr>
              <a:t>Mají atmosféru i jiné planety?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66800" y="228600"/>
            <a:ext cx="7848600" cy="5562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1295400" y="304800"/>
            <a:ext cx="7848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/>
              <a:t>Ano, mají, ale jejich atmosféry se velmi odlišují od atmosféry Země. </a:t>
            </a:r>
          </a:p>
          <a:p>
            <a:r>
              <a:rPr lang="cs-CZ" sz="3200" dirty="0"/>
              <a:t>Např. atmosféra Neptunu obsahuje metan, atmosféru Jupiteru a Saturnu tvoří vodík a helium. Na těchto planetách nemohou existovat </a:t>
            </a:r>
            <a:r>
              <a:rPr lang="cs-CZ" sz="3200"/>
              <a:t>živé </a:t>
            </a:r>
            <a:r>
              <a:rPr lang="cs-CZ" sz="3200" smtClean="0"/>
              <a:t>organizmy </a:t>
            </a:r>
            <a:r>
              <a:rPr lang="cs-CZ" sz="3200" dirty="0"/>
              <a:t>zemského typu.</a:t>
            </a:r>
          </a:p>
        </p:txBody>
      </p:sp>
      <p:pic>
        <p:nvPicPr>
          <p:cNvPr id="9" name="Obrázek 8" descr="MP90018277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352800"/>
            <a:ext cx="2819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Proč si musí horolezci brát zásobu vzduchu?</a:t>
            </a:r>
            <a:endParaRPr lang="cs-CZ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524000"/>
            <a:ext cx="7497763" cy="4800600"/>
          </a:xfrm>
        </p:spPr>
        <p:txBody>
          <a:bodyPr/>
          <a:lstStyle/>
          <a:p>
            <a:r>
              <a:rPr lang="cs-CZ" sz="2800" smtClean="0">
                <a:latin typeface="Arial" charset="0"/>
                <a:cs typeface="Arial" charset="0"/>
              </a:rPr>
              <a:t>Vzduch do výšky postupně řídne. Na vrcholcích vysokých hor je vzduch řidší než při hladině moře.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Ve výšce nad 200 km nad povrchem Země je téměř vzduchoprázdno.</a:t>
            </a:r>
          </a:p>
        </p:txBody>
      </p:sp>
      <p:pic>
        <p:nvPicPr>
          <p:cNvPr id="4" name="Obrázek 3" descr="MP9004012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86200"/>
            <a:ext cx="594836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600" y="381000"/>
            <a:ext cx="8153400" cy="4267200"/>
          </a:xfrm>
        </p:spPr>
        <p:txBody>
          <a:bodyPr/>
          <a:lstStyle/>
          <a:p>
            <a:r>
              <a:rPr lang="cs-CZ" dirty="0" smtClean="0"/>
              <a:t>Společným znakem všech živých organizmů je dýchání.</a:t>
            </a:r>
          </a:p>
          <a:p>
            <a:r>
              <a:rPr lang="cs-CZ" dirty="0" smtClean="0"/>
              <a:t>Člověk se za 70 let života nadechne asi 600milionkrát.</a:t>
            </a:r>
          </a:p>
          <a:p>
            <a:r>
              <a:rPr lang="cs-CZ" dirty="0" smtClean="0"/>
              <a:t>Každou minutu vdechne a vydechne asi 6 litrů vzduchu.</a:t>
            </a:r>
          </a:p>
          <a:p>
            <a:r>
              <a:rPr lang="cs-CZ" dirty="0" smtClean="0"/>
              <a:t>Lidské plíce rozložené na plochu by pokryly jeden tenisový kurt.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anatomie,biologie,&amp;ccaron;ásti t&amp;ecaron;la,fyziologie,orgány,plíce,v&amp;ecaron;da,v&amp;ecaron;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648200"/>
            <a:ext cx="20574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0" y="228600"/>
            <a:ext cx="7497763" cy="6096000"/>
          </a:xfrm>
        </p:spPr>
        <p:txBody>
          <a:bodyPr/>
          <a:lstStyle/>
          <a:p>
            <a:r>
              <a:rPr lang="cs-CZ" sz="2800" smtClean="0">
                <a:latin typeface="Arial" charset="0"/>
                <a:cs typeface="Arial" charset="0"/>
              </a:rPr>
              <a:t>Vzduch potřebují ke svému životu rostliny i živočichové, kteří dýchají kyslík.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cs-CZ" sz="2800" smtClean="0">
                <a:latin typeface="Arial" charset="0"/>
                <a:cs typeface="Arial" charset="0"/>
              </a:rPr>
              <a:t>Zdrojem kyslíku na Zemi jsou zelené rostliny.  Např.  jeden 25 m vysoký dub uvolní denně 7 tisíc litrů kyslíku, což kryje potřebu 50 lidí.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4" name="Obrázek 3" descr="MP9004089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44958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sah 2"/>
          <p:cNvSpPr>
            <a:spLocks noGrp="1"/>
          </p:cNvSpPr>
          <p:nvPr>
            <p:ph idx="1"/>
          </p:nvPr>
        </p:nvSpPr>
        <p:spPr>
          <a:xfrm>
            <a:off x="1143000" y="381000"/>
            <a:ext cx="7497763" cy="1295400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Vzduch je obsažen také ve vodě a v půdě.</a:t>
            </a:r>
          </a:p>
        </p:txBody>
      </p:sp>
      <p:pic>
        <p:nvPicPr>
          <p:cNvPr id="5" name="Obrázek 4" descr="MP9004317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MP9002623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28717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Projevy vzduchu</a:t>
            </a:r>
            <a:endParaRPr lang="cs-CZ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47244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Vzduch se pohybuje, a tak vzniká vánek, vítr, vichřice, hurikán, tajfun, tornádo…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Víš, jak vzniká tornádo?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video: 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2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  <a:hlinkClick r:id="rId2"/>
              </a:rPr>
              <a:t>youtube.com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  <a:hlinkClick r:id="rId2"/>
              </a:rPr>
              <a:t>watch</a:t>
            </a:r>
            <a:r>
              <a:rPr lang="cs-CZ" sz="1500" dirty="0" smtClean="0">
                <a:latin typeface="Arial" pitchFamily="34" charset="0"/>
                <a:cs typeface="Arial" pitchFamily="34" charset="0"/>
                <a:hlinkClick r:id="rId2"/>
              </a:rPr>
              <a:t>?v=43VoMesUd2Q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Vzniká v horní vrstvě atmosféry, když se potkají dva vzdušné proudy různé teploty. Vznikne silný vítr. Vířící vzduch má tvar nálevky, jejíž spodní část někdy sahá až k zemi.</a:t>
            </a:r>
          </a:p>
        </p:txBody>
      </p:sp>
      <p:pic>
        <p:nvPicPr>
          <p:cNvPr id="4" name="Obrázek 3" descr="MP9004014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09800"/>
            <a:ext cx="2209800" cy="13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Obrázek 6" descr="MP9004423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21939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Využití proudění vzduchu</a:t>
            </a:r>
            <a:endParaRPr lang="cs-CZ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Obrázek 5" descr="MP9004073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19200"/>
            <a:ext cx="23622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0610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Obrázek 4" descr="MP90040375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886200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Obrázek 3" descr="MP90040329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447800"/>
            <a:ext cx="2514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ovéPole 8"/>
          <p:cNvSpPr txBox="1">
            <a:spLocks noChangeArrowheads="1"/>
          </p:cNvSpPr>
          <p:nvPr/>
        </p:nvSpPr>
        <p:spPr bwMode="auto">
          <a:xfrm>
            <a:off x="1143000" y="495300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plachetnice</a:t>
            </a:r>
          </a:p>
        </p:txBody>
      </p:sp>
      <p:sp>
        <p:nvSpPr>
          <p:cNvPr id="38920" name="TextovéPole 9"/>
          <p:cNvSpPr txBox="1">
            <a:spLocks noChangeArrowheads="1"/>
          </p:cNvSpPr>
          <p:nvPr/>
        </p:nvSpPr>
        <p:spPr bwMode="auto">
          <a:xfrm>
            <a:off x="2971800" y="601980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větrný mlýn</a:t>
            </a:r>
          </a:p>
        </p:txBody>
      </p:sp>
      <p:sp>
        <p:nvSpPr>
          <p:cNvPr id="38921" name="TextovéPole 10"/>
          <p:cNvSpPr txBox="1">
            <a:spLocks noChangeArrowheads="1"/>
          </p:cNvSpPr>
          <p:nvPr/>
        </p:nvSpPr>
        <p:spPr bwMode="auto">
          <a:xfrm>
            <a:off x="6400800" y="51816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větrná elektrárna</a:t>
            </a:r>
          </a:p>
        </p:txBody>
      </p:sp>
      <p:sp>
        <p:nvSpPr>
          <p:cNvPr id="38922" name="TextovéPole 11"/>
          <p:cNvSpPr txBox="1">
            <a:spLocks noChangeArrowheads="1"/>
          </p:cNvSpPr>
          <p:nvPr/>
        </p:nvSpPr>
        <p:spPr bwMode="auto">
          <a:xfrm>
            <a:off x="3429000" y="1219200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létající balony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Znečištění vzduchu</a:t>
            </a:r>
            <a:endParaRPr lang="cs-CZ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>
          <a:xfrm>
            <a:off x="1447800" y="1295400"/>
            <a:ext cx="7497763" cy="2590800"/>
          </a:xfrm>
        </p:spPr>
        <p:txBody>
          <a:bodyPr/>
          <a:lstStyle/>
          <a:p>
            <a:r>
              <a:rPr lang="cs-CZ" sz="2800" smtClean="0">
                <a:latin typeface="Arial" charset="0"/>
                <a:cs typeface="Arial" charset="0"/>
              </a:rPr>
              <a:t>škodlivými plyny, sazemi, prachem a popílkem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 výfukovými plyny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kouřem z obyčejných kamen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elektrárnami, v nichž se spaluje uhlí</a:t>
            </a:r>
          </a:p>
        </p:txBody>
      </p:sp>
      <p:pic>
        <p:nvPicPr>
          <p:cNvPr id="4" name="Obrázek 3" descr="MP9003901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86200"/>
            <a:ext cx="1847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P9004373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672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MP90043738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4958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60610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497763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Čistý vzduch je podmínkou zdravého životního prostředí.</a:t>
            </a:r>
            <a:endParaRPr lang="cs-CZ" sz="44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MC900437789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905000"/>
            <a:ext cx="3962400" cy="40518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26626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pro práci za pomoci počítače s interaktivní tabulí. Je součástí tematického okruhu „Rozmanitost přírody“.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zábavnou formou poskytuje informace o vzduchu jako jedné z podmínek života na Zemi, jeho složení a významu pro život.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přírodověda 5.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učebnici: MATYÁŠEK, Jiří, Věra ŠTIKOVÁ a Josef TRNA. Přírodověda 5: Člověk a jeho svět. Bratislavská 23d, 602 00 Brno: NOVÁ ŠKOLA s.r.o., 2011. ISBN 978-807289-301-0.</a:t>
            </a:r>
            <a:endParaRPr lang="cs-CZ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Test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>
          <a:xfrm>
            <a:off x="1295400" y="1219200"/>
            <a:ext cx="7650163" cy="5181600"/>
          </a:xfrm>
        </p:spPr>
        <p:txBody>
          <a:bodyPr/>
          <a:lstStyle/>
          <a:p>
            <a:r>
              <a:rPr lang="cs-CZ" sz="3000" dirty="0" smtClean="0">
                <a:latin typeface="Arial" charset="0"/>
                <a:cs typeface="Arial" charset="0"/>
              </a:rPr>
              <a:t>1. Vzduch je nezbytnou podmínkou pro………….</a:t>
            </a:r>
          </a:p>
          <a:p>
            <a:r>
              <a:rPr lang="cs-CZ" sz="3000" dirty="0" smtClean="0">
                <a:latin typeface="Arial" charset="0"/>
                <a:cs typeface="Arial" charset="0"/>
              </a:rPr>
              <a:t>2. Skládá se z těchto plynů……………………………………..</a:t>
            </a:r>
          </a:p>
          <a:p>
            <a:r>
              <a:rPr lang="cs-CZ" sz="3000" dirty="0" smtClean="0">
                <a:latin typeface="Arial" charset="0"/>
                <a:cs typeface="Arial" charset="0"/>
              </a:rPr>
              <a:t>3. Největší část vzduchu tvoří………..</a:t>
            </a:r>
          </a:p>
          <a:p>
            <a:r>
              <a:rPr lang="cs-CZ" sz="3000" dirty="0" smtClean="0">
                <a:latin typeface="Arial" charset="0"/>
                <a:cs typeface="Arial" charset="0"/>
              </a:rPr>
              <a:t>4. Rostliny vytvářejí…………</a:t>
            </a:r>
          </a:p>
          <a:p>
            <a:r>
              <a:rPr lang="cs-CZ" sz="3000" dirty="0" smtClean="0">
                <a:latin typeface="Arial" charset="0"/>
                <a:cs typeface="Arial" charset="0"/>
              </a:rPr>
              <a:t>5. Životu nebezpečné záření zachycuje………………….</a:t>
            </a:r>
          </a:p>
          <a:p>
            <a:r>
              <a:rPr lang="cs-CZ" sz="3000" dirty="0" smtClean="0">
                <a:latin typeface="Arial" charset="0"/>
                <a:cs typeface="Arial" charset="0"/>
              </a:rPr>
              <a:t>6.Silné znečištění ovzduší je……………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2590800" y="16002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FF0000"/>
                </a:solidFill>
              </a:rPr>
              <a:t>život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667000" y="26670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0000"/>
                </a:solidFill>
              </a:rPr>
              <a:t>kyslík, dusík, oxid uhličitý a ostatní plyny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6934200" y="31242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FF0000"/>
                </a:solidFill>
              </a:rPr>
              <a:t>dusík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334000" y="36576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FF0000"/>
                </a:solidFill>
              </a:rPr>
              <a:t>kyslík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3505200" y="4648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smtClean="0">
                <a:solidFill>
                  <a:srgbClr val="FF0000"/>
                </a:solidFill>
              </a:rPr>
              <a:t>ozónová </a:t>
            </a:r>
            <a:r>
              <a:rPr lang="cs-CZ" sz="2800" dirty="0">
                <a:solidFill>
                  <a:srgbClr val="FF0000"/>
                </a:solidFill>
              </a:rPr>
              <a:t>vrstva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6705600" y="51816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FF0000"/>
                </a:solidFill>
              </a:rPr>
              <a:t>smog</a:t>
            </a:r>
          </a:p>
        </p:txBody>
      </p: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Zdroje</a:t>
            </a:r>
            <a:endParaRPr lang="cs-CZ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3505200"/>
          </a:xfrm>
        </p:spPr>
        <p:txBody>
          <a:bodyPr/>
          <a:lstStyle/>
          <a:p>
            <a:r>
              <a:rPr lang="cs-CZ" sz="1800" dirty="0" smtClean="0">
                <a:latin typeface="Arial" charset="0"/>
                <a:cs typeface="Arial" charset="0"/>
              </a:rPr>
              <a:t>office.</a:t>
            </a:r>
            <a:r>
              <a:rPr lang="cs-CZ" sz="1800" dirty="0" err="1" smtClean="0">
                <a:latin typeface="Arial" charset="0"/>
                <a:cs typeface="Arial" charset="0"/>
              </a:rPr>
              <a:t>microsoft.com</a:t>
            </a:r>
            <a:endParaRPr lang="cs-CZ" sz="1800" i="1" dirty="0" smtClean="0">
              <a:latin typeface="Arial" charset="0"/>
              <a:cs typeface="Arial" charset="0"/>
            </a:endParaRPr>
          </a:p>
          <a:p>
            <a:r>
              <a:rPr lang="cs-CZ" sz="1800" dirty="0" smtClean="0"/>
              <a:t>BŘEZÍKOVÁ, Ivona a Milan STARÝ. </a:t>
            </a:r>
            <a:r>
              <a:rPr lang="cs-CZ" sz="1800" i="1" dirty="0" smtClean="0"/>
              <a:t>Velká dětská encyklopedie</a:t>
            </a:r>
            <a:r>
              <a:rPr lang="cs-CZ" sz="1800" dirty="0" smtClean="0"/>
              <a:t>. Havlíčkův Brod: Fragment, 2002. ISBN 80-7200-673-8. </a:t>
            </a:r>
          </a:p>
          <a:p>
            <a:r>
              <a:rPr lang="pl-PL" sz="1800" dirty="0" smtClean="0"/>
              <a:t>VYSKOČIL, Josef. </a:t>
            </a:r>
            <a:r>
              <a:rPr lang="pl-PL" sz="1800" i="1" dirty="0" smtClean="0"/>
              <a:t>Co to je...?.</a:t>
            </a:r>
            <a:r>
              <a:rPr lang="pl-PL" sz="1800" dirty="0" smtClean="0"/>
              <a:t> Praha: Svojtka &amp; Co., s.r.o., 2004. ISBN 80-7352-090-7.</a:t>
            </a:r>
            <a:endParaRPr lang="pl-PL" sz="1800" dirty="0" smtClean="0">
              <a:latin typeface="Arial" charset="0"/>
              <a:cs typeface="Arial" charset="0"/>
            </a:endParaRPr>
          </a:p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pracovní sešit, Soubor námětů, úkolů a zajímavostí k přírodovědnému učivu, PaedDr. Hana Mühlhauserová</a:t>
            </a:r>
          </a:p>
          <a:p>
            <a:r>
              <a:rPr lang="cs-CZ" sz="1800" dirty="0" err="1" smtClean="0"/>
              <a:t>Tornado</a:t>
            </a:r>
            <a:r>
              <a:rPr lang="cs-CZ" sz="1800" dirty="0" smtClean="0"/>
              <a:t> </a:t>
            </a:r>
            <a:r>
              <a:rPr lang="cs-CZ" sz="1800" dirty="0" err="1" smtClean="0"/>
              <a:t>Destruction</a:t>
            </a:r>
            <a:r>
              <a:rPr lang="cs-CZ" sz="1800" dirty="0" smtClean="0"/>
              <a:t>. </a:t>
            </a:r>
            <a:r>
              <a:rPr lang="cs-CZ" sz="1800" i="1" dirty="0" err="1" smtClean="0"/>
              <a:t>Youtube</a:t>
            </a:r>
            <a:r>
              <a:rPr lang="cs-CZ" sz="1800" dirty="0" smtClean="0"/>
              <a:t> [online]. 2007 [cit. 2014-07-30]. Dostupné z: </a:t>
            </a:r>
            <a:r>
              <a:rPr lang="cs-CZ" sz="1800" dirty="0" smtClean="0">
                <a:hlinkClick r:id="rId2"/>
              </a:rPr>
              <a:t>http://www.</a:t>
            </a:r>
            <a:r>
              <a:rPr lang="cs-CZ" sz="1800" dirty="0" err="1" smtClean="0">
                <a:hlinkClick r:id="rId2"/>
              </a:rPr>
              <a:t>youtube.com</a:t>
            </a:r>
            <a:r>
              <a:rPr lang="cs-CZ" sz="1800" dirty="0" smtClean="0">
                <a:hlinkClick r:id="rId2"/>
              </a:rPr>
              <a:t>/</a:t>
            </a:r>
            <a:r>
              <a:rPr lang="cs-CZ" sz="1800" dirty="0" err="1" smtClean="0">
                <a:hlinkClick r:id="rId2"/>
              </a:rPr>
              <a:t>watch</a:t>
            </a:r>
            <a:r>
              <a:rPr lang="cs-CZ" sz="1800" dirty="0" smtClean="0">
                <a:hlinkClick r:id="rId2"/>
              </a:rPr>
              <a:t>?v=43VoMesUd2Q</a:t>
            </a:r>
            <a:endParaRPr lang="cs-CZ" sz="1800" dirty="0" smtClean="0"/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přípravy a zápisy autorky</a:t>
            </a: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endParaRPr lang="pl-PL" sz="1800" dirty="0" smtClean="0">
              <a:latin typeface="Arial" charset="0"/>
              <a:cs typeface="Arial" charset="0"/>
            </a:endParaRPr>
          </a:p>
          <a:p>
            <a:endParaRPr lang="cs-CZ" sz="2000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715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09800" y="2133600"/>
            <a:ext cx="5654113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Vzduch</a:t>
            </a:r>
          </a:p>
        </p:txBody>
      </p:sp>
      <p:pic>
        <p:nvPicPr>
          <p:cNvPr id="2765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715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381000"/>
            <a:ext cx="7499350" cy="2133600"/>
          </a:xfrm>
        </p:spPr>
        <p:txBody>
          <a:bodyPr/>
          <a:lstStyle/>
          <a:p>
            <a:r>
              <a:rPr lang="cs-CZ" dirty="0" smtClean="0"/>
              <a:t>Rostliny, živočichové a ostatní živé organizmy by nemohly existovat bez příznivých životních podmínek na naší planetě Zemi. </a:t>
            </a:r>
            <a:endParaRPr lang="cs-CZ" dirty="0"/>
          </a:p>
        </p:txBody>
      </p:sp>
      <p:pic>
        <p:nvPicPr>
          <p:cNvPr id="1026" name="Picture 2" descr="Ameri&amp;ccaron;ani,Amerika,dr&amp;zcaron;ení,Fotografie,globální,jednota,mezinárodní,osoby,rozmanitost,ruce,Severní Amerika,slova,spolupráce,sv&amp;ecaron;tový mír,týmová práce,Zem&amp;ecaron;,zem&amp;ecaron;koule"/>
          <p:cNvPicPr>
            <a:picLocks noChangeAspect="1" noChangeArrowheads="1"/>
          </p:cNvPicPr>
          <p:nvPr/>
        </p:nvPicPr>
        <p:blipFill>
          <a:blip r:embed="rId2" cstate="print"/>
          <a:srcRect t="17231" b="16308"/>
          <a:stretch>
            <a:fillRect/>
          </a:stretch>
        </p:blipFill>
        <p:spPr bwMode="auto">
          <a:xfrm>
            <a:off x="2362200" y="2895600"/>
            <a:ext cx="5085644" cy="2590800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715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914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Země je jediná planeta, na které je život.</a:t>
            </a:r>
            <a:endParaRPr lang="cs-CZ" sz="32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447800"/>
            <a:ext cx="7497763" cy="4800600"/>
          </a:xfrm>
        </p:spPr>
        <p:txBody>
          <a:bodyPr/>
          <a:lstStyle/>
          <a:p>
            <a:r>
              <a:rPr lang="cs-CZ" sz="2400" smtClean="0">
                <a:latin typeface="Arial" charset="0"/>
                <a:cs typeface="Arial" charset="0"/>
              </a:rPr>
              <a:t>Vyber,  které podmínky jsou nezbytné pro život.</a:t>
            </a:r>
          </a:p>
        </p:txBody>
      </p:sp>
      <p:sp>
        <p:nvSpPr>
          <p:cNvPr id="6" name="Mrak 5"/>
          <p:cNvSpPr/>
          <p:nvPr/>
        </p:nvSpPr>
        <p:spPr>
          <a:xfrm>
            <a:off x="1143000" y="2133600"/>
            <a:ext cx="2133600" cy="10668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Mrak 6"/>
          <p:cNvSpPr/>
          <p:nvPr/>
        </p:nvSpPr>
        <p:spPr>
          <a:xfrm>
            <a:off x="2590800" y="3276600"/>
            <a:ext cx="2057400" cy="9144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Mrak 7"/>
          <p:cNvSpPr/>
          <p:nvPr/>
        </p:nvSpPr>
        <p:spPr>
          <a:xfrm>
            <a:off x="1143000" y="4191000"/>
            <a:ext cx="2209800" cy="10668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Mrak 8"/>
          <p:cNvSpPr/>
          <p:nvPr/>
        </p:nvSpPr>
        <p:spPr>
          <a:xfrm>
            <a:off x="6629400" y="4419600"/>
            <a:ext cx="2133600" cy="9906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Mrak 9"/>
          <p:cNvSpPr/>
          <p:nvPr/>
        </p:nvSpPr>
        <p:spPr>
          <a:xfrm>
            <a:off x="6172200" y="2133600"/>
            <a:ext cx="2209800" cy="9906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Mrak 10"/>
          <p:cNvSpPr/>
          <p:nvPr/>
        </p:nvSpPr>
        <p:spPr>
          <a:xfrm>
            <a:off x="1828800" y="5410200"/>
            <a:ext cx="2133600" cy="10668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Mrak 11"/>
          <p:cNvSpPr/>
          <p:nvPr/>
        </p:nvSpPr>
        <p:spPr>
          <a:xfrm>
            <a:off x="4267200" y="4648200"/>
            <a:ext cx="2209800" cy="10668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Mrak 12"/>
          <p:cNvSpPr/>
          <p:nvPr/>
        </p:nvSpPr>
        <p:spPr>
          <a:xfrm>
            <a:off x="3581400" y="2133600"/>
            <a:ext cx="2133600" cy="9906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868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Mrak 14"/>
          <p:cNvSpPr/>
          <p:nvPr/>
        </p:nvSpPr>
        <p:spPr>
          <a:xfrm>
            <a:off x="5029200" y="3276600"/>
            <a:ext cx="2133600" cy="9906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1524000" y="24384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oblečení</a:t>
            </a: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4114800" y="24384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Slunce</a:t>
            </a: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6705600" y="24384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přístroje</a:t>
            </a:r>
          </a:p>
        </p:txBody>
      </p: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2895600" y="35052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kosmetika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5562600" y="35814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voda</a:t>
            </a:r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1676400" y="44958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vzduch</a:t>
            </a:r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2514600" y="57150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dům</a:t>
            </a: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4953000" y="49530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půda</a:t>
            </a:r>
          </a:p>
        </p:txBody>
      </p: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7086600" y="47244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knihy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8" grpId="0" build="allAtOnce"/>
      <p:bldP spid="19" grpId="0" build="allAtOnce"/>
      <p:bldP spid="22" grpId="0" build="allAtOnce"/>
      <p:bldP spid="2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2209800"/>
            <a:ext cx="7497763" cy="1676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Vzduch je součástí neživé přírody a nachází se všude kolem nás.</a:t>
            </a:r>
            <a:endParaRPr lang="cs-CZ" sz="36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Zástupný symbol pro obsah 3" descr="MP900433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304800"/>
            <a:ext cx="2209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MP9004229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28600"/>
            <a:ext cx="2655965" cy="2120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701" name="Obrázek 8" descr="MP90043857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657600"/>
            <a:ext cx="2871788" cy="288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2" name="Obrázek 9" descr="MP90039980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657600"/>
            <a:ext cx="2530475" cy="2024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Složení vzduchu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384300" y="1397000"/>
          <a:ext cx="760095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2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Kyslík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2819400"/>
          </a:xfrm>
        </p:spPr>
        <p:txBody>
          <a:bodyPr/>
          <a:lstStyle/>
          <a:p>
            <a:r>
              <a:rPr lang="cs-CZ" dirty="0" smtClean="0"/>
              <a:t>Pro život člověka je kyslík nejdůležitější chemickou látkou.</a:t>
            </a:r>
          </a:p>
          <a:p>
            <a:r>
              <a:rPr lang="cs-CZ" dirty="0" smtClean="0"/>
              <a:t>Bez vody vydrží člověk několik dní, bez potravy několik týdnů,  ale bez kyslíku jen několik minut.</a:t>
            </a:r>
            <a:endParaRPr lang="cs-CZ" dirty="0"/>
          </a:p>
        </p:txBody>
      </p:sp>
      <p:pic>
        <p:nvPicPr>
          <p:cNvPr id="45058" name="Picture 2" descr="dýchání,dýchání z úst do úst,lidé,mu&amp;zcaron;i,první pomoc,z úst do úst,zdravotní pé&amp;ccaron;e,&amp;zcaron;e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0"/>
            <a:ext cx="2667000" cy="2667000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Dokážeš spojit, co k sobě patří?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048000" cy="4664075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kyslík</a:t>
            </a:r>
          </a:p>
          <a:p>
            <a:r>
              <a:rPr lang="cs-CZ" dirty="0" smtClean="0">
                <a:latin typeface="Arial" charset="0"/>
                <a:cs typeface="Arial" charset="0"/>
              </a:rPr>
              <a:t>dusík</a:t>
            </a:r>
          </a:p>
          <a:p>
            <a:r>
              <a:rPr lang="cs-CZ" dirty="0" smtClean="0">
                <a:latin typeface="Arial" charset="0"/>
                <a:cs typeface="Arial" charset="0"/>
              </a:rPr>
              <a:t>oxid uhličitý</a:t>
            </a:r>
          </a:p>
          <a:p>
            <a:r>
              <a:rPr lang="cs-CZ" dirty="0" smtClean="0">
                <a:latin typeface="Arial" charset="0"/>
                <a:cs typeface="Arial" charset="0"/>
              </a:rPr>
              <a:t>ozónová </a:t>
            </a:r>
            <a:r>
              <a:rPr lang="cs-CZ" dirty="0" smtClean="0">
                <a:latin typeface="Arial" charset="0"/>
                <a:cs typeface="Arial" charset="0"/>
              </a:rPr>
              <a:t>vrstva</a:t>
            </a:r>
          </a:p>
          <a:p>
            <a:r>
              <a:rPr lang="cs-CZ" dirty="0" smtClean="0">
                <a:latin typeface="Arial" charset="0"/>
                <a:cs typeface="Arial" charset="0"/>
              </a:rPr>
              <a:t>smog</a:t>
            </a:r>
          </a:p>
          <a:p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343400" y="1447800"/>
            <a:ext cx="4800600" cy="4664075"/>
          </a:xfrm>
        </p:spPr>
        <p:txBody>
          <a:bodyPr/>
          <a:lstStyle/>
          <a:p>
            <a:r>
              <a:rPr lang="cs-CZ" sz="2600" dirty="0" smtClean="0">
                <a:latin typeface="Arial" charset="0"/>
                <a:cs typeface="Arial" charset="0"/>
              </a:rPr>
              <a:t>plyn, který neumožňuje hoření</a:t>
            </a:r>
          </a:p>
          <a:p>
            <a:r>
              <a:rPr lang="cs-CZ" sz="2600" dirty="0" smtClean="0">
                <a:latin typeface="Arial" charset="0"/>
                <a:cs typeface="Arial" charset="0"/>
              </a:rPr>
              <a:t>silné znečištění ovzduší</a:t>
            </a:r>
          </a:p>
          <a:p>
            <a:r>
              <a:rPr lang="cs-CZ" sz="2600" dirty="0" smtClean="0">
                <a:latin typeface="Arial" charset="0"/>
                <a:cs typeface="Arial" charset="0"/>
              </a:rPr>
              <a:t>plyn, který potřebují rostliny a živočichové k dýchání</a:t>
            </a:r>
          </a:p>
          <a:p>
            <a:r>
              <a:rPr lang="cs-CZ" sz="2600" dirty="0" smtClean="0">
                <a:latin typeface="Arial" charset="0"/>
                <a:cs typeface="Arial" charset="0"/>
              </a:rPr>
              <a:t>plyn, který vzniká hořením a vydechováním</a:t>
            </a:r>
          </a:p>
          <a:p>
            <a:r>
              <a:rPr lang="cs-CZ" sz="2600" dirty="0" smtClean="0">
                <a:latin typeface="Arial" charset="0"/>
                <a:cs typeface="Arial" charset="0"/>
              </a:rPr>
              <a:t>zachycuje životu nebezpečná záření</a:t>
            </a:r>
          </a:p>
          <a:p>
            <a:pPr>
              <a:buFont typeface="Wingdings 2" pitchFamily="18" charset="2"/>
              <a:buNone/>
            </a:pP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3174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/>
        </p:nvCxnSpPr>
        <p:spPr>
          <a:xfrm>
            <a:off x="2514600" y="2057400"/>
            <a:ext cx="19812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V="1">
            <a:off x="2438400" y="1752600"/>
            <a:ext cx="2057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3429000" y="30480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16200000" flipH="1">
            <a:off x="3695700" y="38481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2667000" y="2667000"/>
            <a:ext cx="18288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Veselý obličej 21"/>
          <p:cNvSpPr/>
          <p:nvPr/>
        </p:nvSpPr>
        <p:spPr>
          <a:xfrm>
            <a:off x="1676400" y="4876800"/>
            <a:ext cx="1524000" cy="15240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unovra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1026</TotalTime>
  <Words>731</Words>
  <Application>Microsoft Office PowerPoint</Application>
  <PresentationFormat>Předvádění na obrazovce (4:3)</PresentationFormat>
  <Paragraphs>130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Výchozí návrh</vt:lpstr>
      <vt:lpstr>Slunovrat</vt:lpstr>
      <vt:lpstr>VZDUCH – ZÁKLADNÍ PODMÍNKA ŽIVOTA</vt:lpstr>
      <vt:lpstr>Anotace:</vt:lpstr>
      <vt:lpstr>Snímek 3</vt:lpstr>
      <vt:lpstr>Snímek 4</vt:lpstr>
      <vt:lpstr>Země je jediná planeta, na které je život.</vt:lpstr>
      <vt:lpstr>Vzduch je součástí neživé přírody a nachází se všude kolem nás.</vt:lpstr>
      <vt:lpstr>Složení vzduchu</vt:lpstr>
      <vt:lpstr>Kyslík</vt:lpstr>
      <vt:lpstr>Dokážeš spojit, co k sobě patří? </vt:lpstr>
      <vt:lpstr>Snímek 10</vt:lpstr>
      <vt:lpstr>Atmosféra</vt:lpstr>
      <vt:lpstr>Proč si musí horolezci brát zásobu vzduchu?</vt:lpstr>
      <vt:lpstr>Snímek 13</vt:lpstr>
      <vt:lpstr>Snímek 14</vt:lpstr>
      <vt:lpstr>Snímek 15</vt:lpstr>
      <vt:lpstr>Projevy vzduchu</vt:lpstr>
      <vt:lpstr>Využití proudění vzduchu</vt:lpstr>
      <vt:lpstr>Znečištění vzduchu</vt:lpstr>
      <vt:lpstr>Čistý vzduch je podmínkou zdravého životního prostředí.</vt:lpstr>
      <vt:lpstr>Test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 7</cp:lastModifiedBy>
  <cp:revision>143</cp:revision>
  <cp:lastPrinted>1601-01-01T00:00:00Z</cp:lastPrinted>
  <dcterms:created xsi:type="dcterms:W3CDTF">1601-01-01T00:00:00Z</dcterms:created>
  <dcterms:modified xsi:type="dcterms:W3CDTF">2014-08-19T11:27:06Z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