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91FE5-0A41-4B1A-B817-6C6C4FB8B2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C0F6-1C77-4CD0-BCD9-61F95E85AE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70E84-DADA-4B9B-B7FC-108BB5D12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065B8-262F-4383-BCE2-250EC64531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FFA61-E0FA-441D-9202-45D76B4C5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5DFB9-64A8-46BE-BC04-716E8B0DD2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5B90-D16D-4EC6-A1C3-2D36EEB5CD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3F3F-14BB-48B7-B6A0-153098A56B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52CBA-D697-4B8A-998D-F85A76FC6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539D-7527-4530-B09C-F5DAAFC6BD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0952-138E-49AB-9C36-B964C43B82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6CF8C64-EC16-468C-AE17-72D479029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byFy_i-FJX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yFy_i-FJX4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ROPA</a:t>
            </a:r>
          </a:p>
        </p:txBody>
      </p:sp>
      <p:pic>
        <p:nvPicPr>
          <p:cNvPr id="2051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Pří_023_Rozmanitost přírody – Ropa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Renata Krajíčková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10000"/>
                  </a:schemeClr>
                </a:solidFill>
              </a:rPr>
              <a:t>Naleziště 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895600"/>
          </a:xfrm>
        </p:spPr>
        <p:txBody>
          <a:bodyPr/>
          <a:lstStyle/>
          <a:p>
            <a:pPr eaLnBrk="1" hangingPunct="1"/>
            <a:r>
              <a:rPr lang="cs-CZ" smtClean="0"/>
              <a:t>Největší zásoby ropy jsou na Arabském poloostrově, v Íránu, ve Venezuele, USA.</a:t>
            </a:r>
          </a:p>
          <a:p>
            <a:pPr eaLnBrk="1" hangingPunct="1"/>
            <a:r>
              <a:rPr lang="cs-CZ" smtClean="0"/>
              <a:t>V Evropě se nacházejí v Severním moři a v Rusku, odkud se dováží i k nám.</a:t>
            </a:r>
          </a:p>
          <a:p>
            <a:pPr eaLnBrk="1" hangingPunct="1"/>
            <a:r>
              <a:rPr lang="cs-CZ" smtClean="0"/>
              <a:t>V ČR je malé naleziště ropy u Hodonína.</a:t>
            </a:r>
          </a:p>
        </p:txBody>
      </p:sp>
      <p:pic>
        <p:nvPicPr>
          <p:cNvPr id="11268" name="Obrázek 3" descr="MM900323737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191000"/>
            <a:ext cx="23622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10000"/>
                  </a:schemeClr>
                </a:solidFill>
              </a:rPr>
              <a:t>Co se z ropy vyrábí?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pohonné hmoty pro auta, lodě, vlaky, letadla</a:t>
            </a:r>
          </a:p>
          <a:p>
            <a:pPr eaLnBrk="1" hangingPunct="1"/>
            <a:r>
              <a:rPr lang="cs-CZ" smtClean="0"/>
              <a:t>umělá vlákna</a:t>
            </a:r>
          </a:p>
          <a:p>
            <a:pPr eaLnBrk="1" hangingPunct="1"/>
            <a:r>
              <a:rPr lang="cs-CZ" smtClean="0"/>
              <a:t>léky</a:t>
            </a:r>
          </a:p>
          <a:p>
            <a:pPr eaLnBrk="1" hangingPunct="1"/>
            <a:r>
              <a:rPr lang="cs-CZ" smtClean="0"/>
              <a:t>hnojiva</a:t>
            </a:r>
          </a:p>
          <a:p>
            <a:pPr eaLnBrk="1" hangingPunct="1"/>
            <a:r>
              <a:rPr lang="cs-CZ" smtClean="0"/>
              <a:t>prací prášky</a:t>
            </a:r>
          </a:p>
          <a:p>
            <a:pPr eaLnBrk="1" hangingPunct="1"/>
            <a:r>
              <a:rPr lang="cs-CZ" smtClean="0"/>
              <a:t>barviva </a:t>
            </a:r>
          </a:p>
        </p:txBody>
      </p:sp>
      <p:pic>
        <p:nvPicPr>
          <p:cNvPr id="12292" name="Obrázek 3" descr="MC900090140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590800"/>
            <a:ext cx="27432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Obrázek 5" descr="MC90021543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038600"/>
            <a:ext cx="160020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Obrázek 7" descr="MC900299619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590800"/>
            <a:ext cx="16256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Obrázek 8" descr="MC900280586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724400"/>
            <a:ext cx="22050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OPVK_hor_zakladni_logolink_RGB_c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eaLnBrk="1" hangingPunct="1"/>
            <a:r>
              <a:rPr lang="cs-CZ" dirty="0" smtClean="0"/>
              <a:t>Místu, kde se ropa dále zpracovává, třeba na benzín, naftu, oleje nebo surovinu k výrobě umělých hmot se říká…………</a:t>
            </a:r>
          </a:p>
          <a:p>
            <a:pPr eaLnBrk="1" hangingPunct="1"/>
            <a:r>
              <a:rPr lang="cs-CZ" dirty="0" smtClean="0"/>
              <a:t>Ropě se lidově říká…………</a:t>
            </a:r>
          </a:p>
          <a:p>
            <a:pPr eaLnBrk="1" hangingPunct="1"/>
            <a:r>
              <a:rPr lang="cs-CZ" dirty="0" smtClean="0"/>
              <a:t>Lodi, která přepravuje ropu se říká………...</a:t>
            </a:r>
          </a:p>
          <a:p>
            <a:pPr eaLnBrk="1" hangingPunct="1"/>
            <a:r>
              <a:rPr lang="cs-CZ" dirty="0" smtClean="0"/>
              <a:t>Ropa je také označována jako černé zlato.</a:t>
            </a:r>
          </a:p>
          <a:p>
            <a:pPr eaLnBrk="1" hangingPunct="1">
              <a:buFontTx/>
              <a:buNone/>
            </a:pPr>
            <a:r>
              <a:rPr lang="cs-CZ" dirty="0" smtClean="0"/>
              <a:t>    Víš, proč?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400800" y="15240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rafinerie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419600" y="2057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rgbClr val="C00000"/>
                </a:solidFill>
              </a:rPr>
              <a:t>nafta</a:t>
            </a:r>
          </a:p>
        </p:txBody>
      </p:sp>
      <p:sp>
        <p:nvSpPr>
          <p:cNvPr id="8" name="Veselý obličej 7"/>
          <p:cNvSpPr>
            <a:spLocks noChangeArrowheads="1"/>
          </p:cNvSpPr>
          <p:nvPr/>
        </p:nvSpPr>
        <p:spPr bwMode="auto">
          <a:xfrm>
            <a:off x="2971800" y="4419600"/>
            <a:ext cx="1524000" cy="129540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331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676400" y="3200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C00000"/>
                </a:solidFill>
              </a:rPr>
              <a:t>tanker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249362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chemeClr val="accent3">
                    <a:lumMod val="10000"/>
                  </a:schemeClr>
                </a:solidFill>
              </a:rPr>
              <a:t>Ropa – zdroj energie i ekologických katastrof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cs-CZ" sz="3000" dirty="0" smtClean="0"/>
              <a:t>havárie tankeru</a:t>
            </a:r>
          </a:p>
          <a:p>
            <a:pPr eaLnBrk="1" hangingPunct="1"/>
            <a:r>
              <a:rPr lang="cs-CZ" sz="3000" dirty="0" smtClean="0"/>
              <a:t>ropa uniká do moře, vytvoří se ropná skvrna</a:t>
            </a:r>
          </a:p>
          <a:p>
            <a:pPr eaLnBrk="1" hangingPunct="1"/>
            <a:r>
              <a:rPr lang="cs-CZ" sz="3000" dirty="0" smtClean="0"/>
              <a:t>asi polovina ropy se rychle vypaří, do ovzduší uniknou jedovaté látky</a:t>
            </a:r>
          </a:p>
          <a:p>
            <a:pPr eaLnBrk="1" hangingPunct="1"/>
            <a:r>
              <a:rPr lang="cs-CZ" sz="3000" dirty="0" smtClean="0"/>
              <a:t>zbytek ropy se smísí s vodou a vytvoří lepkavé chomáče</a:t>
            </a:r>
          </a:p>
          <a:p>
            <a:pPr eaLnBrk="1" hangingPunct="1"/>
            <a:r>
              <a:rPr lang="cs-CZ" sz="3000" dirty="0" smtClean="0"/>
              <a:t>jedovaté látky postihují mořské ptáky a živočichy</a:t>
            </a:r>
          </a:p>
        </p:txBody>
      </p:sp>
      <p:pic>
        <p:nvPicPr>
          <p:cNvPr id="1434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7912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Obrázek 4" descr="MC900030196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990600"/>
            <a:ext cx="236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1676400"/>
          </a:xfrm>
        </p:spPr>
        <p:txBody>
          <a:bodyPr/>
          <a:lstStyle/>
          <a:p>
            <a:r>
              <a:rPr lang="cs-CZ" dirty="0" smtClean="0"/>
              <a:t>Odpařováním z ropy se uvolňuje další důležitá energetická surovina.</a:t>
            </a:r>
          </a:p>
          <a:p>
            <a:r>
              <a:rPr lang="cs-CZ" dirty="0" smtClean="0"/>
              <a:t>Víš, co to je?</a:t>
            </a:r>
            <a:endParaRPr lang="cs-CZ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7912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457200" y="1981200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 Třetí planeta sluneční soustavy.		__  __  __  __</a:t>
            </a:r>
          </a:p>
          <a:p>
            <a:pPr marL="342900" indent="-342900"/>
            <a:r>
              <a:rPr lang="cs-CZ" dirty="0" smtClean="0"/>
              <a:t>2. Vyrábí se z vápence.			__  __  __  __  __  __</a:t>
            </a:r>
          </a:p>
          <a:p>
            <a:pPr marL="342900" indent="-342900"/>
            <a:r>
              <a:rPr lang="cs-CZ" dirty="0" smtClean="0"/>
              <a:t>3. Mnoho vytěžených surovin </a:t>
            </a:r>
          </a:p>
          <a:p>
            <a:pPr marL="342900" indent="-342900"/>
            <a:r>
              <a:rPr lang="cs-CZ" dirty="0" smtClean="0"/>
              <a:t>	se využívá jako stavební…		__  __  __  __  __</a:t>
            </a:r>
          </a:p>
          <a:p>
            <a:pPr marL="342900" indent="-342900"/>
            <a:r>
              <a:rPr lang="cs-CZ" dirty="0" smtClean="0"/>
              <a:t>4. Ze všech železných rud obsahuje</a:t>
            </a:r>
          </a:p>
          <a:p>
            <a:pPr marL="342900" indent="-342900"/>
            <a:r>
              <a:rPr lang="cs-CZ" dirty="0" smtClean="0"/>
              <a:t>	 největší množství železa.		__  __  __  __  __  __  __  __</a:t>
            </a:r>
          </a:p>
          <a:p>
            <a:pPr marL="342900" indent="-342900"/>
            <a:r>
              <a:rPr lang="cs-CZ" dirty="0" smtClean="0"/>
              <a:t>5. Původně byl sypkým pískem.		__  __  __  __  __  __  __  __</a:t>
            </a:r>
          </a:p>
          <a:p>
            <a:pPr marL="342900" indent="-342900"/>
            <a:r>
              <a:rPr lang="cs-CZ" dirty="0" smtClean="0"/>
              <a:t>6. Hornina tvořena převážně kalcitem. 	__  __  __  __  __  __  __</a:t>
            </a:r>
          </a:p>
          <a:p>
            <a:pPr marL="342900" indent="-342900"/>
            <a:r>
              <a:rPr lang="cs-CZ" dirty="0" smtClean="0"/>
              <a:t>7. Jeden z nejdůležitějších kovů, bez</a:t>
            </a:r>
          </a:p>
          <a:p>
            <a:pPr marL="342900" indent="-342900"/>
            <a:r>
              <a:rPr lang="cs-CZ" dirty="0" smtClean="0"/>
              <a:t>	kterého se lidé nemohou obejít.		__  __  __  __  __  __</a:t>
            </a:r>
          </a:p>
          <a:p>
            <a:pPr marL="342900" indent="-342900"/>
            <a:r>
              <a:rPr lang="cs-CZ" dirty="0" smtClean="0"/>
              <a:t>8. Některé nerosty a horniny obsahují</a:t>
            </a:r>
          </a:p>
          <a:p>
            <a:pPr marL="342900" indent="-342900"/>
            <a:r>
              <a:rPr lang="cs-CZ" dirty="0" smtClean="0"/>
              <a:t>	kovy, nazýváme je železné....		__  __  __  __ </a:t>
            </a:r>
          </a:p>
          <a:p>
            <a:pPr marL="342900" indent="-342900"/>
            <a:r>
              <a:rPr lang="cs-CZ" dirty="0" smtClean="0"/>
              <a:t>9. Horniny jsou složeny z….		__  __  __  __  __  __  __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029200" y="198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Z</a:t>
            </a:r>
            <a:r>
              <a:rPr lang="cs-CZ" sz="1600" dirty="0" smtClean="0"/>
              <a:t>    E    M    Ě</a:t>
            </a:r>
            <a:endParaRPr lang="cs-CZ" sz="16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105400" y="2286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    E    M    </a:t>
            </a:r>
            <a:r>
              <a:rPr lang="cs-CZ" sz="1600" b="1" dirty="0" smtClean="0">
                <a:solidFill>
                  <a:srgbClr val="FF0000"/>
                </a:solidFill>
              </a:rPr>
              <a:t>E</a:t>
            </a:r>
            <a:r>
              <a:rPr lang="cs-CZ" sz="1600" dirty="0" smtClean="0"/>
              <a:t>    N    T</a:t>
            </a:r>
            <a:endParaRPr lang="cs-CZ" sz="16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105400" y="2819400"/>
            <a:ext cx="2133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    Á    </a:t>
            </a:r>
            <a:r>
              <a:rPr lang="cs-CZ" sz="1600" b="1" dirty="0" smtClean="0">
                <a:solidFill>
                  <a:srgbClr val="FF0000"/>
                </a:solidFill>
              </a:rPr>
              <a:t>M</a:t>
            </a:r>
            <a:r>
              <a:rPr lang="cs-CZ" sz="1600" dirty="0" smtClean="0"/>
              <a:t>    E    N	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105400" y="33528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    A    G   </a:t>
            </a:r>
            <a:r>
              <a:rPr lang="cs-CZ" sz="1600" b="1" dirty="0" smtClean="0"/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N</a:t>
            </a:r>
            <a:r>
              <a:rPr lang="cs-CZ" sz="1600" b="1" dirty="0" smtClean="0"/>
              <a:t>    </a:t>
            </a:r>
            <a:r>
              <a:rPr lang="cs-CZ" sz="1600" dirty="0" smtClean="0"/>
              <a:t>E    T      I     T</a:t>
            </a:r>
            <a:endParaRPr lang="cs-CZ" sz="16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105400" y="36576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    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Í</a:t>
            </a:r>
            <a:r>
              <a:rPr lang="cs-CZ" sz="1600" dirty="0" smtClean="0">
                <a:solidFill>
                  <a:srgbClr val="FF0000"/>
                </a:solidFill>
              </a:rPr>
              <a:t>     </a:t>
            </a:r>
            <a:r>
              <a:rPr lang="cs-CZ" sz="1600" dirty="0" smtClean="0"/>
              <a:t>S    K    O    V     E    C     </a:t>
            </a:r>
            <a:endParaRPr lang="cs-CZ" sz="1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105400" y="38862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    Á     </a:t>
            </a:r>
            <a:r>
              <a:rPr lang="cs-CZ" sz="1600" b="1" dirty="0" smtClean="0">
                <a:solidFill>
                  <a:srgbClr val="FF0000"/>
                </a:solidFill>
              </a:rPr>
              <a:t>P</a:t>
            </a:r>
            <a:r>
              <a:rPr lang="cs-CZ" sz="1600" dirty="0" smtClean="0"/>
              <a:t>    E    N    E    C</a:t>
            </a:r>
            <a:endParaRPr lang="cs-CZ" sz="16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105400" y="4419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Ž    E     </a:t>
            </a:r>
            <a:r>
              <a:rPr lang="cs-CZ" sz="1600" b="1" dirty="0" smtClean="0">
                <a:solidFill>
                  <a:srgbClr val="FF0000"/>
                </a:solidFill>
              </a:rPr>
              <a:t>L</a:t>
            </a:r>
            <a:r>
              <a:rPr lang="cs-CZ" sz="1600" dirty="0" smtClean="0"/>
              <a:t>    E     Z    O   </a:t>
            </a:r>
            <a:endParaRPr lang="cs-CZ" sz="16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105400" y="4953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R   U    D     </a:t>
            </a:r>
            <a:r>
              <a:rPr lang="cs-CZ" sz="1600" b="1" dirty="0" smtClean="0">
                <a:solidFill>
                  <a:srgbClr val="FF0000"/>
                </a:solidFill>
              </a:rPr>
              <a:t>Y</a:t>
            </a:r>
            <a:r>
              <a:rPr lang="cs-CZ" sz="1600" dirty="0" smtClean="0"/>
              <a:t>    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105400" y="52578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N</a:t>
            </a:r>
            <a:r>
              <a:rPr lang="cs-CZ" sz="1600" dirty="0" smtClean="0"/>
              <a:t>    E    R    O    S     T    Ů   </a:t>
            </a:r>
            <a:endParaRPr lang="cs-CZ" sz="16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Zemní plyn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cs-CZ" sz="3000" dirty="0" smtClean="0"/>
              <a:t>Čerpá se z hloubky několika set i tisíc metrů po navrtání zemské kůry.</a:t>
            </a:r>
          </a:p>
          <a:p>
            <a:r>
              <a:rPr lang="cs-CZ" sz="3000" dirty="0" smtClean="0"/>
              <a:t>Uvolňuje se odpařováním z ropy.</a:t>
            </a:r>
          </a:p>
          <a:p>
            <a:r>
              <a:rPr lang="cs-CZ" sz="3000" dirty="0" smtClean="0"/>
              <a:t>Slouží v domácnostech k vytápění, vaření a pečení.</a:t>
            </a:r>
          </a:p>
          <a:p>
            <a:r>
              <a:rPr lang="cs-CZ" sz="3000" dirty="0" smtClean="0"/>
              <a:t>Je nebezpečný, protože je výbušný.</a:t>
            </a: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7912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MC9004347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886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chemeClr val="accent3">
                    <a:lumMod val="10000"/>
                  </a:schemeClr>
                </a:solidFill>
              </a:rPr>
              <a:t>Zdroje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905000"/>
          </a:xfrm>
        </p:spPr>
        <p:txBody>
          <a:bodyPr/>
          <a:lstStyle/>
          <a:p>
            <a:pPr eaLnBrk="1" hangingPunct="1"/>
            <a:r>
              <a:rPr lang="cs-CZ" sz="1600" dirty="0" smtClean="0"/>
              <a:t>office.</a:t>
            </a:r>
            <a:r>
              <a:rPr lang="cs-CZ" sz="1600" dirty="0" err="1" smtClean="0"/>
              <a:t>microsoft.com</a:t>
            </a:r>
            <a:endParaRPr lang="cs-CZ" sz="1600" dirty="0" smtClean="0"/>
          </a:p>
          <a:p>
            <a:pPr eaLnBrk="1" hangingPunct="1"/>
            <a:r>
              <a:rPr lang="cs-CZ" sz="1600" dirty="0" smtClean="0"/>
              <a:t>KHOLOVÁ, Helena. </a:t>
            </a:r>
            <a:r>
              <a:rPr lang="cs-CZ" sz="1600" i="1" dirty="0" smtClean="0"/>
              <a:t>Život na zemi</a:t>
            </a:r>
            <a:r>
              <a:rPr lang="cs-CZ" sz="1600" dirty="0" smtClean="0"/>
              <a:t>. </a:t>
            </a:r>
            <a:r>
              <a:rPr lang="cs-CZ" sz="1600" dirty="0" err="1" smtClean="0"/>
              <a:t>Všeň</a:t>
            </a:r>
            <a:r>
              <a:rPr lang="cs-CZ" sz="1600" dirty="0" smtClean="0"/>
              <a:t>: ALTER,s.r.o., 1997. ISBN 80-85775-61-1. </a:t>
            </a:r>
          </a:p>
          <a:p>
            <a:pPr eaLnBrk="1" hangingPunct="1"/>
            <a:r>
              <a:rPr lang="cs-CZ" sz="1600" dirty="0" smtClean="0"/>
              <a:t>BŘEZÍKOVÁ, Ivona a Milan STARÝ. </a:t>
            </a:r>
            <a:r>
              <a:rPr lang="cs-CZ" sz="1600" i="1" dirty="0" smtClean="0"/>
              <a:t>Velká dětská encyklopedie</a:t>
            </a:r>
            <a:r>
              <a:rPr lang="cs-CZ" sz="1600" dirty="0" smtClean="0"/>
              <a:t>. Havlíčkův Brod: Fragment, 2002. ISBN 80-7200-673-8.</a:t>
            </a:r>
          </a:p>
          <a:p>
            <a:pPr eaLnBrk="1" hangingPunct="1"/>
            <a:r>
              <a:rPr lang="cs-CZ" sz="1600" dirty="0" smtClean="0"/>
              <a:t>Věž na těžbu ropy. </a:t>
            </a:r>
            <a:r>
              <a:rPr lang="cs-CZ" sz="1600" i="1" dirty="0" err="1" smtClean="0"/>
              <a:t>Youtube</a:t>
            </a:r>
            <a:r>
              <a:rPr lang="cs-CZ" sz="1600" dirty="0" smtClean="0"/>
              <a:t> [online]. 2012 [cit. 2014-07-31]. Dostupné z: </a:t>
            </a:r>
            <a:r>
              <a:rPr lang="cs-CZ" sz="1600" dirty="0" smtClean="0">
                <a:hlinkClick r:id="rId2"/>
              </a:rPr>
              <a:t>http://www.</a:t>
            </a:r>
            <a:r>
              <a:rPr lang="cs-CZ" sz="1600" dirty="0" err="1" smtClean="0">
                <a:hlinkClick r:id="rId2"/>
              </a:rPr>
              <a:t>youtube.com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watch</a:t>
            </a:r>
            <a:r>
              <a:rPr lang="cs-CZ" sz="1600" dirty="0" smtClean="0">
                <a:hlinkClick r:id="rId2"/>
              </a:rPr>
              <a:t>?v=</a:t>
            </a:r>
            <a:r>
              <a:rPr lang="cs-CZ" sz="1600" dirty="0" err="1" smtClean="0">
                <a:hlinkClick r:id="rId2"/>
              </a:rPr>
              <a:t>byFy</a:t>
            </a:r>
            <a:r>
              <a:rPr lang="cs-CZ" sz="1600" dirty="0" smtClean="0">
                <a:hlinkClick r:id="rId2"/>
              </a:rPr>
              <a:t>_i-FJX4</a:t>
            </a:r>
            <a:endParaRPr lang="cs-CZ" sz="1600" dirty="0" smtClean="0"/>
          </a:p>
        </p:txBody>
      </p:sp>
      <p:pic>
        <p:nvPicPr>
          <p:cNvPr id="1536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8674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307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Digitální učební materiál je určen pro práci za pomoci počítače s interaktivní tabulí. Je součástí tematického okruhu „Rozmanitost přírody“.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Materiál poskytuje základní informace o vzniku, nalezištích, těžbě ropy a jejím dalším zpracování.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přírodověda 5. ročník.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Tento materiál vznikl jako doplňující materiál k učebnici: MATYÁŠEK, Jiří, Věra ŠTIKOVÁ a Josef TRNA. Přírodověda 5: Člověk a jeho svět. Bratislavská 23d, 602 00 Brno: NOVÁ ŠKOLA s.r.o., 2011. ISBN 978-807289-301-0.</a:t>
            </a:r>
            <a:endParaRPr lang="cs-CZ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00200" y="2286000"/>
            <a:ext cx="57912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2000" b="1" dirty="0">
                <a:ln w="1905"/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Ropa</a:t>
            </a:r>
          </a:p>
        </p:txBody>
      </p:sp>
      <p:pic>
        <p:nvPicPr>
          <p:cNvPr id="409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10000"/>
                  </a:schemeClr>
                </a:solidFill>
              </a:rPr>
              <a:t>Ropa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286000"/>
          </a:xfrm>
        </p:spPr>
        <p:txBody>
          <a:bodyPr/>
          <a:lstStyle/>
          <a:p>
            <a:pPr eaLnBrk="1" hangingPunct="1"/>
            <a:r>
              <a:rPr lang="cs-CZ" smtClean="0"/>
              <a:t>jedna z hlavních energetických surovin</a:t>
            </a:r>
          </a:p>
          <a:p>
            <a:pPr eaLnBrk="1" hangingPunct="1"/>
            <a:r>
              <a:rPr lang="cs-CZ" smtClean="0"/>
              <a:t>světle žlutá až černá tekutina různé hustoty</a:t>
            </a:r>
          </a:p>
          <a:p>
            <a:pPr eaLnBrk="1" hangingPunct="1"/>
            <a:r>
              <a:rPr lang="cs-CZ" smtClean="0"/>
              <a:t>olejnatá látka uložena v zemi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5124" name="Obrázek 3" descr="MC900281774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98900"/>
            <a:ext cx="38862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7912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10000"/>
                  </a:schemeClr>
                </a:solidFill>
              </a:rPr>
              <a:t>Víš, jak vznikla ropa?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a) vznikla rozkladem pravěkých rostlin</a:t>
            </a:r>
          </a:p>
          <a:p>
            <a:pPr eaLnBrk="1" hangingPunct="1">
              <a:buFontTx/>
              <a:buNone/>
            </a:pPr>
            <a:r>
              <a:rPr lang="cs-CZ" dirty="0" smtClean="0"/>
              <a:t>b) byla vytvořena v chemických laboratořích</a:t>
            </a:r>
          </a:p>
          <a:p>
            <a:pPr eaLnBrk="1" hangingPunct="1">
              <a:buFontTx/>
              <a:buNone/>
            </a:pPr>
            <a:r>
              <a:rPr lang="cs-CZ" dirty="0" smtClean="0"/>
              <a:t>c) vznikla z odumřelých živočichů před mnoha miliony let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11" name="Veselý obličej 10"/>
          <p:cNvSpPr>
            <a:spLocks noChangeArrowheads="1"/>
          </p:cNvSpPr>
          <p:nvPr/>
        </p:nvSpPr>
        <p:spPr bwMode="auto">
          <a:xfrm>
            <a:off x="4495800" y="335280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cs-CZ"/>
          </a:p>
        </p:txBody>
      </p:sp>
      <p:pic>
        <p:nvPicPr>
          <p:cNvPr id="12" name="Obrázek 11" descr="MC900162890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35464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2667000"/>
          </a:xfrm>
        </p:spPr>
        <p:txBody>
          <a:bodyPr/>
          <a:lstStyle/>
          <a:p>
            <a:pPr eaLnBrk="1" hangingPunct="1"/>
            <a:r>
              <a:rPr lang="cs-CZ" smtClean="0"/>
              <a:t>Ropa se těží z hloubek až 9000 m hlubinnými vrty.</a:t>
            </a:r>
          </a:p>
          <a:p>
            <a:pPr eaLnBrk="1" hangingPunct="1"/>
            <a:r>
              <a:rPr lang="cs-CZ" smtClean="0"/>
              <a:t>Na povrch je vytlačována tlakem plynu, vody nebo pomocí čerpadel.</a:t>
            </a:r>
          </a:p>
        </p:txBody>
      </p:sp>
      <p:pic>
        <p:nvPicPr>
          <p:cNvPr id="164868" name="Picture 4" descr="C:\Users\Windows\AppData\Local\Microsoft\Windows\Temporary Internet Files\Content.IE5\JITCYFU1\MM90031581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124200"/>
            <a:ext cx="2286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10000"/>
                  </a:schemeClr>
                </a:solidFill>
              </a:rPr>
              <a:t>Ropný vrt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2209800"/>
          </a:xfrm>
        </p:spPr>
        <p:txBody>
          <a:bodyPr/>
          <a:lstStyle/>
          <a:p>
            <a:pPr eaLnBrk="1" hangingPunct="1"/>
            <a:r>
              <a:rPr lang="cs-CZ" dirty="0" smtClean="0"/>
              <a:t>Vyvrtaná šachta, kterou proudí ropa nahoru z ložiska, které leží ve velké hloubce. </a:t>
            </a:r>
          </a:p>
        </p:txBody>
      </p:sp>
      <p:pic>
        <p:nvPicPr>
          <p:cNvPr id="166916" name="Picture 4" descr="C:\Users\Windows\AppData\Local\Microsoft\Windows\Temporary Internet Files\Content.IE5\JHH08ZHC\MC9003570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86200"/>
            <a:ext cx="238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17" name="Picture 5" descr="C:\Users\Windows\AppData\Local\Microsoft\Windows\Temporary Internet Files\Content.IE5\BHM86X3O\MC9000600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05000"/>
            <a:ext cx="30543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4572000" y="5029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youtube.com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watch</a:t>
            </a:r>
            <a:r>
              <a:rPr lang="cs-CZ" dirty="0" smtClean="0">
                <a:hlinkClick r:id="rId5"/>
              </a:rPr>
              <a:t>?v=</a:t>
            </a:r>
            <a:r>
              <a:rPr lang="cs-CZ" dirty="0" err="1" smtClean="0">
                <a:hlinkClick r:id="rId5"/>
              </a:rPr>
              <a:t>byFy</a:t>
            </a:r>
            <a:r>
              <a:rPr lang="cs-CZ" dirty="0" smtClean="0">
                <a:hlinkClick r:id="rId5"/>
              </a:rPr>
              <a:t>_i-FJX4</a:t>
            </a:r>
            <a:endParaRPr lang="cs-CZ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10000"/>
                  </a:schemeClr>
                </a:solidFill>
              </a:rPr>
              <a:t>Ropná plošina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eaLnBrk="1" hangingPunct="1"/>
            <a:r>
              <a:rPr lang="cs-CZ" dirty="0" smtClean="0"/>
              <a:t>Technické zařízení určené k těžbě ropy, plave na moři nebo </a:t>
            </a:r>
            <a:r>
              <a:rPr lang="cs-CZ" smtClean="0"/>
              <a:t>je </a:t>
            </a:r>
            <a:r>
              <a:rPr lang="cs-CZ" smtClean="0"/>
              <a:t>ukotveno </a:t>
            </a:r>
            <a:r>
              <a:rPr lang="cs-CZ" dirty="0" smtClean="0"/>
              <a:t>na dně moře.</a:t>
            </a:r>
          </a:p>
        </p:txBody>
      </p:sp>
      <p:pic>
        <p:nvPicPr>
          <p:cNvPr id="5" name="Obrázek 4" descr="MC900298001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00400"/>
            <a:ext cx="266700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MP90018074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200400"/>
            <a:ext cx="3657600" cy="24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57912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accent3">
                    <a:lumMod val="10000"/>
                  </a:schemeClr>
                </a:solidFill>
              </a:rPr>
              <a:t>Víš, jak se říká dlouhému potrubí, kterým proudí ropa na různá místa určení?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371600" y="26670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plynovod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5000" y="38100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vodojem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5105400" y="25908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kanalizace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648200" y="48768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plynojem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219200" y="48768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vodovod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4800600" y="36576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ropovod</a:t>
            </a:r>
          </a:p>
        </p:txBody>
      </p:sp>
      <p:sp>
        <p:nvSpPr>
          <p:cNvPr id="13" name="Veselý obličej 12"/>
          <p:cNvSpPr>
            <a:spLocks noChangeArrowheads="1"/>
          </p:cNvSpPr>
          <p:nvPr/>
        </p:nvSpPr>
        <p:spPr bwMode="auto">
          <a:xfrm>
            <a:off x="6400800" y="3657600"/>
            <a:ext cx="838200" cy="76200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025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715000"/>
            <a:ext cx="3657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834</TotalTime>
  <Words>507</Words>
  <Application>Microsoft Office PowerPoint</Application>
  <PresentationFormat>Předvádění na obrazovce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ROPA</vt:lpstr>
      <vt:lpstr>Anotace:</vt:lpstr>
      <vt:lpstr>Snímek 3</vt:lpstr>
      <vt:lpstr>Ropa</vt:lpstr>
      <vt:lpstr>Víš, jak vznikla ropa?</vt:lpstr>
      <vt:lpstr>Snímek 6</vt:lpstr>
      <vt:lpstr>Ropný vrt</vt:lpstr>
      <vt:lpstr>Ropná plošina</vt:lpstr>
      <vt:lpstr>Víš, jak se říká dlouhému potrubí, kterým proudí ropa na různá místa určení?</vt:lpstr>
      <vt:lpstr>Naleziště ropy</vt:lpstr>
      <vt:lpstr>Co se z ropy vyrábí?</vt:lpstr>
      <vt:lpstr>Snímek 12</vt:lpstr>
      <vt:lpstr>Ropa – zdroj energie i ekologických katastrof</vt:lpstr>
      <vt:lpstr>Snímek 14</vt:lpstr>
      <vt:lpstr>Zemní plyn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 7</cp:lastModifiedBy>
  <cp:revision>98</cp:revision>
  <cp:lastPrinted>1601-01-01T00:00:00Z</cp:lastPrinted>
  <dcterms:created xsi:type="dcterms:W3CDTF">1601-01-01T00:00:00Z</dcterms:created>
  <dcterms:modified xsi:type="dcterms:W3CDTF">2014-08-19T11:31:17Z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