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85" r:id="rId5"/>
    <p:sldId id="286" r:id="rId6"/>
    <p:sldId id="284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9" r:id="rId17"/>
    <p:sldId id="290" r:id="rId18"/>
    <p:sldId id="292" r:id="rId19"/>
    <p:sldId id="293" r:id="rId20"/>
    <p:sldId id="288" r:id="rId21"/>
    <p:sldId id="263" r:id="rId22"/>
    <p:sldId id="287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93D1F-2EF1-44B5-8E5C-D769A4FFB9F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98164-53E8-48DE-8355-BDE2CFC8592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614C9-32D2-43BA-8B19-1BC9EACD20C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13A98-914F-4C18-8507-59D44962F64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6FF98-6DB7-4338-8BB3-843EF87BC57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7D3D-611A-48CB-9962-2D463EF32A4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D1895-E5BC-4004-A563-0EA1DE8EF81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641E2-6932-4A6D-A216-59B32A19164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7DD6F-B4E4-4C7A-9776-CAF0096472B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0767B-4B04-4A47-BEB6-29E08C55ECE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07DA0-32C4-49B0-A577-1B6B57E5393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31652E-07BC-4E71-BA8C-14252911D77F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f/f7/Water_ice_clouds_hanging_above_Tharsis_PIA02653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b/b6/Jupiter_gany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b/b4/Saturn_(planet)_large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b/bb/Uranus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5/56/Neptune_Full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3/30/Pluto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//upload.wikimedia.org/wikipedia/commons/d/df/Sun_in_X-Ray.pn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8/83/Solar_system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hyperlink" Target="//upload.wikimedia.org/wikipedia/commons/d/df/Sun_in_X-Ray.pn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3/Solar_system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8/83/Solar_system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2/Solar_sys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d/dc/Sonnensystem_Navigationsleiste.pn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f/Sun_in_X-Ray.pn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9/93/MESSENGER_first_photo_of_unseen_side_of_mercury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1/Venus-real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6/6f/Earth_Eastern_Hemisphere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SLUNEČNÍ SOUSTAVA OBECNĚ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 smtClean="0"/>
              <a:t>Pří_029_Rozmanitost přírody – Sluneční soustava obecně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Autor:  </a:t>
            </a:r>
            <a:r>
              <a:rPr lang="cs-CZ" b="1" dirty="0"/>
              <a:t>Mgr. </a:t>
            </a:r>
            <a:r>
              <a:rPr lang="cs-CZ" b="1" dirty="0" smtClean="0"/>
              <a:t>Pavla Fridrichová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</a:t>
            </a:r>
            <a:r>
              <a:rPr lang="cs-CZ" dirty="0" smtClean="0"/>
              <a:t>Zlín, příspěvková organizace</a:t>
            </a:r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File:Water ice clouds hanging above Tharsis PIA02653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600200"/>
            <a:ext cx="3810000" cy="3810000"/>
          </a:xfrm>
          <a:prstGeom prst="rect">
            <a:avLst/>
          </a:prstGeom>
          <a:noFill/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 smtClean="0"/>
              <a:t>MARS</a:t>
            </a:r>
            <a:endParaRPr lang="cs-CZ" sz="4800" b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/>
          <a:lstStyle/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čtvrtá planeta sluneční soustavy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malá, červená a skalnatá planeta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velmi chladno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1 rok na Marsu je 687 pozemských dnů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1 den odpovídá 24,6 hodinám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kdysi tam tekla voda</a:t>
            </a:r>
            <a:endParaRPr lang="cs-CZ" kern="1200" dirty="0">
              <a:latin typeface="Arial" charset="0"/>
            </a:endParaRP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451475"/>
            <a:ext cx="3657600" cy="796925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4077840" y="516397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8</a:t>
            </a:r>
            <a:r>
              <a:rPr lang="en-US" sz="1000" b="1" dirty="0" smtClean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 smtClean="0"/>
              <a:t>JUPITER</a:t>
            </a:r>
            <a:endParaRPr lang="cs-CZ" sz="4800" b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/>
          <a:lstStyle/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pátá, největší planeta sluneční soustavy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je zahalena mraky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má kapalný povrch, drží pohromadě vlivem gravitace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oběh kolem Slunce trvá 12 let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má 65 měsíců</a:t>
            </a:r>
            <a:endParaRPr lang="cs-CZ" kern="1200" dirty="0">
              <a:latin typeface="Arial" charset="0"/>
            </a:endParaRP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51475"/>
            <a:ext cx="3657600" cy="796925"/>
          </a:xfrm>
          <a:prstGeom prst="rect">
            <a:avLst/>
          </a:prstGeom>
          <a:noFill/>
        </p:spPr>
      </p:pic>
      <p:pic>
        <p:nvPicPr>
          <p:cNvPr id="172034" name="Picture 2" descr="File:Jupiter gany.jpg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750" y="1600200"/>
            <a:ext cx="3365500" cy="381000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3810000" y="5105400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9</a:t>
            </a:r>
            <a:r>
              <a:rPr lang="en-US" sz="1000" b="1" dirty="0" smtClean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File:Saturn (planet) large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1600200"/>
            <a:ext cx="3048000" cy="3810000"/>
          </a:xfrm>
          <a:prstGeom prst="rect">
            <a:avLst/>
          </a:prstGeom>
          <a:noFill/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 smtClean="0"/>
              <a:t>SATURN</a:t>
            </a:r>
            <a:endParaRPr lang="cs-CZ" sz="4800" b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/>
          <a:lstStyle/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šestá planeta sluneční soustavy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obrovitá kapalná planeta s tuhým jádrem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má 57 měsíců, největší z nich je Titan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jeden oběh kolem Slunce trvá 29,5 pozemského roku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prstence Saturnu jsou tvořeny mnoha ledových úlomků </a:t>
            </a:r>
          </a:p>
          <a:p>
            <a:endParaRPr lang="cs-CZ" kern="1200" dirty="0">
              <a:latin typeface="Arial" charset="0"/>
            </a:endParaRP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451475"/>
            <a:ext cx="3657600" cy="796925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3581400" y="5163979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10</a:t>
            </a:r>
            <a:r>
              <a:rPr lang="en-US" sz="1000" b="1" dirty="0" smtClean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File:Uranus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1600200"/>
            <a:ext cx="3752850" cy="3810000"/>
          </a:xfrm>
          <a:prstGeom prst="rect">
            <a:avLst/>
          </a:prstGeom>
          <a:noFill/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 smtClean="0"/>
              <a:t>URAN</a:t>
            </a:r>
            <a:endParaRPr lang="cs-CZ" sz="4800" b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/>
          <a:lstStyle/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sedmá planeta sluneční soustavy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nazelenalá, velmi chladná planeta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složená z plynů a kapalin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jeden oběh kolem Slunce trvá planetě 84 let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451475"/>
            <a:ext cx="3657600" cy="796925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3962400" y="5163979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11</a:t>
            </a:r>
            <a:r>
              <a:rPr lang="en-US" sz="1000" b="1" dirty="0" smtClean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File:Neptune Full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600200"/>
            <a:ext cx="3810000" cy="3810000"/>
          </a:xfrm>
          <a:prstGeom prst="rect">
            <a:avLst/>
          </a:prstGeom>
          <a:noFill/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 smtClean="0"/>
              <a:t>NEPTUN</a:t>
            </a:r>
            <a:endParaRPr lang="cs-CZ" sz="4800" b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/>
          <a:lstStyle/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osmá planeta sluneční soustavy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nejchladnější, nejmenší planeta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obrovské bouře, velký vítr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Slunce oběhne za 165 let</a:t>
            </a:r>
          </a:p>
          <a:p>
            <a:endParaRPr lang="cs-CZ" kern="1200" dirty="0">
              <a:latin typeface="Arial" charset="0"/>
            </a:endParaRP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451475"/>
            <a:ext cx="3657600" cy="796925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4038600" y="5163979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12</a:t>
            </a:r>
            <a:r>
              <a:rPr lang="en-US" sz="1000" b="1" dirty="0" smtClean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File:Pluto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8042" r="11541"/>
          <a:stretch>
            <a:fillRect/>
          </a:stretch>
        </p:blipFill>
        <p:spPr bwMode="auto">
          <a:xfrm>
            <a:off x="914400" y="1966842"/>
            <a:ext cx="3429000" cy="3443358"/>
          </a:xfrm>
          <a:prstGeom prst="rect">
            <a:avLst/>
          </a:prstGeom>
          <a:noFill/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 smtClean="0"/>
              <a:t>PLUTO</a:t>
            </a:r>
            <a:endParaRPr lang="cs-CZ" sz="4800" b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/>
          <a:lstStyle/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trpasličí planeta </a:t>
            </a:r>
            <a:endParaRPr lang="cs-CZ" sz="2000" kern="1200" dirty="0" smtClean="0">
              <a:latin typeface="Arial" charset="0"/>
            </a:endParaRP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dříve považováno za poslední planetu sluneční soustavy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Mezinárodní astronomická unie roku 2006 na zasedání v Praze vyškrtla Pluto ze seznamu planet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451475"/>
            <a:ext cx="3657600" cy="796925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3962400" y="5105400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13</a:t>
            </a:r>
            <a:r>
              <a:rPr lang="en-US" sz="1000" b="1" dirty="0" smtClean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cs-CZ" sz="2000" dirty="0" smtClean="0">
                <a:solidFill>
                  <a:schemeClr val="tx2"/>
                </a:solidFill>
              </a:rPr>
              <a:t>Které přirozené těleso obíhá kolem Země?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tx2"/>
                </a:solidFill>
              </a:rPr>
              <a:t>Která “planeta“ byla vyškrtnuta ze sluneční soustavy?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tx2"/>
                </a:solidFill>
              </a:rPr>
              <a:t>První planeta sluneční soustavy?</a:t>
            </a:r>
          </a:p>
          <a:p>
            <a:pPr marL="457200" indent="-457200">
              <a:buFontTx/>
              <a:buAutoNum type="arabicPeriod"/>
            </a:pPr>
            <a:r>
              <a:rPr lang="cs-CZ" sz="2000" dirty="0" smtClean="0">
                <a:solidFill>
                  <a:schemeClr val="tx2"/>
                </a:solidFill>
              </a:rPr>
              <a:t>Která planeta je poslední </a:t>
            </a:r>
          </a:p>
          <a:p>
            <a:pPr marL="457200" indent="-457200">
              <a:buNone/>
            </a:pP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smtClean="0">
                <a:solidFill>
                  <a:schemeClr val="tx2"/>
                </a:solidFill>
              </a:rPr>
              <a:t>      ve sluneční soustavě?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cs-CZ" sz="2000" dirty="0" smtClean="0">
                <a:solidFill>
                  <a:schemeClr val="tx2"/>
                </a:solidFill>
              </a:rPr>
              <a:t>Jaká síla Slunce přitahuje planety, komety … ? </a:t>
            </a:r>
          </a:p>
          <a:p>
            <a:pPr marL="457200" indent="-457200">
              <a:buFontTx/>
              <a:buAutoNum type="arabicPeriod" startAt="5"/>
            </a:pPr>
            <a:r>
              <a:rPr lang="cs-CZ" sz="2000" dirty="0" smtClean="0">
                <a:solidFill>
                  <a:schemeClr val="tx2"/>
                </a:solidFill>
              </a:rPr>
              <a:t>Na které planetě je život?</a:t>
            </a:r>
          </a:p>
          <a:p>
            <a:pPr marL="457200" indent="-457200">
              <a:buAutoNum type="arabicPeriod" startAt="5"/>
            </a:pPr>
            <a:endParaRPr lang="cs-CZ" sz="2000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cs-CZ" sz="2000" dirty="0" smtClean="0">
                <a:solidFill>
                  <a:schemeClr val="tx2"/>
                </a:solidFill>
              </a:rPr>
              <a:t>Mě</a:t>
            </a:r>
            <a:r>
              <a:rPr lang="cs-CZ" sz="2000" b="1" dirty="0" smtClean="0">
                <a:solidFill>
                  <a:srgbClr val="FF0000"/>
                </a:solidFill>
              </a:rPr>
              <a:t>s</a:t>
            </a:r>
            <a:r>
              <a:rPr lang="cs-CZ" sz="2000" dirty="0" smtClean="0">
                <a:solidFill>
                  <a:schemeClr val="tx2"/>
                </a:solidFill>
              </a:rPr>
              <a:t>íc		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tx2"/>
                </a:solidFill>
              </a:rPr>
              <a:t>P</a:t>
            </a:r>
            <a:r>
              <a:rPr lang="cs-CZ" sz="2000" b="1" dirty="0" smtClean="0">
                <a:solidFill>
                  <a:srgbClr val="FF0000"/>
                </a:solidFill>
              </a:rPr>
              <a:t>l</a:t>
            </a:r>
            <a:r>
              <a:rPr lang="cs-CZ" sz="2000" dirty="0" smtClean="0">
                <a:solidFill>
                  <a:schemeClr val="tx2"/>
                </a:solidFill>
              </a:rPr>
              <a:t>uto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tx2"/>
                </a:solidFill>
              </a:rPr>
              <a:t>Merk</a:t>
            </a:r>
            <a:r>
              <a:rPr lang="cs-CZ" sz="2000" b="1" dirty="0" smtClean="0">
                <a:solidFill>
                  <a:srgbClr val="FF0000"/>
                </a:solidFill>
              </a:rPr>
              <a:t>u</a:t>
            </a:r>
            <a:r>
              <a:rPr lang="cs-CZ" sz="2000" dirty="0" smtClean="0">
                <a:solidFill>
                  <a:schemeClr val="tx2"/>
                </a:solidFill>
              </a:rPr>
              <a:t>r</a:t>
            </a:r>
          </a:p>
          <a:p>
            <a:pPr marL="457200" indent="-457200">
              <a:buFontTx/>
              <a:buAutoNum type="arabicPeriod"/>
            </a:pPr>
            <a:r>
              <a:rPr lang="cs-CZ" sz="2000" dirty="0" smtClean="0">
                <a:solidFill>
                  <a:schemeClr val="tx2"/>
                </a:solidFill>
              </a:rPr>
              <a:t>Neptu</a:t>
            </a:r>
            <a:r>
              <a:rPr lang="cs-CZ" sz="2000" b="1" dirty="0" smtClean="0">
                <a:solidFill>
                  <a:srgbClr val="FF0000"/>
                </a:solidFill>
              </a:rPr>
              <a:t>n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tx2"/>
                </a:solidFill>
              </a:rPr>
              <a:t>Gravita</a:t>
            </a:r>
            <a:r>
              <a:rPr lang="cs-CZ" sz="2000" b="1" dirty="0" smtClean="0">
                <a:solidFill>
                  <a:srgbClr val="FF0000"/>
                </a:solidFill>
              </a:rPr>
              <a:t>c</a:t>
            </a:r>
            <a:r>
              <a:rPr lang="cs-CZ" sz="2000" dirty="0" smtClean="0">
                <a:solidFill>
                  <a:schemeClr val="tx2"/>
                </a:solidFill>
              </a:rPr>
              <a:t>e</a:t>
            </a:r>
          </a:p>
          <a:p>
            <a:pPr marL="457200" indent="-457200">
              <a:buFontTx/>
              <a:buAutoNum type="arabicPeriod"/>
            </a:pPr>
            <a:r>
              <a:rPr lang="cs-CZ" sz="2000" dirty="0" smtClean="0">
                <a:solidFill>
                  <a:schemeClr val="tx2"/>
                </a:solidFill>
              </a:rPr>
              <a:t>Z</a:t>
            </a:r>
            <a:r>
              <a:rPr lang="cs-CZ" sz="2000" b="1" dirty="0" smtClean="0">
                <a:solidFill>
                  <a:srgbClr val="FF0000"/>
                </a:solidFill>
              </a:rPr>
              <a:t>e</a:t>
            </a:r>
            <a:r>
              <a:rPr lang="cs-CZ" sz="2000" dirty="0" smtClean="0">
                <a:solidFill>
                  <a:schemeClr val="tx2"/>
                </a:solidFill>
              </a:rPr>
              <a:t>mě</a:t>
            </a:r>
          </a:p>
          <a:p>
            <a:pPr marL="457200" indent="-457200">
              <a:buAutoNum type="arabicPeriod"/>
            </a:pPr>
            <a:endParaRPr lang="cs-CZ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rgbClr val="FFFF00"/>
                </a:solidFill>
              </a:rPr>
              <a:t>Vytvoř  z červeně zvýrazněných písmen  v odpovědích slovo.</a:t>
            </a:r>
          </a:p>
          <a:p>
            <a:pPr marL="457200" indent="-457200">
              <a:buNone/>
            </a:pPr>
            <a:r>
              <a:rPr lang="cs-CZ" sz="4400" b="1" dirty="0" smtClean="0">
                <a:solidFill>
                  <a:srgbClr val="FF0000"/>
                </a:solidFill>
              </a:rPr>
              <a:t>SLUNCE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457200" indent="-457200">
              <a:buNone/>
            </a:pP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      </a:t>
            </a:r>
            <a:endParaRPr lang="cs-CZ" sz="2000" b="1" dirty="0">
              <a:solidFill>
                <a:srgbClr val="92D050"/>
              </a:solidFill>
            </a:endParaRPr>
          </a:p>
        </p:txBody>
      </p:sp>
      <p:pic>
        <p:nvPicPr>
          <p:cNvPr id="5" name="Picture 2" descr="File:Sun in X-Ray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257800"/>
            <a:ext cx="1905000" cy="138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451475"/>
            <a:ext cx="3657600" cy="79692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8807908" y="6400800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4</a:t>
            </a:r>
            <a:r>
              <a:rPr lang="en-US" sz="1000" b="1" dirty="0" smtClean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File:Solar system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3700" y="1600200"/>
            <a:ext cx="3060700" cy="3810000"/>
          </a:xfrm>
          <a:prstGeom prst="rect">
            <a:avLst/>
          </a:prstGeom>
          <a:noFill/>
        </p:spPr>
      </p:pic>
      <p:pic>
        <p:nvPicPr>
          <p:cNvPr id="5" name="Picture 2" descr="File:Sun in X-Ray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600200"/>
            <a:ext cx="5256144" cy="38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6553200" cy="4525963"/>
          </a:xfrm>
        </p:spPr>
        <p:txBody>
          <a:bodyPr/>
          <a:lstStyle/>
          <a:p>
            <a:pPr marL="457200" indent="-457200">
              <a:buNone/>
            </a:pPr>
            <a:r>
              <a:rPr lang="cs-CZ" sz="2000" dirty="0" smtClean="0">
                <a:solidFill>
                  <a:schemeClr val="tx2"/>
                </a:solidFill>
              </a:rPr>
              <a:t>Co víš o Slunci  a sluneční soustavě?</a:t>
            </a:r>
          </a:p>
          <a:p>
            <a:pPr marL="457200" indent="-457200">
              <a:buAutoNum type="arabicPeriod" startAt="5"/>
            </a:pPr>
            <a:endParaRPr lang="cs-CZ" sz="2000" dirty="0">
              <a:solidFill>
                <a:schemeClr val="tx2"/>
              </a:solidFill>
            </a:endParaRP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5451475"/>
            <a:ext cx="3657600" cy="79692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486400" y="5105400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4</a:t>
            </a:r>
            <a:r>
              <a:rPr lang="en-US" sz="1000" b="1" dirty="0" smtClean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153400" y="5105400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1</a:t>
            </a:r>
            <a:r>
              <a:rPr lang="en-US" sz="1000" b="1" dirty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 smtClean="0"/>
              <a:t>KŘÍŽOVKA</a:t>
            </a:r>
            <a:endParaRPr lang="cs-CZ" sz="4800" b="1" dirty="0"/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8258435"/>
              </p:ext>
            </p:extLst>
          </p:nvPr>
        </p:nvGraphicFramePr>
        <p:xfrm>
          <a:off x="533400" y="1523998"/>
          <a:ext cx="6096002" cy="312420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521892">
                <a:tc rowSpan="2" gridSpan="3">
                  <a:txBody>
                    <a:bodyPr/>
                    <a:lstStyle/>
                    <a:p>
                      <a:pPr algn="ctr"/>
                      <a:endParaRPr lang="cs-CZ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892">
                <a:tc gridSpan="3" v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1892">
                <a:tc rowSpan="3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chemeClr val="bg2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521892">
                <a:tc v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521892">
                <a:tc v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514742"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51475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81000" y="4953000"/>
            <a:ext cx="613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2"/>
                </a:solidFill>
              </a:rPr>
              <a:t>1. Jak se jmenuje druhá planeta sluneční soustavy?</a:t>
            </a:r>
            <a:endParaRPr lang="cs-CZ" sz="2000" dirty="0">
              <a:solidFill>
                <a:schemeClr val="bg2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81000" y="493389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2"/>
                </a:solidFill>
              </a:rPr>
              <a:t>2. Uveď jméno planety, kde žije člověk.</a:t>
            </a:r>
            <a:endParaRPr lang="cs-CZ" sz="2000" dirty="0">
              <a:solidFill>
                <a:schemeClr val="bg2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1000" y="493389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2"/>
                </a:solidFill>
              </a:rPr>
              <a:t>3. Jak se nazývá čtvrtá planeta sluneční soustavy?</a:t>
            </a:r>
            <a:endParaRPr lang="cs-CZ" sz="2000" dirty="0">
              <a:solidFill>
                <a:schemeClr val="bg2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1000" y="493389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2"/>
                </a:solidFill>
              </a:rPr>
              <a:t>4. Jaká planeta je nejblíž Slunci?</a:t>
            </a:r>
            <a:endParaRPr lang="cs-CZ" sz="2000" dirty="0">
              <a:solidFill>
                <a:schemeClr val="bg2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66045" y="49338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2"/>
                </a:solidFill>
              </a:rPr>
              <a:t>5. Uveď přirozenou družici Země. </a:t>
            </a:r>
            <a:endParaRPr lang="cs-CZ" sz="2000" dirty="0">
              <a:solidFill>
                <a:schemeClr val="bg2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63908" y="493389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2"/>
                </a:solidFill>
              </a:rPr>
              <a:t>6. Která planeta má prstence?</a:t>
            </a:r>
            <a:endParaRPr lang="cs-CZ" sz="2000" dirty="0">
              <a:solidFill>
                <a:schemeClr val="bg2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76600" y="1487269"/>
            <a:ext cx="364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FF00"/>
                </a:solidFill>
              </a:rPr>
              <a:t>V</a:t>
            </a:r>
            <a:r>
              <a:rPr lang="cs-CZ" sz="3600" dirty="0" smtClean="0"/>
              <a:t>  </a:t>
            </a:r>
            <a:r>
              <a:rPr lang="cs-CZ" sz="3600" dirty="0" smtClean="0">
                <a:solidFill>
                  <a:schemeClr val="bg2"/>
                </a:solidFill>
              </a:rPr>
              <a:t>E  N  U  Š E</a:t>
            </a:r>
            <a:endParaRPr lang="cs-CZ" sz="3600" dirty="0">
              <a:solidFill>
                <a:schemeClr val="bg2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780232" y="148726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</a:rPr>
              <a:t>1.</a:t>
            </a:r>
            <a:endParaRPr lang="cs-CZ" sz="3600" dirty="0">
              <a:solidFill>
                <a:schemeClr val="bg2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195557" y="202066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</a:rPr>
              <a:t>2.</a:t>
            </a:r>
            <a:endParaRPr lang="cs-CZ" sz="3600" dirty="0">
              <a:solidFill>
                <a:schemeClr val="bg2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143000" y="2514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</a:rPr>
              <a:t>3.</a:t>
            </a:r>
            <a:endParaRPr lang="cs-CZ" sz="3600" dirty="0">
              <a:solidFill>
                <a:schemeClr val="bg2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726108" y="3048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</a:rPr>
              <a:t>4.</a:t>
            </a:r>
            <a:endParaRPr lang="cs-CZ" sz="3600" dirty="0">
              <a:solidFill>
                <a:schemeClr val="bg2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143000" y="3581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</a:rPr>
              <a:t>5.</a:t>
            </a:r>
            <a:endParaRPr lang="cs-CZ" sz="3600" dirty="0">
              <a:solidFill>
                <a:schemeClr val="bg2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09600" y="407806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</a:rPr>
              <a:t>6.</a:t>
            </a:r>
            <a:endParaRPr lang="cs-CZ" sz="3600" dirty="0">
              <a:solidFill>
                <a:schemeClr val="bg2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895600" y="20206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</a:rPr>
              <a:t>Z </a:t>
            </a:r>
            <a:r>
              <a:rPr lang="cs-CZ" sz="3600" dirty="0" smtClean="0">
                <a:solidFill>
                  <a:srgbClr val="FFFF00"/>
                </a:solidFill>
              </a:rPr>
              <a:t>E</a:t>
            </a:r>
            <a:r>
              <a:rPr lang="cs-CZ" sz="3600" dirty="0" smtClean="0">
                <a:solidFill>
                  <a:schemeClr val="bg2"/>
                </a:solidFill>
              </a:rPr>
              <a:t>  M Ě</a:t>
            </a:r>
            <a:endParaRPr lang="cs-CZ" sz="3600" dirty="0">
              <a:solidFill>
                <a:schemeClr val="bg2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676400" y="2514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</a:rPr>
              <a:t>M  A R  </a:t>
            </a:r>
            <a:r>
              <a:rPr lang="cs-CZ" sz="3600" dirty="0" smtClean="0">
                <a:solidFill>
                  <a:srgbClr val="FFFF00"/>
                </a:solidFill>
              </a:rPr>
              <a:t>S</a:t>
            </a:r>
            <a:r>
              <a:rPr lang="cs-CZ" sz="3600" dirty="0" smtClean="0"/>
              <a:t> </a:t>
            </a:r>
            <a:endParaRPr lang="cs-CZ" sz="36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276600" y="3048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FF00"/>
                </a:solidFill>
              </a:rPr>
              <a:t>M  </a:t>
            </a:r>
            <a:r>
              <a:rPr lang="cs-CZ" sz="3600" dirty="0" smtClean="0">
                <a:solidFill>
                  <a:schemeClr val="bg2"/>
                </a:solidFill>
              </a:rPr>
              <a:t>E R  K  U  R</a:t>
            </a:r>
            <a:endParaRPr lang="cs-CZ" sz="3600" dirty="0">
              <a:solidFill>
                <a:schemeClr val="bg2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676400" y="3581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</a:rPr>
              <a:t>M  Ě  S  </a:t>
            </a:r>
            <a:r>
              <a:rPr lang="cs-CZ" sz="3600" dirty="0" smtClean="0">
                <a:solidFill>
                  <a:srgbClr val="FFFF00"/>
                </a:solidFill>
              </a:rPr>
              <a:t>Í</a:t>
            </a:r>
            <a:r>
              <a:rPr lang="cs-CZ" sz="3600" dirty="0" smtClean="0"/>
              <a:t>  </a:t>
            </a:r>
            <a:r>
              <a:rPr lang="cs-CZ" sz="3600" dirty="0" smtClean="0">
                <a:solidFill>
                  <a:schemeClr val="bg2"/>
                </a:solidFill>
              </a:rPr>
              <a:t>C</a:t>
            </a:r>
            <a:endParaRPr lang="cs-CZ" sz="3600" dirty="0">
              <a:solidFill>
                <a:schemeClr val="bg2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257300" y="4079794"/>
            <a:ext cx="323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</a:rPr>
              <a:t>S A  T  U  </a:t>
            </a:r>
            <a:r>
              <a:rPr lang="cs-CZ" sz="3600" dirty="0" smtClean="0">
                <a:solidFill>
                  <a:srgbClr val="FFFF00"/>
                </a:solidFill>
              </a:rPr>
              <a:t>R </a:t>
            </a:r>
            <a:r>
              <a:rPr lang="cs-CZ" sz="3600" dirty="0" smtClean="0">
                <a:solidFill>
                  <a:schemeClr val="bg2"/>
                </a:solidFill>
              </a:rPr>
              <a:t>N</a:t>
            </a:r>
            <a:endParaRPr lang="cs-CZ" sz="3600" dirty="0">
              <a:solidFill>
                <a:schemeClr val="bg2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956384" y="5849937"/>
            <a:ext cx="392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2"/>
                </a:solidFill>
              </a:rPr>
              <a:t>TAJENKA: VESMÍR</a:t>
            </a:r>
            <a:endParaRPr lang="cs-CZ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68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2" grpId="0"/>
      <p:bldP spid="12" grpId="1"/>
      <p:bldP spid="13" grpId="0"/>
      <p:bldP spid="14" grpId="0"/>
      <p:bldP spid="18" grpId="0"/>
      <p:bldP spid="19" grpId="0"/>
      <p:bldP spid="20" grpId="0"/>
      <p:bldP spid="21" grpId="0"/>
      <p:bldP spid="22" grpId="0"/>
      <p:bldP spid="15" grpId="0"/>
      <p:bldP spid="16" grpId="0"/>
      <p:bldP spid="17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cs-CZ" sz="4800" dirty="0">
                <a:solidFill>
                  <a:schemeClr val="bg2"/>
                </a:solidFill>
              </a:rPr>
              <a:t>Vyjmenuj zpaměti </a:t>
            </a:r>
            <a:r>
              <a:rPr lang="cs-CZ" sz="4800" dirty="0" smtClean="0">
                <a:solidFill>
                  <a:schemeClr val="bg2"/>
                </a:solidFill>
              </a:rPr>
              <a:t>planety sluneční soustavy.</a:t>
            </a:r>
            <a:endParaRPr lang="cs-CZ" sz="4800" dirty="0">
              <a:solidFill>
                <a:schemeClr val="bg2"/>
              </a:solidFill>
            </a:endParaRP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51475"/>
            <a:ext cx="3657600" cy="796925"/>
          </a:xfrm>
          <a:prstGeom prst="rect">
            <a:avLst/>
          </a:prstGeom>
          <a:noFill/>
        </p:spPr>
      </p:pic>
      <p:pic>
        <p:nvPicPr>
          <p:cNvPr id="8" name="Picture 11" descr="File:Solar syste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3700" y="1600200"/>
            <a:ext cx="3060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8153400" y="5105400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1</a:t>
            </a:r>
            <a:r>
              <a:rPr lang="en-US" sz="1000" b="1" dirty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914400" y="1524000"/>
            <a:ext cx="4038600" cy="4525963"/>
          </a:xfrm>
        </p:spPr>
        <p:txBody>
          <a:bodyPr/>
          <a:lstStyle/>
          <a:p>
            <a:r>
              <a:rPr lang="cs-CZ" sz="2750" dirty="0" smtClean="0">
                <a:solidFill>
                  <a:srgbClr val="92D050"/>
                </a:solidFill>
              </a:rPr>
              <a:t>Řešení:</a:t>
            </a:r>
            <a:endParaRPr lang="cs-CZ" sz="2750" dirty="0">
              <a:solidFill>
                <a:srgbClr val="92D050"/>
              </a:solidFill>
            </a:endParaRPr>
          </a:p>
          <a:p>
            <a:r>
              <a:rPr lang="cs-CZ" sz="2750" dirty="0" smtClean="0">
                <a:solidFill>
                  <a:srgbClr val="FFFF00"/>
                </a:solidFill>
              </a:rPr>
              <a:t>Merkur</a:t>
            </a:r>
          </a:p>
          <a:p>
            <a:r>
              <a:rPr lang="cs-CZ" sz="2750" dirty="0" smtClean="0">
                <a:solidFill>
                  <a:srgbClr val="FFFF00"/>
                </a:solidFill>
              </a:rPr>
              <a:t>Venuše</a:t>
            </a:r>
          </a:p>
          <a:p>
            <a:r>
              <a:rPr lang="cs-CZ" sz="2750" dirty="0" smtClean="0">
                <a:solidFill>
                  <a:srgbClr val="FFFF00"/>
                </a:solidFill>
              </a:rPr>
              <a:t>Země </a:t>
            </a:r>
          </a:p>
          <a:p>
            <a:r>
              <a:rPr lang="cs-CZ" sz="2750" dirty="0" smtClean="0">
                <a:solidFill>
                  <a:srgbClr val="FFFF00"/>
                </a:solidFill>
              </a:rPr>
              <a:t>Mars </a:t>
            </a:r>
          </a:p>
          <a:p>
            <a:r>
              <a:rPr lang="cs-CZ" sz="2750" dirty="0" smtClean="0">
                <a:solidFill>
                  <a:srgbClr val="FFFF00"/>
                </a:solidFill>
              </a:rPr>
              <a:t>Jupiter </a:t>
            </a:r>
          </a:p>
          <a:p>
            <a:r>
              <a:rPr lang="cs-CZ" sz="2750" dirty="0" smtClean="0">
                <a:solidFill>
                  <a:srgbClr val="FFFF00"/>
                </a:solidFill>
              </a:rPr>
              <a:t>Saturn </a:t>
            </a:r>
          </a:p>
          <a:p>
            <a:r>
              <a:rPr lang="cs-CZ" sz="2750" dirty="0" smtClean="0">
                <a:solidFill>
                  <a:srgbClr val="FFFF00"/>
                </a:solidFill>
              </a:rPr>
              <a:t>Uran</a:t>
            </a:r>
            <a:endParaRPr lang="cs-CZ" sz="275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08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313932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seznámení se sluneční soustavou</a:t>
            </a:r>
          </a:p>
          <a:p>
            <a:r>
              <a:rPr lang="cs-CZ" dirty="0" smtClean="0"/>
              <a:t>a základními principy jejího fungování včetně procvičení získaných znalostí. Je součástí tematického okruhu „Rozmanitost přírody.“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je v souladu s osnovami vyučovacího předmětu Přírodověda </a:t>
            </a:r>
          </a:p>
          <a:p>
            <a:r>
              <a:rPr lang="cs-CZ" dirty="0" smtClean="0"/>
              <a:t>a ŠVP pro základní vzdělávání ZŠ Slušovice, </a:t>
            </a:r>
            <a:r>
              <a:rPr lang="cs-CZ" dirty="0"/>
              <a:t>rozvíjí, podporuje, </a:t>
            </a:r>
            <a:r>
              <a:rPr lang="cs-CZ" dirty="0" smtClean="0"/>
              <a:t>prověřuje </a:t>
            </a:r>
          </a:p>
          <a:p>
            <a:r>
              <a:rPr lang="cs-CZ" dirty="0" smtClean="0"/>
              <a:t>a vysvětluje učivo „vesmír a Země.“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Přírodověda ,4. ročník.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učebnici: </a:t>
            </a:r>
            <a:r>
              <a:rPr lang="cs-CZ" dirty="0" smtClean="0"/>
              <a:t>ŠTIKOVÁ, Věra. </a:t>
            </a:r>
            <a:r>
              <a:rPr lang="cs-CZ" i="1" dirty="0" smtClean="0"/>
              <a:t>Člověk a jeho svět: přírodověda pro 4. ročník</a:t>
            </a:r>
            <a:r>
              <a:rPr lang="cs-CZ" dirty="0" smtClean="0"/>
              <a:t>. Ilustrace Hana Berková, Alena </a:t>
            </a:r>
            <a:r>
              <a:rPr lang="cs-CZ" dirty="0" err="1" smtClean="0"/>
              <a:t>Baisová</a:t>
            </a:r>
            <a:r>
              <a:rPr lang="cs-CZ" dirty="0" smtClean="0"/>
              <a:t>. Brno: Nová škola, c2010, 2 sv. Duhová řada. ISBN 978-80-7289-212-9. 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Použité zdroje - literatura:</a:t>
            </a:r>
            <a:endParaRPr lang="cs-CZ" b="1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143000"/>
            <a:ext cx="8991600" cy="4525963"/>
          </a:xfrm>
        </p:spPr>
        <p:txBody>
          <a:bodyPr/>
          <a:lstStyle/>
          <a:p>
            <a:r>
              <a:rPr lang="cs-CZ" sz="1200" dirty="0" smtClean="0">
                <a:solidFill>
                  <a:schemeClr val="bg2"/>
                </a:solidFill>
              </a:rPr>
              <a:t>HAWKING, </a:t>
            </a:r>
            <a:r>
              <a:rPr lang="cs-CZ" sz="1200" dirty="0" err="1" smtClean="0">
                <a:solidFill>
                  <a:schemeClr val="bg2"/>
                </a:solidFill>
              </a:rPr>
              <a:t>Lucy</a:t>
            </a:r>
            <a:r>
              <a:rPr lang="cs-CZ" sz="1200" dirty="0" smtClean="0">
                <a:solidFill>
                  <a:schemeClr val="bg2"/>
                </a:solidFill>
              </a:rPr>
              <a:t>, S HAWKING a </a:t>
            </a:r>
            <a:r>
              <a:rPr lang="cs-CZ" sz="1200" dirty="0" err="1" smtClean="0">
                <a:solidFill>
                  <a:schemeClr val="bg2"/>
                </a:solidFill>
              </a:rPr>
              <a:t>Christophe</a:t>
            </a:r>
            <a:r>
              <a:rPr lang="cs-CZ" sz="1200" dirty="0" smtClean="0">
                <a:solidFill>
                  <a:schemeClr val="bg2"/>
                </a:solidFill>
              </a:rPr>
              <a:t> GALFARD. Jirkův vesmírný lov pokladů. </a:t>
            </a:r>
            <a:r>
              <a:rPr lang="cs-CZ" sz="1200" dirty="0" err="1" smtClean="0">
                <a:solidFill>
                  <a:schemeClr val="bg2"/>
                </a:solidFill>
              </a:rPr>
              <a:t>Vyd</a:t>
            </a:r>
            <a:r>
              <a:rPr lang="cs-CZ" sz="1200" dirty="0" smtClean="0">
                <a:solidFill>
                  <a:schemeClr val="bg2"/>
                </a:solidFill>
              </a:rPr>
              <a:t>. 1. Praha: Knižní klub, 2009, 303 s., [32] s. barev. obr. </a:t>
            </a:r>
            <a:r>
              <a:rPr lang="cs-CZ" sz="1200" dirty="0" err="1" smtClean="0">
                <a:solidFill>
                  <a:schemeClr val="bg2"/>
                </a:solidFill>
              </a:rPr>
              <a:t>příl</a:t>
            </a:r>
            <a:r>
              <a:rPr lang="cs-CZ" sz="1200" dirty="0" smtClean="0">
                <a:solidFill>
                  <a:schemeClr val="bg2"/>
                </a:solidFill>
              </a:rPr>
              <a:t>. Universum (Knižní klub). ISBN 978-80-242-2514-2.</a:t>
            </a:r>
          </a:p>
          <a:p>
            <a:r>
              <a:rPr lang="cs-CZ" sz="1200" dirty="0" smtClean="0">
                <a:solidFill>
                  <a:schemeClr val="bg2"/>
                </a:solidFill>
              </a:rPr>
              <a:t>HAWKING, </a:t>
            </a:r>
            <a:r>
              <a:rPr lang="cs-CZ" sz="1200" dirty="0" err="1" smtClean="0">
                <a:solidFill>
                  <a:schemeClr val="bg2"/>
                </a:solidFill>
              </a:rPr>
              <a:t>Lucy</a:t>
            </a:r>
            <a:r>
              <a:rPr lang="cs-CZ" sz="1200" dirty="0" smtClean="0">
                <a:solidFill>
                  <a:schemeClr val="bg2"/>
                </a:solidFill>
              </a:rPr>
              <a:t> a S HAWKING. &lt;I&gt;Jirka a velký třesk&lt;/I&gt;. </a:t>
            </a:r>
            <a:r>
              <a:rPr lang="cs-CZ" sz="1200" dirty="0" err="1" smtClean="0">
                <a:solidFill>
                  <a:schemeClr val="bg2"/>
                </a:solidFill>
              </a:rPr>
              <a:t>Vyd</a:t>
            </a:r>
            <a:r>
              <a:rPr lang="cs-CZ" sz="1200" dirty="0" smtClean="0">
                <a:solidFill>
                  <a:schemeClr val="bg2"/>
                </a:solidFill>
              </a:rPr>
              <a:t>. 1. Ilustrace </a:t>
            </a:r>
            <a:r>
              <a:rPr lang="cs-CZ" sz="1200" dirty="0" err="1" smtClean="0">
                <a:solidFill>
                  <a:schemeClr val="bg2"/>
                </a:solidFill>
              </a:rPr>
              <a:t>Garry</a:t>
            </a:r>
            <a:r>
              <a:rPr lang="cs-CZ" sz="1200" dirty="0" smtClean="0">
                <a:solidFill>
                  <a:schemeClr val="bg2"/>
                </a:solidFill>
              </a:rPr>
              <a:t> </a:t>
            </a:r>
            <a:r>
              <a:rPr lang="cs-CZ" sz="1200" dirty="0" err="1" smtClean="0">
                <a:solidFill>
                  <a:schemeClr val="bg2"/>
                </a:solidFill>
              </a:rPr>
              <a:t>Parsons</a:t>
            </a:r>
            <a:r>
              <a:rPr lang="cs-CZ" sz="1200" dirty="0" smtClean="0">
                <a:solidFill>
                  <a:schemeClr val="bg2"/>
                </a:solidFill>
              </a:rPr>
              <a:t>. Praha: Knižní klub, 2011, 293 s., [40] s. obr. </a:t>
            </a:r>
            <a:r>
              <a:rPr lang="cs-CZ" sz="1200" dirty="0" err="1" smtClean="0">
                <a:solidFill>
                  <a:schemeClr val="bg2"/>
                </a:solidFill>
              </a:rPr>
              <a:t>příl</a:t>
            </a:r>
            <a:r>
              <a:rPr lang="cs-CZ" sz="1200" dirty="0" smtClean="0">
                <a:solidFill>
                  <a:schemeClr val="bg2"/>
                </a:solidFill>
              </a:rPr>
              <a:t>. Universum (Knižní klub). ISBN 978-80-242-3277-5.</a:t>
            </a:r>
          </a:p>
          <a:p>
            <a:r>
              <a:rPr lang="cs-CZ" sz="1200" dirty="0" smtClean="0">
                <a:solidFill>
                  <a:schemeClr val="bg2"/>
                </a:solidFill>
              </a:rPr>
              <a:t>HAWKING, </a:t>
            </a:r>
            <a:r>
              <a:rPr lang="cs-CZ" sz="1200" dirty="0" err="1" smtClean="0">
                <a:solidFill>
                  <a:schemeClr val="bg2"/>
                </a:solidFill>
              </a:rPr>
              <a:t>Lucy</a:t>
            </a:r>
            <a:r>
              <a:rPr lang="cs-CZ" sz="1200" dirty="0" smtClean="0">
                <a:solidFill>
                  <a:schemeClr val="bg2"/>
                </a:solidFill>
              </a:rPr>
              <a:t>, S HAWKING a </a:t>
            </a:r>
            <a:r>
              <a:rPr lang="cs-CZ" sz="1200" dirty="0" err="1" smtClean="0">
                <a:solidFill>
                  <a:schemeClr val="bg2"/>
                </a:solidFill>
              </a:rPr>
              <a:t>Christophe</a:t>
            </a:r>
            <a:r>
              <a:rPr lang="cs-CZ" sz="1200" dirty="0" smtClean="0">
                <a:solidFill>
                  <a:schemeClr val="bg2"/>
                </a:solidFill>
              </a:rPr>
              <a:t> GALFARD. Jirkův tajný klíč k vesmíru. </a:t>
            </a:r>
            <a:r>
              <a:rPr lang="cs-CZ" sz="1200" dirty="0" err="1" smtClean="0">
                <a:solidFill>
                  <a:schemeClr val="bg2"/>
                </a:solidFill>
              </a:rPr>
              <a:t>Vyd</a:t>
            </a:r>
            <a:r>
              <a:rPr lang="cs-CZ" sz="1200" dirty="0" smtClean="0">
                <a:solidFill>
                  <a:schemeClr val="bg2"/>
                </a:solidFill>
              </a:rPr>
              <a:t>. 1. Ilustrace </a:t>
            </a:r>
            <a:r>
              <a:rPr lang="cs-CZ" sz="1200" dirty="0" err="1" smtClean="0">
                <a:solidFill>
                  <a:schemeClr val="bg2"/>
                </a:solidFill>
              </a:rPr>
              <a:t>Garry</a:t>
            </a:r>
            <a:r>
              <a:rPr lang="cs-CZ" sz="1200" dirty="0" smtClean="0">
                <a:solidFill>
                  <a:schemeClr val="bg2"/>
                </a:solidFill>
              </a:rPr>
              <a:t> </a:t>
            </a:r>
            <a:r>
              <a:rPr lang="cs-CZ" sz="1200" dirty="0" err="1" smtClean="0">
                <a:solidFill>
                  <a:schemeClr val="bg2"/>
                </a:solidFill>
              </a:rPr>
              <a:t>Parsons</a:t>
            </a:r>
            <a:r>
              <a:rPr lang="cs-CZ" sz="1200" dirty="0" smtClean="0">
                <a:solidFill>
                  <a:schemeClr val="bg2"/>
                </a:solidFill>
              </a:rPr>
              <a:t>. Praha: </a:t>
            </a:r>
            <a:r>
              <a:rPr lang="cs-CZ" sz="1200" dirty="0" err="1" smtClean="0">
                <a:solidFill>
                  <a:schemeClr val="bg2"/>
                </a:solidFill>
              </a:rPr>
              <a:t>Euromedia</a:t>
            </a:r>
            <a:r>
              <a:rPr lang="cs-CZ" sz="1200" dirty="0" smtClean="0">
                <a:solidFill>
                  <a:schemeClr val="bg2"/>
                </a:solidFill>
              </a:rPr>
              <a:t> </a:t>
            </a:r>
            <a:r>
              <a:rPr lang="cs-CZ" sz="1200" dirty="0" err="1" smtClean="0">
                <a:solidFill>
                  <a:schemeClr val="bg2"/>
                </a:solidFill>
              </a:rPr>
              <a:t>Group</a:t>
            </a:r>
            <a:r>
              <a:rPr lang="cs-CZ" sz="1200" dirty="0" smtClean="0">
                <a:solidFill>
                  <a:schemeClr val="bg2"/>
                </a:solidFill>
              </a:rPr>
              <a:t> - Knižní klub, 2008, 295 s., [32] s. barev. obr. </a:t>
            </a:r>
            <a:r>
              <a:rPr lang="cs-CZ" sz="1200" dirty="0" err="1" smtClean="0">
                <a:solidFill>
                  <a:schemeClr val="bg2"/>
                </a:solidFill>
              </a:rPr>
              <a:t>příl</a:t>
            </a:r>
            <a:r>
              <a:rPr lang="cs-CZ" sz="1200" dirty="0" smtClean="0">
                <a:solidFill>
                  <a:schemeClr val="bg2"/>
                </a:solidFill>
              </a:rPr>
              <a:t>. Universum (Knižní klub). ISBN 978-80-242-2185-4.</a:t>
            </a:r>
          </a:p>
          <a:p>
            <a:r>
              <a:rPr lang="cs-CZ" sz="1200" dirty="0" smtClean="0">
                <a:solidFill>
                  <a:schemeClr val="bg2"/>
                </a:solidFill>
              </a:rPr>
              <a:t>BECKLAKE, </a:t>
            </a:r>
            <a:r>
              <a:rPr lang="cs-CZ" sz="1200" dirty="0" err="1" smtClean="0">
                <a:solidFill>
                  <a:schemeClr val="bg2"/>
                </a:solidFill>
              </a:rPr>
              <a:t>Sue</a:t>
            </a:r>
            <a:r>
              <a:rPr lang="cs-CZ" sz="1200" dirty="0" smtClean="0">
                <a:solidFill>
                  <a:schemeClr val="bg2"/>
                </a:solidFill>
              </a:rPr>
              <a:t>. Vesmír: hvězdy, planety a kosmické lodě. Ilustrace </a:t>
            </a:r>
            <a:r>
              <a:rPr lang="cs-CZ" sz="1200" dirty="0" err="1" smtClean="0">
                <a:solidFill>
                  <a:schemeClr val="bg2"/>
                </a:solidFill>
              </a:rPr>
              <a:t>Brian</a:t>
            </a:r>
            <a:r>
              <a:rPr lang="cs-CZ" sz="1200" dirty="0" smtClean="0">
                <a:solidFill>
                  <a:schemeClr val="bg2"/>
                </a:solidFill>
              </a:rPr>
              <a:t> Delf, </a:t>
            </a:r>
            <a:r>
              <a:rPr lang="cs-CZ" sz="1200" dirty="0" err="1" smtClean="0">
                <a:solidFill>
                  <a:schemeClr val="bg2"/>
                </a:solidFill>
              </a:rPr>
              <a:t>Luciano</a:t>
            </a:r>
            <a:r>
              <a:rPr lang="cs-CZ" sz="1200" dirty="0" smtClean="0">
                <a:solidFill>
                  <a:schemeClr val="bg2"/>
                </a:solidFill>
              </a:rPr>
              <a:t> </a:t>
            </a:r>
            <a:r>
              <a:rPr lang="cs-CZ" sz="1200" dirty="0" err="1" smtClean="0">
                <a:solidFill>
                  <a:schemeClr val="bg2"/>
                </a:solidFill>
              </a:rPr>
              <a:t>Corbella</a:t>
            </a:r>
            <a:r>
              <a:rPr lang="cs-CZ" sz="1200" dirty="0" smtClean="0">
                <a:solidFill>
                  <a:schemeClr val="bg2"/>
                </a:solidFill>
              </a:rPr>
              <a:t>. Martin: </a:t>
            </a:r>
            <a:r>
              <a:rPr lang="cs-CZ" sz="1200" dirty="0" err="1" smtClean="0">
                <a:solidFill>
                  <a:schemeClr val="bg2"/>
                </a:solidFill>
              </a:rPr>
              <a:t>Osveta</a:t>
            </a:r>
            <a:r>
              <a:rPr lang="cs-CZ" sz="1200" dirty="0" smtClean="0">
                <a:solidFill>
                  <a:schemeClr val="bg2"/>
                </a:solidFill>
              </a:rPr>
              <a:t>, 1992, 64 s. Okna do světa. ISBN 80-217-0372-5.</a:t>
            </a:r>
          </a:p>
          <a:p>
            <a:r>
              <a:rPr lang="cs-CZ" sz="1200" dirty="0" smtClean="0">
                <a:solidFill>
                  <a:schemeClr val="bg2"/>
                </a:solidFill>
              </a:rPr>
              <a:t>&lt;I&gt;Objevujeme svět: Vesmír&lt;/I&gt;. Bratislava: MATYS, 2003. ISBN 80-88989-90-6.</a:t>
            </a:r>
            <a:endParaRPr lang="cs-CZ" sz="1200" dirty="0">
              <a:solidFill>
                <a:schemeClr val="bg2"/>
              </a:solidFill>
            </a:endParaRPr>
          </a:p>
        </p:txBody>
      </p:sp>
      <p:pic>
        <p:nvPicPr>
          <p:cNvPr id="97284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Použité zdroje - obrázky:</a:t>
            </a:r>
            <a:endParaRPr lang="cs-CZ" b="1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143000"/>
            <a:ext cx="8991600" cy="4525963"/>
          </a:xfrm>
        </p:spPr>
        <p:txBody>
          <a:bodyPr/>
          <a:lstStyle/>
          <a:p>
            <a:pPr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[1] </a:t>
            </a:r>
            <a:r>
              <a:rPr lang="cs-CZ" sz="1100" dirty="0" err="1" smtClean="0">
                <a:solidFill>
                  <a:schemeClr val="bg2"/>
                </a:solidFill>
              </a:rPr>
              <a:t>Solar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system</a:t>
            </a:r>
            <a:r>
              <a:rPr lang="cs-CZ" sz="1100" dirty="0" smtClean="0">
                <a:solidFill>
                  <a:schemeClr val="bg2"/>
                </a:solidFill>
              </a:rPr>
              <a:t>. In: &lt;I&gt;</a:t>
            </a:r>
            <a:r>
              <a:rPr lang="cs-CZ" sz="1100" dirty="0" err="1" smtClean="0">
                <a:solidFill>
                  <a:schemeClr val="bg2"/>
                </a:solidFill>
              </a:rPr>
              <a:t>Wikimedia</a:t>
            </a:r>
            <a:r>
              <a:rPr lang="cs-CZ" sz="1100" dirty="0" smtClean="0">
                <a:solidFill>
                  <a:schemeClr val="bg2"/>
                </a:solidFill>
              </a:rPr>
              <a:t>: </a:t>
            </a:r>
            <a:r>
              <a:rPr lang="cs-CZ" sz="1100" dirty="0" err="1" smtClean="0">
                <a:solidFill>
                  <a:schemeClr val="bg2"/>
                </a:solidFill>
              </a:rPr>
              <a:t>the</a:t>
            </a:r>
            <a:r>
              <a:rPr lang="cs-CZ" sz="1100" dirty="0" smtClean="0">
                <a:solidFill>
                  <a:schemeClr val="bg2"/>
                </a:solidFill>
              </a:rPr>
              <a:t> free </a:t>
            </a:r>
            <a:r>
              <a:rPr lang="cs-CZ" sz="1100" dirty="0" err="1" smtClean="0">
                <a:solidFill>
                  <a:schemeClr val="bg2"/>
                </a:solidFill>
              </a:rPr>
              <a:t>encyclopedia</a:t>
            </a:r>
            <a:r>
              <a:rPr lang="cs-CZ" sz="1100" dirty="0" smtClean="0">
                <a:solidFill>
                  <a:schemeClr val="bg2"/>
                </a:solidFill>
              </a:rPr>
              <a:t>&lt;/I&gt; [online]. San </a:t>
            </a:r>
            <a:r>
              <a:rPr lang="cs-CZ" sz="1100" dirty="0" err="1" smtClean="0">
                <a:solidFill>
                  <a:schemeClr val="bg2"/>
                </a:solidFill>
              </a:rPr>
              <a:t>Francisco</a:t>
            </a:r>
            <a:r>
              <a:rPr lang="cs-CZ" sz="1100" dirty="0" smtClean="0">
                <a:solidFill>
                  <a:schemeClr val="bg2"/>
                </a:solidFill>
              </a:rPr>
              <a:t> (CA): </a:t>
            </a:r>
            <a:r>
              <a:rPr lang="cs-CZ" sz="1100" dirty="0" err="1" smtClean="0">
                <a:solidFill>
                  <a:schemeClr val="bg2"/>
                </a:solidFill>
              </a:rPr>
              <a:t>Wikimedia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Foundation</a:t>
            </a:r>
            <a:r>
              <a:rPr lang="cs-CZ" sz="1100" dirty="0" smtClean="0">
                <a:solidFill>
                  <a:schemeClr val="bg2"/>
                </a:solidFill>
              </a:rPr>
              <a:t>, 2001- [cit. 2013-01-02]. Dostupné z: http://commons.wikimedia.org/wiki/File:Solar_system.jpg </a:t>
            </a:r>
          </a:p>
          <a:p>
            <a:pPr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[</a:t>
            </a:r>
            <a:r>
              <a:rPr lang="cs-CZ" sz="1100" dirty="0" smtClean="0">
                <a:solidFill>
                  <a:schemeClr val="bg2"/>
                </a:solidFill>
              </a:rPr>
              <a:t>2</a:t>
            </a:r>
            <a:r>
              <a:rPr lang="en-US" sz="1100" dirty="0" smtClean="0">
                <a:solidFill>
                  <a:schemeClr val="bg2"/>
                </a:solidFill>
              </a:rPr>
              <a:t>]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Solar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sys.jpg</a:t>
            </a:r>
            <a:r>
              <a:rPr lang="cs-CZ" sz="1100" dirty="0" smtClean="0">
                <a:solidFill>
                  <a:schemeClr val="bg2"/>
                </a:solidFill>
              </a:rPr>
              <a:t>. In: &lt;I&gt;</a:t>
            </a:r>
            <a:r>
              <a:rPr lang="cs-CZ" sz="1100" dirty="0" err="1" smtClean="0">
                <a:solidFill>
                  <a:schemeClr val="bg2"/>
                </a:solidFill>
              </a:rPr>
              <a:t>Wikimedia</a:t>
            </a:r>
            <a:r>
              <a:rPr lang="cs-CZ" sz="1100" dirty="0" smtClean="0">
                <a:solidFill>
                  <a:schemeClr val="bg2"/>
                </a:solidFill>
              </a:rPr>
              <a:t>: </a:t>
            </a:r>
            <a:r>
              <a:rPr lang="cs-CZ" sz="1100" dirty="0" err="1" smtClean="0">
                <a:solidFill>
                  <a:schemeClr val="bg2"/>
                </a:solidFill>
              </a:rPr>
              <a:t>the</a:t>
            </a:r>
            <a:r>
              <a:rPr lang="cs-CZ" sz="1100" dirty="0" smtClean="0">
                <a:solidFill>
                  <a:schemeClr val="bg2"/>
                </a:solidFill>
              </a:rPr>
              <a:t> free </a:t>
            </a:r>
            <a:r>
              <a:rPr lang="cs-CZ" sz="1100" dirty="0" err="1" smtClean="0">
                <a:solidFill>
                  <a:schemeClr val="bg2"/>
                </a:solidFill>
              </a:rPr>
              <a:t>encyclopedia</a:t>
            </a:r>
            <a:r>
              <a:rPr lang="cs-CZ" sz="1100" dirty="0" smtClean="0">
                <a:solidFill>
                  <a:schemeClr val="bg2"/>
                </a:solidFill>
              </a:rPr>
              <a:t>&lt;/I&gt; [online]. San </a:t>
            </a:r>
            <a:r>
              <a:rPr lang="cs-CZ" sz="1100" dirty="0" err="1" smtClean="0">
                <a:solidFill>
                  <a:schemeClr val="bg2"/>
                </a:solidFill>
              </a:rPr>
              <a:t>Francisco</a:t>
            </a:r>
            <a:r>
              <a:rPr lang="cs-CZ" sz="1100" dirty="0" smtClean="0">
                <a:solidFill>
                  <a:schemeClr val="bg2"/>
                </a:solidFill>
              </a:rPr>
              <a:t> (CA): </a:t>
            </a:r>
            <a:r>
              <a:rPr lang="cs-CZ" sz="1100" dirty="0" err="1" smtClean="0">
                <a:solidFill>
                  <a:schemeClr val="bg2"/>
                </a:solidFill>
              </a:rPr>
              <a:t>Wikimedia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Foundation</a:t>
            </a:r>
            <a:r>
              <a:rPr lang="cs-CZ" sz="1100" dirty="0" smtClean="0">
                <a:solidFill>
                  <a:schemeClr val="bg2"/>
                </a:solidFill>
              </a:rPr>
              <a:t>, 2001- [cit. 2013-01-02]. Dostupné z: http://commons.wikimedia.org/wiki/File:Solar_sys.jpg </a:t>
            </a:r>
          </a:p>
          <a:p>
            <a:pPr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[</a:t>
            </a:r>
            <a:r>
              <a:rPr lang="cs-CZ" sz="1100" dirty="0" smtClean="0">
                <a:solidFill>
                  <a:schemeClr val="bg2"/>
                </a:solidFill>
              </a:rPr>
              <a:t>3</a:t>
            </a:r>
            <a:r>
              <a:rPr lang="en-US" sz="1100" dirty="0" smtClean="0">
                <a:solidFill>
                  <a:schemeClr val="bg2"/>
                </a:solidFill>
              </a:rPr>
              <a:t>]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Sonnensystem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Navigationsleiste.png</a:t>
            </a:r>
            <a:r>
              <a:rPr lang="cs-CZ" sz="1100" dirty="0" smtClean="0">
                <a:solidFill>
                  <a:schemeClr val="bg2"/>
                </a:solidFill>
              </a:rPr>
              <a:t>. In: &lt;I&gt;</a:t>
            </a:r>
            <a:r>
              <a:rPr lang="cs-CZ" sz="1100" dirty="0" err="1" smtClean="0">
                <a:solidFill>
                  <a:schemeClr val="bg2"/>
                </a:solidFill>
              </a:rPr>
              <a:t>Wikimedia</a:t>
            </a:r>
            <a:r>
              <a:rPr lang="cs-CZ" sz="1100" dirty="0" smtClean="0">
                <a:solidFill>
                  <a:schemeClr val="bg2"/>
                </a:solidFill>
              </a:rPr>
              <a:t>: </a:t>
            </a:r>
            <a:r>
              <a:rPr lang="cs-CZ" sz="1100" dirty="0" err="1" smtClean="0">
                <a:solidFill>
                  <a:schemeClr val="bg2"/>
                </a:solidFill>
              </a:rPr>
              <a:t>the</a:t>
            </a:r>
            <a:r>
              <a:rPr lang="cs-CZ" sz="1100" dirty="0" smtClean="0">
                <a:solidFill>
                  <a:schemeClr val="bg2"/>
                </a:solidFill>
              </a:rPr>
              <a:t> free </a:t>
            </a:r>
            <a:r>
              <a:rPr lang="cs-CZ" sz="1100" dirty="0" err="1" smtClean="0">
                <a:solidFill>
                  <a:schemeClr val="bg2"/>
                </a:solidFill>
              </a:rPr>
              <a:t>encyclopedia</a:t>
            </a:r>
            <a:r>
              <a:rPr lang="cs-CZ" sz="1100" dirty="0" smtClean="0">
                <a:solidFill>
                  <a:schemeClr val="bg2"/>
                </a:solidFill>
              </a:rPr>
              <a:t>&lt;/I&gt; [online]. San </a:t>
            </a:r>
            <a:r>
              <a:rPr lang="cs-CZ" sz="1100" dirty="0" err="1" smtClean="0">
                <a:solidFill>
                  <a:schemeClr val="bg2"/>
                </a:solidFill>
              </a:rPr>
              <a:t>Francisco</a:t>
            </a:r>
            <a:r>
              <a:rPr lang="cs-CZ" sz="1100" dirty="0" smtClean="0">
                <a:solidFill>
                  <a:schemeClr val="bg2"/>
                </a:solidFill>
              </a:rPr>
              <a:t> (CA): </a:t>
            </a:r>
            <a:r>
              <a:rPr lang="cs-CZ" sz="1100" dirty="0" err="1" smtClean="0">
                <a:solidFill>
                  <a:schemeClr val="bg2"/>
                </a:solidFill>
              </a:rPr>
              <a:t>Wikimedia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Foundation</a:t>
            </a:r>
            <a:r>
              <a:rPr lang="cs-CZ" sz="1100" dirty="0" smtClean="0">
                <a:solidFill>
                  <a:schemeClr val="bg2"/>
                </a:solidFill>
              </a:rPr>
              <a:t>, 2001- [cit. 2013-01-02]. Dostupné z: http://commons.wikimedia.org/wiki/File:Sonnensystem_Navigationsleiste.png </a:t>
            </a:r>
          </a:p>
          <a:p>
            <a:pPr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[</a:t>
            </a:r>
            <a:r>
              <a:rPr lang="cs-CZ" sz="1100" dirty="0" smtClean="0">
                <a:solidFill>
                  <a:schemeClr val="bg2"/>
                </a:solidFill>
              </a:rPr>
              <a:t>4</a:t>
            </a:r>
            <a:r>
              <a:rPr lang="en-US" sz="1100" dirty="0" smtClean="0">
                <a:solidFill>
                  <a:schemeClr val="bg2"/>
                </a:solidFill>
              </a:rPr>
              <a:t>]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en-US" sz="1100" dirty="0" smtClean="0">
                <a:solidFill>
                  <a:schemeClr val="bg2"/>
                </a:solidFill>
              </a:rPr>
              <a:t>Sun in X-Ray.png. In: Wikimedia: the free encyclopedia [online]. San Francisco (CA): Wikimedia Foundation, 2001- [cit. 2013-01-02]. </a:t>
            </a:r>
            <a:r>
              <a:rPr lang="en-US" sz="1100" dirty="0" err="1" smtClean="0">
                <a:solidFill>
                  <a:schemeClr val="bg2"/>
                </a:solidFill>
              </a:rPr>
              <a:t>Dostupné</a:t>
            </a:r>
            <a:r>
              <a:rPr lang="en-US" sz="1100" dirty="0" smtClean="0">
                <a:solidFill>
                  <a:schemeClr val="bg2"/>
                </a:solidFill>
              </a:rPr>
              <a:t> z: http://commons.wikimedia.org/wiki/File:Sun_in_X-Ray.png </a:t>
            </a:r>
            <a:endParaRPr lang="cs-CZ" sz="11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[</a:t>
            </a:r>
            <a:r>
              <a:rPr lang="cs-CZ" sz="1100" dirty="0" smtClean="0">
                <a:solidFill>
                  <a:schemeClr val="bg2"/>
                </a:solidFill>
              </a:rPr>
              <a:t>5</a:t>
            </a:r>
            <a:r>
              <a:rPr lang="en-US" sz="1100" dirty="0" smtClean="0">
                <a:solidFill>
                  <a:schemeClr val="bg2"/>
                </a:solidFill>
              </a:rPr>
              <a:t>]</a:t>
            </a:r>
            <a:r>
              <a:rPr lang="cs-CZ" sz="1100" dirty="0" smtClean="0">
                <a:solidFill>
                  <a:schemeClr val="bg2"/>
                </a:solidFill>
              </a:rPr>
              <a:t> MESSENGER </a:t>
            </a:r>
            <a:r>
              <a:rPr lang="cs-CZ" sz="1100" dirty="0" err="1" smtClean="0">
                <a:solidFill>
                  <a:schemeClr val="bg2"/>
                </a:solidFill>
              </a:rPr>
              <a:t>first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photo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of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unseen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side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of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mercury.jpg</a:t>
            </a:r>
            <a:r>
              <a:rPr lang="cs-CZ" sz="1100" dirty="0" smtClean="0">
                <a:solidFill>
                  <a:schemeClr val="bg2"/>
                </a:solidFill>
              </a:rPr>
              <a:t>. In: &lt;I&gt;</a:t>
            </a:r>
            <a:r>
              <a:rPr lang="cs-CZ" sz="1100" dirty="0" err="1" smtClean="0">
                <a:solidFill>
                  <a:schemeClr val="bg2"/>
                </a:solidFill>
              </a:rPr>
              <a:t>Wikimedia</a:t>
            </a:r>
            <a:r>
              <a:rPr lang="cs-CZ" sz="1100" dirty="0" smtClean="0">
                <a:solidFill>
                  <a:schemeClr val="bg2"/>
                </a:solidFill>
              </a:rPr>
              <a:t>: </a:t>
            </a:r>
            <a:r>
              <a:rPr lang="cs-CZ" sz="1100" dirty="0" err="1" smtClean="0">
                <a:solidFill>
                  <a:schemeClr val="bg2"/>
                </a:solidFill>
              </a:rPr>
              <a:t>the</a:t>
            </a:r>
            <a:r>
              <a:rPr lang="cs-CZ" sz="1100" dirty="0" smtClean="0">
                <a:solidFill>
                  <a:schemeClr val="bg2"/>
                </a:solidFill>
              </a:rPr>
              <a:t> free </a:t>
            </a:r>
            <a:r>
              <a:rPr lang="cs-CZ" sz="1100" dirty="0" err="1" smtClean="0">
                <a:solidFill>
                  <a:schemeClr val="bg2"/>
                </a:solidFill>
              </a:rPr>
              <a:t>encyclopedia</a:t>
            </a:r>
            <a:r>
              <a:rPr lang="cs-CZ" sz="1100" dirty="0" smtClean="0">
                <a:solidFill>
                  <a:schemeClr val="bg2"/>
                </a:solidFill>
              </a:rPr>
              <a:t>&lt;/I&gt; [online]. San </a:t>
            </a:r>
            <a:r>
              <a:rPr lang="cs-CZ" sz="1100" dirty="0" err="1" smtClean="0">
                <a:solidFill>
                  <a:schemeClr val="bg2"/>
                </a:solidFill>
              </a:rPr>
              <a:t>Francisco</a:t>
            </a:r>
            <a:r>
              <a:rPr lang="cs-CZ" sz="1100" dirty="0" smtClean="0">
                <a:solidFill>
                  <a:schemeClr val="bg2"/>
                </a:solidFill>
              </a:rPr>
              <a:t> (CA): </a:t>
            </a:r>
            <a:r>
              <a:rPr lang="cs-CZ" sz="1100" dirty="0" err="1" smtClean="0">
                <a:solidFill>
                  <a:schemeClr val="bg2"/>
                </a:solidFill>
              </a:rPr>
              <a:t>Wikimedia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Foundation</a:t>
            </a:r>
            <a:r>
              <a:rPr lang="cs-CZ" sz="1100" dirty="0" smtClean="0">
                <a:solidFill>
                  <a:schemeClr val="bg2"/>
                </a:solidFill>
              </a:rPr>
              <a:t>, 2001- [cit. 2013-01-02]. Dostupné z: http://commons.wikimedia.org/wiki/File:MESSENGER_first_photo_of_unseen_side_of_mercury.jpg </a:t>
            </a:r>
          </a:p>
          <a:p>
            <a:pPr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[</a:t>
            </a:r>
            <a:r>
              <a:rPr lang="cs-CZ" sz="1100" dirty="0" smtClean="0">
                <a:solidFill>
                  <a:schemeClr val="bg2"/>
                </a:solidFill>
              </a:rPr>
              <a:t>6</a:t>
            </a:r>
            <a:r>
              <a:rPr lang="en-US" sz="1100" dirty="0" smtClean="0">
                <a:solidFill>
                  <a:schemeClr val="bg2"/>
                </a:solidFill>
              </a:rPr>
              <a:t>] Venus-real color. In: Wikimedia: the free encyclopedia [online]. San Francisco (CA): Wikimedia Foundation, 2001- [cit. 2013-01-02]. </a:t>
            </a:r>
            <a:r>
              <a:rPr lang="en-US" sz="1100" dirty="0" err="1" smtClean="0">
                <a:solidFill>
                  <a:schemeClr val="bg2"/>
                </a:solidFill>
              </a:rPr>
              <a:t>Dostupné</a:t>
            </a:r>
            <a:r>
              <a:rPr lang="en-US" sz="1100" dirty="0" smtClean="0">
                <a:solidFill>
                  <a:schemeClr val="bg2"/>
                </a:solidFill>
              </a:rPr>
              <a:t> z: http://commons.wikimedia.org/wiki/File:Venus-real_color.jpg </a:t>
            </a:r>
            <a:r>
              <a:rPr lang="cs-CZ" sz="1100" dirty="0" smtClean="0">
                <a:solidFill>
                  <a:schemeClr val="bg2"/>
                </a:solidFill>
              </a:rPr>
              <a:t>) </a:t>
            </a:r>
          </a:p>
          <a:p>
            <a:pPr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[</a:t>
            </a:r>
            <a:r>
              <a:rPr lang="cs-CZ" sz="1100" dirty="0" smtClean="0">
                <a:solidFill>
                  <a:schemeClr val="bg2"/>
                </a:solidFill>
              </a:rPr>
              <a:t>7</a:t>
            </a:r>
            <a:r>
              <a:rPr lang="en-US" sz="1100" dirty="0" smtClean="0">
                <a:solidFill>
                  <a:schemeClr val="bg2"/>
                </a:solidFill>
              </a:rPr>
              <a:t>]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Earth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Eastern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Hemisphere.jpg</a:t>
            </a:r>
            <a:r>
              <a:rPr lang="cs-CZ" sz="1100" dirty="0" smtClean="0">
                <a:solidFill>
                  <a:schemeClr val="bg2"/>
                </a:solidFill>
              </a:rPr>
              <a:t>. In: &lt;I&gt;</a:t>
            </a:r>
            <a:r>
              <a:rPr lang="cs-CZ" sz="1100" dirty="0" err="1" smtClean="0">
                <a:solidFill>
                  <a:schemeClr val="bg2"/>
                </a:solidFill>
              </a:rPr>
              <a:t>Wikimedia</a:t>
            </a:r>
            <a:r>
              <a:rPr lang="cs-CZ" sz="1100" dirty="0" smtClean="0">
                <a:solidFill>
                  <a:schemeClr val="bg2"/>
                </a:solidFill>
              </a:rPr>
              <a:t>: </a:t>
            </a:r>
            <a:r>
              <a:rPr lang="cs-CZ" sz="1100" dirty="0" err="1" smtClean="0">
                <a:solidFill>
                  <a:schemeClr val="bg2"/>
                </a:solidFill>
              </a:rPr>
              <a:t>the</a:t>
            </a:r>
            <a:r>
              <a:rPr lang="cs-CZ" sz="1100" dirty="0" smtClean="0">
                <a:solidFill>
                  <a:schemeClr val="bg2"/>
                </a:solidFill>
              </a:rPr>
              <a:t> free </a:t>
            </a:r>
            <a:r>
              <a:rPr lang="cs-CZ" sz="1100" dirty="0" err="1" smtClean="0">
                <a:solidFill>
                  <a:schemeClr val="bg2"/>
                </a:solidFill>
              </a:rPr>
              <a:t>encyclopedia</a:t>
            </a:r>
            <a:r>
              <a:rPr lang="cs-CZ" sz="1100" dirty="0" smtClean="0">
                <a:solidFill>
                  <a:schemeClr val="bg2"/>
                </a:solidFill>
              </a:rPr>
              <a:t>&lt;/I&gt; [online]. San </a:t>
            </a:r>
            <a:r>
              <a:rPr lang="cs-CZ" sz="1100" dirty="0" err="1" smtClean="0">
                <a:solidFill>
                  <a:schemeClr val="bg2"/>
                </a:solidFill>
              </a:rPr>
              <a:t>Francisco</a:t>
            </a:r>
            <a:r>
              <a:rPr lang="cs-CZ" sz="1100" dirty="0" smtClean="0">
                <a:solidFill>
                  <a:schemeClr val="bg2"/>
                </a:solidFill>
              </a:rPr>
              <a:t> (CA): </a:t>
            </a:r>
            <a:r>
              <a:rPr lang="cs-CZ" sz="1100" dirty="0" err="1" smtClean="0">
                <a:solidFill>
                  <a:schemeClr val="bg2"/>
                </a:solidFill>
              </a:rPr>
              <a:t>Wikimedia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Foundation</a:t>
            </a:r>
            <a:r>
              <a:rPr lang="cs-CZ" sz="1100" dirty="0" smtClean="0">
                <a:solidFill>
                  <a:schemeClr val="bg2"/>
                </a:solidFill>
              </a:rPr>
              <a:t>, 2001- [cit. 2013-01-02]. Dostupné z: http://commons.wikimedia.org/wiki/File:Earth_Eastern_Hemisphere.jpg </a:t>
            </a:r>
          </a:p>
          <a:p>
            <a:pPr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[</a:t>
            </a:r>
            <a:r>
              <a:rPr lang="cs-CZ" sz="1100" dirty="0" smtClean="0">
                <a:solidFill>
                  <a:schemeClr val="bg2"/>
                </a:solidFill>
              </a:rPr>
              <a:t>8</a:t>
            </a:r>
            <a:r>
              <a:rPr lang="en-US" sz="1100" dirty="0" smtClean="0">
                <a:solidFill>
                  <a:schemeClr val="bg2"/>
                </a:solidFill>
              </a:rPr>
              <a:t>]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Water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ice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clouds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hanging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above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Tharsis</a:t>
            </a:r>
            <a:r>
              <a:rPr lang="cs-CZ" sz="1100" dirty="0" smtClean="0">
                <a:solidFill>
                  <a:schemeClr val="bg2"/>
                </a:solidFill>
              </a:rPr>
              <a:t> PIA02653.jpg. In: &lt;I&gt;</a:t>
            </a:r>
            <a:r>
              <a:rPr lang="cs-CZ" sz="1100" dirty="0" err="1" smtClean="0">
                <a:solidFill>
                  <a:schemeClr val="bg2"/>
                </a:solidFill>
              </a:rPr>
              <a:t>Wikimedia</a:t>
            </a:r>
            <a:r>
              <a:rPr lang="cs-CZ" sz="1100" dirty="0" smtClean="0">
                <a:solidFill>
                  <a:schemeClr val="bg2"/>
                </a:solidFill>
              </a:rPr>
              <a:t>: </a:t>
            </a:r>
            <a:r>
              <a:rPr lang="cs-CZ" sz="1100" dirty="0" err="1" smtClean="0">
                <a:solidFill>
                  <a:schemeClr val="bg2"/>
                </a:solidFill>
              </a:rPr>
              <a:t>the</a:t>
            </a:r>
            <a:r>
              <a:rPr lang="cs-CZ" sz="1100" dirty="0" smtClean="0">
                <a:solidFill>
                  <a:schemeClr val="bg2"/>
                </a:solidFill>
              </a:rPr>
              <a:t> free </a:t>
            </a:r>
            <a:r>
              <a:rPr lang="cs-CZ" sz="1100" dirty="0" err="1" smtClean="0">
                <a:solidFill>
                  <a:schemeClr val="bg2"/>
                </a:solidFill>
              </a:rPr>
              <a:t>encyclopedia</a:t>
            </a:r>
            <a:r>
              <a:rPr lang="cs-CZ" sz="1100" dirty="0" smtClean="0">
                <a:solidFill>
                  <a:schemeClr val="bg2"/>
                </a:solidFill>
              </a:rPr>
              <a:t>&lt;/I&gt; [online]. San </a:t>
            </a:r>
            <a:r>
              <a:rPr lang="cs-CZ" sz="1100" dirty="0" err="1" smtClean="0">
                <a:solidFill>
                  <a:schemeClr val="bg2"/>
                </a:solidFill>
              </a:rPr>
              <a:t>Francisco</a:t>
            </a:r>
            <a:r>
              <a:rPr lang="cs-CZ" sz="1100" dirty="0" smtClean="0">
                <a:solidFill>
                  <a:schemeClr val="bg2"/>
                </a:solidFill>
              </a:rPr>
              <a:t> (CA): </a:t>
            </a:r>
            <a:r>
              <a:rPr lang="cs-CZ" sz="1100" dirty="0" err="1" smtClean="0">
                <a:solidFill>
                  <a:schemeClr val="bg2"/>
                </a:solidFill>
              </a:rPr>
              <a:t>Wikimedia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Foundation</a:t>
            </a:r>
            <a:r>
              <a:rPr lang="cs-CZ" sz="1100" dirty="0" smtClean="0">
                <a:solidFill>
                  <a:schemeClr val="bg2"/>
                </a:solidFill>
              </a:rPr>
              <a:t>, 2001- [cit. 2013-01-02]. Dostupné z: http://commons.wikimedia.org/wiki/File:Water_ice_clouds_hanging_above_Tharsis_PIA02653.jpg </a:t>
            </a:r>
          </a:p>
          <a:p>
            <a:pPr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[</a:t>
            </a:r>
            <a:r>
              <a:rPr lang="cs-CZ" sz="1100" dirty="0" smtClean="0">
                <a:solidFill>
                  <a:schemeClr val="bg2"/>
                </a:solidFill>
              </a:rPr>
              <a:t>9</a:t>
            </a:r>
            <a:r>
              <a:rPr lang="en-US" sz="1100" dirty="0" smtClean="0">
                <a:solidFill>
                  <a:schemeClr val="bg2"/>
                </a:solidFill>
              </a:rPr>
              <a:t>]</a:t>
            </a:r>
            <a:r>
              <a:rPr lang="cs-CZ" sz="1100" dirty="0" smtClean="0">
                <a:solidFill>
                  <a:schemeClr val="bg2"/>
                </a:solidFill>
              </a:rPr>
              <a:t> Jupiter </a:t>
            </a:r>
            <a:r>
              <a:rPr lang="cs-CZ" sz="1100" dirty="0" err="1" smtClean="0">
                <a:solidFill>
                  <a:schemeClr val="bg2"/>
                </a:solidFill>
              </a:rPr>
              <a:t>gany.jpg</a:t>
            </a:r>
            <a:r>
              <a:rPr lang="cs-CZ" sz="1100" dirty="0" smtClean="0">
                <a:solidFill>
                  <a:schemeClr val="bg2"/>
                </a:solidFill>
              </a:rPr>
              <a:t>. In: </a:t>
            </a:r>
            <a:r>
              <a:rPr lang="cs-CZ" sz="1100" dirty="0" err="1" smtClean="0">
                <a:solidFill>
                  <a:schemeClr val="bg2"/>
                </a:solidFill>
              </a:rPr>
              <a:t>Wikimedia</a:t>
            </a:r>
            <a:r>
              <a:rPr lang="cs-CZ" sz="1100" dirty="0" smtClean="0">
                <a:solidFill>
                  <a:schemeClr val="bg2"/>
                </a:solidFill>
              </a:rPr>
              <a:t>: </a:t>
            </a:r>
            <a:r>
              <a:rPr lang="cs-CZ" sz="1100" dirty="0" err="1" smtClean="0">
                <a:solidFill>
                  <a:schemeClr val="bg2"/>
                </a:solidFill>
              </a:rPr>
              <a:t>the</a:t>
            </a:r>
            <a:r>
              <a:rPr lang="cs-CZ" sz="1100" dirty="0" smtClean="0">
                <a:solidFill>
                  <a:schemeClr val="bg2"/>
                </a:solidFill>
              </a:rPr>
              <a:t> free </a:t>
            </a:r>
            <a:r>
              <a:rPr lang="cs-CZ" sz="1100" dirty="0" err="1" smtClean="0">
                <a:solidFill>
                  <a:schemeClr val="bg2"/>
                </a:solidFill>
              </a:rPr>
              <a:t>encyclopedia</a:t>
            </a:r>
            <a:r>
              <a:rPr lang="cs-CZ" sz="1100" dirty="0" smtClean="0">
                <a:solidFill>
                  <a:schemeClr val="bg2"/>
                </a:solidFill>
              </a:rPr>
              <a:t> [online]. San </a:t>
            </a:r>
            <a:r>
              <a:rPr lang="cs-CZ" sz="1100" dirty="0" err="1" smtClean="0">
                <a:solidFill>
                  <a:schemeClr val="bg2"/>
                </a:solidFill>
              </a:rPr>
              <a:t>Francisco</a:t>
            </a:r>
            <a:r>
              <a:rPr lang="cs-CZ" sz="1100" dirty="0" smtClean="0">
                <a:solidFill>
                  <a:schemeClr val="bg2"/>
                </a:solidFill>
              </a:rPr>
              <a:t> (CA): </a:t>
            </a:r>
            <a:r>
              <a:rPr lang="cs-CZ" sz="1100" dirty="0" err="1" smtClean="0">
                <a:solidFill>
                  <a:schemeClr val="bg2"/>
                </a:solidFill>
              </a:rPr>
              <a:t>Wikimedia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Foundation</a:t>
            </a:r>
            <a:r>
              <a:rPr lang="cs-CZ" sz="1100" dirty="0" smtClean="0">
                <a:solidFill>
                  <a:schemeClr val="bg2"/>
                </a:solidFill>
              </a:rPr>
              <a:t>, 2001- [cit. 2013-01-02]. Dostupné z: http://commons.wikimedia.org/wiki/File:Jupiter_gany.jpg  </a:t>
            </a:r>
          </a:p>
          <a:p>
            <a:pPr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[1</a:t>
            </a:r>
            <a:r>
              <a:rPr lang="cs-CZ" sz="1100" dirty="0" smtClean="0">
                <a:solidFill>
                  <a:schemeClr val="bg2"/>
                </a:solidFill>
              </a:rPr>
              <a:t>0</a:t>
            </a:r>
            <a:r>
              <a:rPr lang="en-US" sz="1100" dirty="0" smtClean="0">
                <a:solidFill>
                  <a:schemeClr val="bg2"/>
                </a:solidFill>
              </a:rPr>
              <a:t>]</a:t>
            </a:r>
            <a:r>
              <a:rPr lang="cs-CZ" sz="1100" dirty="0" smtClean="0">
                <a:solidFill>
                  <a:schemeClr val="bg2"/>
                </a:solidFill>
              </a:rPr>
              <a:t> Saturn (planet) </a:t>
            </a:r>
            <a:r>
              <a:rPr lang="cs-CZ" sz="1100" dirty="0" err="1" smtClean="0">
                <a:solidFill>
                  <a:schemeClr val="bg2"/>
                </a:solidFill>
              </a:rPr>
              <a:t>large.jpg</a:t>
            </a:r>
            <a:r>
              <a:rPr lang="cs-CZ" sz="1100" dirty="0" smtClean="0">
                <a:solidFill>
                  <a:schemeClr val="bg2"/>
                </a:solidFill>
              </a:rPr>
              <a:t>. In: &lt;I&gt;</a:t>
            </a:r>
            <a:r>
              <a:rPr lang="cs-CZ" sz="1100" dirty="0" err="1" smtClean="0">
                <a:solidFill>
                  <a:schemeClr val="bg2"/>
                </a:solidFill>
              </a:rPr>
              <a:t>Wikimedia</a:t>
            </a:r>
            <a:r>
              <a:rPr lang="cs-CZ" sz="1100" dirty="0" smtClean="0">
                <a:solidFill>
                  <a:schemeClr val="bg2"/>
                </a:solidFill>
              </a:rPr>
              <a:t>: </a:t>
            </a:r>
            <a:r>
              <a:rPr lang="cs-CZ" sz="1100" dirty="0" err="1" smtClean="0">
                <a:solidFill>
                  <a:schemeClr val="bg2"/>
                </a:solidFill>
              </a:rPr>
              <a:t>the</a:t>
            </a:r>
            <a:r>
              <a:rPr lang="cs-CZ" sz="1100" dirty="0" smtClean="0">
                <a:solidFill>
                  <a:schemeClr val="bg2"/>
                </a:solidFill>
              </a:rPr>
              <a:t> free </a:t>
            </a:r>
            <a:r>
              <a:rPr lang="cs-CZ" sz="1100" dirty="0" err="1" smtClean="0">
                <a:solidFill>
                  <a:schemeClr val="bg2"/>
                </a:solidFill>
              </a:rPr>
              <a:t>encyclopedia</a:t>
            </a:r>
            <a:r>
              <a:rPr lang="cs-CZ" sz="1100" dirty="0" smtClean="0">
                <a:solidFill>
                  <a:schemeClr val="bg2"/>
                </a:solidFill>
              </a:rPr>
              <a:t>&lt;/I&gt; [online]. San </a:t>
            </a:r>
            <a:r>
              <a:rPr lang="cs-CZ" sz="1100" dirty="0" err="1" smtClean="0">
                <a:solidFill>
                  <a:schemeClr val="bg2"/>
                </a:solidFill>
              </a:rPr>
              <a:t>Francisco</a:t>
            </a:r>
            <a:r>
              <a:rPr lang="cs-CZ" sz="1100" dirty="0" smtClean="0">
                <a:solidFill>
                  <a:schemeClr val="bg2"/>
                </a:solidFill>
              </a:rPr>
              <a:t> (CA): </a:t>
            </a:r>
            <a:r>
              <a:rPr lang="cs-CZ" sz="1100" dirty="0" err="1" smtClean="0">
                <a:solidFill>
                  <a:schemeClr val="bg2"/>
                </a:solidFill>
              </a:rPr>
              <a:t>Wikimedia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Foundation</a:t>
            </a:r>
            <a:r>
              <a:rPr lang="cs-CZ" sz="1100" dirty="0" smtClean="0">
                <a:solidFill>
                  <a:schemeClr val="bg2"/>
                </a:solidFill>
              </a:rPr>
              <a:t>, 2001- [cit. 2013-01-02]. Dostupné z: http://commons.wikimedia.org/wiki/File:Saturn_(planet)_large.jpg </a:t>
            </a:r>
          </a:p>
          <a:p>
            <a:pPr>
              <a:buNone/>
            </a:pPr>
            <a:endParaRPr lang="cs-CZ" sz="1200" dirty="0">
              <a:solidFill>
                <a:schemeClr val="bg2"/>
              </a:solidFill>
            </a:endParaRPr>
          </a:p>
        </p:txBody>
      </p:sp>
      <p:pic>
        <p:nvPicPr>
          <p:cNvPr id="97284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Použité zdroje - obrázky:</a:t>
            </a:r>
            <a:endParaRPr lang="cs-CZ" b="1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143000"/>
            <a:ext cx="8991600" cy="4525963"/>
          </a:xfrm>
        </p:spPr>
        <p:txBody>
          <a:bodyPr/>
          <a:lstStyle/>
          <a:p>
            <a:pPr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[</a:t>
            </a:r>
            <a:r>
              <a:rPr lang="cs-CZ" sz="1100" dirty="0" smtClean="0">
                <a:solidFill>
                  <a:schemeClr val="bg2"/>
                </a:solidFill>
              </a:rPr>
              <a:t>11</a:t>
            </a:r>
            <a:r>
              <a:rPr lang="en-US" sz="1100" dirty="0" smtClean="0">
                <a:solidFill>
                  <a:schemeClr val="bg2"/>
                </a:solidFill>
              </a:rPr>
              <a:t>]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Uranus.jpg</a:t>
            </a:r>
            <a:r>
              <a:rPr lang="cs-CZ" sz="1100" dirty="0" smtClean="0">
                <a:solidFill>
                  <a:schemeClr val="bg2"/>
                </a:solidFill>
              </a:rPr>
              <a:t>. In: &lt;I&gt;</a:t>
            </a:r>
            <a:r>
              <a:rPr lang="cs-CZ" sz="1100" dirty="0" err="1" smtClean="0">
                <a:solidFill>
                  <a:schemeClr val="bg2"/>
                </a:solidFill>
              </a:rPr>
              <a:t>Wikimedia</a:t>
            </a:r>
            <a:r>
              <a:rPr lang="cs-CZ" sz="1100" dirty="0" smtClean="0">
                <a:solidFill>
                  <a:schemeClr val="bg2"/>
                </a:solidFill>
              </a:rPr>
              <a:t>: </a:t>
            </a:r>
            <a:r>
              <a:rPr lang="cs-CZ" sz="1100" dirty="0" err="1" smtClean="0">
                <a:solidFill>
                  <a:schemeClr val="bg2"/>
                </a:solidFill>
              </a:rPr>
              <a:t>the</a:t>
            </a:r>
            <a:r>
              <a:rPr lang="cs-CZ" sz="1100" dirty="0" smtClean="0">
                <a:solidFill>
                  <a:schemeClr val="bg2"/>
                </a:solidFill>
              </a:rPr>
              <a:t> free </a:t>
            </a:r>
            <a:r>
              <a:rPr lang="cs-CZ" sz="1100" dirty="0" err="1" smtClean="0">
                <a:solidFill>
                  <a:schemeClr val="bg2"/>
                </a:solidFill>
              </a:rPr>
              <a:t>encyclopedia</a:t>
            </a:r>
            <a:r>
              <a:rPr lang="cs-CZ" sz="1100" dirty="0" smtClean="0">
                <a:solidFill>
                  <a:schemeClr val="bg2"/>
                </a:solidFill>
              </a:rPr>
              <a:t>&lt;/I&gt; [online]. San </a:t>
            </a:r>
            <a:r>
              <a:rPr lang="cs-CZ" sz="1100" dirty="0" err="1" smtClean="0">
                <a:solidFill>
                  <a:schemeClr val="bg2"/>
                </a:solidFill>
              </a:rPr>
              <a:t>Francisco</a:t>
            </a:r>
            <a:r>
              <a:rPr lang="cs-CZ" sz="1100" dirty="0" smtClean="0">
                <a:solidFill>
                  <a:schemeClr val="bg2"/>
                </a:solidFill>
              </a:rPr>
              <a:t> (CA): </a:t>
            </a:r>
            <a:r>
              <a:rPr lang="cs-CZ" sz="1100" dirty="0" err="1" smtClean="0">
                <a:solidFill>
                  <a:schemeClr val="bg2"/>
                </a:solidFill>
              </a:rPr>
              <a:t>Wikimedia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Foundation</a:t>
            </a:r>
            <a:r>
              <a:rPr lang="cs-CZ" sz="1100" dirty="0" smtClean="0">
                <a:solidFill>
                  <a:schemeClr val="bg2"/>
                </a:solidFill>
              </a:rPr>
              <a:t>, 2001- [cit. 2013-01-02]. Dostupné z: http://commons.wikimedia.org/wiki/File:Uranus.jpg </a:t>
            </a:r>
          </a:p>
          <a:p>
            <a:pPr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[</a:t>
            </a:r>
            <a:r>
              <a:rPr lang="cs-CZ" sz="1100" dirty="0" smtClean="0">
                <a:solidFill>
                  <a:schemeClr val="bg2"/>
                </a:solidFill>
              </a:rPr>
              <a:t>12</a:t>
            </a:r>
            <a:r>
              <a:rPr lang="en-US" sz="1100" dirty="0" smtClean="0">
                <a:solidFill>
                  <a:schemeClr val="bg2"/>
                </a:solidFill>
              </a:rPr>
              <a:t>]</a:t>
            </a:r>
            <a:r>
              <a:rPr lang="cs-CZ" sz="1100" dirty="0" smtClean="0">
                <a:solidFill>
                  <a:schemeClr val="bg2"/>
                </a:solidFill>
              </a:rPr>
              <a:t> Neptune </a:t>
            </a:r>
            <a:r>
              <a:rPr lang="cs-CZ" sz="1100" dirty="0" err="1" smtClean="0">
                <a:solidFill>
                  <a:schemeClr val="bg2"/>
                </a:solidFill>
              </a:rPr>
              <a:t>Full.jpg</a:t>
            </a:r>
            <a:r>
              <a:rPr lang="cs-CZ" sz="1100" dirty="0" smtClean="0">
                <a:solidFill>
                  <a:schemeClr val="bg2"/>
                </a:solidFill>
              </a:rPr>
              <a:t>. In: </a:t>
            </a:r>
            <a:r>
              <a:rPr lang="cs-CZ" sz="1100" dirty="0" err="1" smtClean="0">
                <a:solidFill>
                  <a:schemeClr val="bg2"/>
                </a:solidFill>
              </a:rPr>
              <a:t>Wikimedia</a:t>
            </a:r>
            <a:r>
              <a:rPr lang="cs-CZ" sz="1100" dirty="0" smtClean="0">
                <a:solidFill>
                  <a:schemeClr val="bg2"/>
                </a:solidFill>
              </a:rPr>
              <a:t>: </a:t>
            </a:r>
            <a:r>
              <a:rPr lang="cs-CZ" sz="1100" dirty="0" err="1" smtClean="0">
                <a:solidFill>
                  <a:schemeClr val="bg2"/>
                </a:solidFill>
              </a:rPr>
              <a:t>the</a:t>
            </a:r>
            <a:r>
              <a:rPr lang="cs-CZ" sz="1100" dirty="0" smtClean="0">
                <a:solidFill>
                  <a:schemeClr val="bg2"/>
                </a:solidFill>
              </a:rPr>
              <a:t> free </a:t>
            </a:r>
            <a:r>
              <a:rPr lang="cs-CZ" sz="1100" dirty="0" err="1" smtClean="0">
                <a:solidFill>
                  <a:schemeClr val="bg2"/>
                </a:solidFill>
              </a:rPr>
              <a:t>encyclopedia</a:t>
            </a:r>
            <a:r>
              <a:rPr lang="cs-CZ" sz="1100" dirty="0" smtClean="0">
                <a:solidFill>
                  <a:schemeClr val="bg2"/>
                </a:solidFill>
              </a:rPr>
              <a:t> [online]. San </a:t>
            </a:r>
            <a:r>
              <a:rPr lang="cs-CZ" sz="1100" dirty="0" err="1" smtClean="0">
                <a:solidFill>
                  <a:schemeClr val="bg2"/>
                </a:solidFill>
              </a:rPr>
              <a:t>Francisco</a:t>
            </a:r>
            <a:r>
              <a:rPr lang="cs-CZ" sz="1100" dirty="0" smtClean="0">
                <a:solidFill>
                  <a:schemeClr val="bg2"/>
                </a:solidFill>
              </a:rPr>
              <a:t> (CA): </a:t>
            </a:r>
            <a:r>
              <a:rPr lang="cs-CZ" sz="1100" dirty="0" err="1" smtClean="0">
                <a:solidFill>
                  <a:schemeClr val="bg2"/>
                </a:solidFill>
              </a:rPr>
              <a:t>Wikimedia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Foundation</a:t>
            </a:r>
            <a:r>
              <a:rPr lang="cs-CZ" sz="1100" dirty="0" smtClean="0">
                <a:solidFill>
                  <a:schemeClr val="bg2"/>
                </a:solidFill>
              </a:rPr>
              <a:t>, 2001- [cit. 2013-01-02]. Dostupné z: http://commons.wikimedia.org/wiki/File:Neptune_Full.jpg </a:t>
            </a:r>
          </a:p>
          <a:p>
            <a:pPr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[</a:t>
            </a:r>
            <a:r>
              <a:rPr lang="cs-CZ" sz="1100" dirty="0" smtClean="0">
                <a:solidFill>
                  <a:schemeClr val="bg2"/>
                </a:solidFill>
              </a:rPr>
              <a:t>13</a:t>
            </a:r>
            <a:r>
              <a:rPr lang="en-US" sz="1100" dirty="0" smtClean="0">
                <a:solidFill>
                  <a:schemeClr val="bg2"/>
                </a:solidFill>
              </a:rPr>
              <a:t>]</a:t>
            </a:r>
            <a:r>
              <a:rPr lang="cs-CZ" sz="1100" dirty="0" smtClean="0">
                <a:solidFill>
                  <a:schemeClr val="bg2"/>
                </a:solidFill>
              </a:rPr>
              <a:t> Pluto.</a:t>
            </a:r>
            <a:r>
              <a:rPr lang="cs-CZ" sz="1100" dirty="0" err="1" smtClean="0">
                <a:solidFill>
                  <a:schemeClr val="bg2"/>
                </a:solidFill>
              </a:rPr>
              <a:t>jpg</a:t>
            </a:r>
            <a:r>
              <a:rPr lang="cs-CZ" sz="1100" dirty="0" smtClean="0">
                <a:solidFill>
                  <a:schemeClr val="bg2"/>
                </a:solidFill>
              </a:rPr>
              <a:t>. In: </a:t>
            </a:r>
            <a:r>
              <a:rPr lang="cs-CZ" sz="1100" dirty="0" err="1" smtClean="0">
                <a:solidFill>
                  <a:schemeClr val="bg2"/>
                </a:solidFill>
              </a:rPr>
              <a:t>Wikimedia</a:t>
            </a:r>
            <a:r>
              <a:rPr lang="cs-CZ" sz="1100" dirty="0" smtClean="0">
                <a:solidFill>
                  <a:schemeClr val="bg2"/>
                </a:solidFill>
              </a:rPr>
              <a:t>: </a:t>
            </a:r>
            <a:r>
              <a:rPr lang="cs-CZ" sz="1100" dirty="0" err="1" smtClean="0">
                <a:solidFill>
                  <a:schemeClr val="bg2"/>
                </a:solidFill>
              </a:rPr>
              <a:t>the</a:t>
            </a:r>
            <a:r>
              <a:rPr lang="cs-CZ" sz="1100" dirty="0" smtClean="0">
                <a:solidFill>
                  <a:schemeClr val="bg2"/>
                </a:solidFill>
              </a:rPr>
              <a:t> free </a:t>
            </a:r>
            <a:r>
              <a:rPr lang="cs-CZ" sz="1100" dirty="0" err="1" smtClean="0">
                <a:solidFill>
                  <a:schemeClr val="bg2"/>
                </a:solidFill>
              </a:rPr>
              <a:t>encyclopedia</a:t>
            </a:r>
            <a:r>
              <a:rPr lang="cs-CZ" sz="1100" dirty="0" smtClean="0">
                <a:solidFill>
                  <a:schemeClr val="bg2"/>
                </a:solidFill>
              </a:rPr>
              <a:t> [online]. San </a:t>
            </a:r>
            <a:r>
              <a:rPr lang="cs-CZ" sz="1100" dirty="0" err="1" smtClean="0">
                <a:solidFill>
                  <a:schemeClr val="bg2"/>
                </a:solidFill>
              </a:rPr>
              <a:t>Francisco</a:t>
            </a:r>
            <a:r>
              <a:rPr lang="cs-CZ" sz="1100" dirty="0" smtClean="0">
                <a:solidFill>
                  <a:schemeClr val="bg2"/>
                </a:solidFill>
              </a:rPr>
              <a:t> (CA): </a:t>
            </a:r>
            <a:r>
              <a:rPr lang="cs-CZ" sz="1100" dirty="0" err="1" smtClean="0">
                <a:solidFill>
                  <a:schemeClr val="bg2"/>
                </a:solidFill>
              </a:rPr>
              <a:t>Wikimedia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 smtClean="0">
                <a:solidFill>
                  <a:schemeClr val="bg2"/>
                </a:solidFill>
              </a:rPr>
              <a:t>Foundation</a:t>
            </a:r>
            <a:r>
              <a:rPr lang="cs-CZ" sz="1100" dirty="0" smtClean="0">
                <a:solidFill>
                  <a:schemeClr val="bg2"/>
                </a:solidFill>
              </a:rPr>
              <a:t>, 2001- [cit. 2013-01-02]. Dostupné z: http://commons.wikimedia.org/wiki/File:Pluto.jpg </a:t>
            </a:r>
          </a:p>
          <a:p>
            <a:pPr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[</a:t>
            </a:r>
            <a:r>
              <a:rPr lang="cs-CZ" sz="1100" dirty="0" smtClean="0">
                <a:solidFill>
                  <a:schemeClr val="bg2"/>
                </a:solidFill>
              </a:rPr>
              <a:t>14</a:t>
            </a:r>
            <a:r>
              <a:rPr lang="en-US" sz="1100" dirty="0" smtClean="0">
                <a:solidFill>
                  <a:schemeClr val="bg2"/>
                </a:solidFill>
              </a:rPr>
              <a:t>]</a:t>
            </a:r>
            <a:r>
              <a:rPr lang="cs-CZ" sz="1100" dirty="0" smtClean="0">
                <a:solidFill>
                  <a:schemeClr val="bg2"/>
                </a:solidFill>
              </a:rPr>
              <a:t> vlastní foto autora</a:t>
            </a:r>
          </a:p>
          <a:p>
            <a:pPr>
              <a:buNone/>
            </a:pPr>
            <a:endParaRPr lang="cs-CZ" sz="1200" dirty="0">
              <a:solidFill>
                <a:schemeClr val="bg2"/>
              </a:solidFill>
            </a:endParaRPr>
          </a:p>
        </p:txBody>
      </p:sp>
      <p:pic>
        <p:nvPicPr>
          <p:cNvPr id="97284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9" name="Picture 11" descr="File:Solar system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150" y="1600200"/>
            <a:ext cx="3060700" cy="3810000"/>
          </a:xfrm>
          <a:prstGeom prst="rect">
            <a:avLst/>
          </a:prstGeom>
          <a:noFill/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SLUNE</a:t>
            </a:r>
            <a:r>
              <a:rPr lang="cs-CZ" sz="4800" b="1" dirty="0" smtClean="0"/>
              <a:t>ČNÍ SOUSTAVA</a:t>
            </a:r>
            <a:endParaRPr lang="cs-CZ" sz="4800" b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/>
          <a:lstStyle/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skupina planet, která obíhá kolem naší hvězdy, Slunce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patří do ní všechna tělesa, které přitahuje jeho gravitace: planety, trpasličí planety, měsíce, komety, planetky</a:t>
            </a:r>
            <a:endParaRPr lang="cs-CZ" kern="1200" dirty="0">
              <a:latin typeface="Arial" charset="0"/>
            </a:endParaRP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451475"/>
            <a:ext cx="3657600" cy="796925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3696840" y="5105400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1</a:t>
            </a:r>
            <a:r>
              <a:rPr lang="en-US" sz="1000" b="1" dirty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SLUNE</a:t>
            </a:r>
            <a:r>
              <a:rPr lang="cs-CZ" sz="4800" b="1" dirty="0" smtClean="0"/>
              <a:t>ČNÍ SOUSTAVA</a:t>
            </a:r>
            <a:endParaRPr lang="cs-CZ" sz="4800" b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/>
          <a:lstStyle/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kromě otáčení kolem své osy všechny planety obíhají kolem Slunce ve velkých kruzích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čím jsou planety dále od Slunce, tím pomaleji se pohybují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mezi planetami jsou obrovské vesmírné prostory</a:t>
            </a:r>
            <a:endParaRPr lang="cs-CZ" kern="1200" dirty="0">
              <a:latin typeface="Arial" charset="0"/>
            </a:endParaRP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51475"/>
            <a:ext cx="3657600" cy="796925"/>
          </a:xfrm>
          <a:prstGeom prst="rect">
            <a:avLst/>
          </a:prstGeom>
          <a:noFill/>
        </p:spPr>
      </p:pic>
      <p:pic>
        <p:nvPicPr>
          <p:cNvPr id="164866" name="Picture 2" descr="File:Solar sys.jpg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752600"/>
            <a:ext cx="4090818" cy="2566988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4267200" y="4038600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2</a:t>
            </a:r>
            <a:r>
              <a:rPr lang="en-US" sz="1000" b="1" dirty="0" smtClean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File:Sonnensystem Navigationsleiste.pn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5279" r="12515"/>
          <a:stretch>
            <a:fillRect/>
          </a:stretch>
        </p:blipFill>
        <p:spPr bwMode="auto">
          <a:xfrm>
            <a:off x="76200" y="4114800"/>
            <a:ext cx="9000000" cy="697946"/>
          </a:xfrm>
          <a:prstGeom prst="rect">
            <a:avLst/>
          </a:prstGeom>
          <a:noFill/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SLUNE</a:t>
            </a:r>
            <a:r>
              <a:rPr lang="cs-CZ" sz="4800" b="1" dirty="0" smtClean="0"/>
              <a:t>ČNÍ SOUSTAVA</a:t>
            </a:r>
            <a:endParaRPr lang="cs-CZ" sz="4800" b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381000" y="1493837"/>
            <a:ext cx="8610600" cy="1858963"/>
          </a:xfrm>
        </p:spPr>
        <p:txBody>
          <a:bodyPr/>
          <a:lstStyle/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Sluneční soustavu tvoří  Slunce a kolem něho se otáčí skupina planet, měsíců, komet a  menších těles. 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Okolo Sluce obíhá osm planet:                                                                                                     </a:t>
            </a:r>
          </a:p>
          <a:p>
            <a:endParaRPr lang="cs-CZ" sz="2000" dirty="0" smtClean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Jsou různě velké, nemají stejnou hmotnost a otáčejí se kolem Slunce   v různých vzdálenostech.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451475"/>
            <a:ext cx="3657600" cy="796925"/>
          </a:xfrm>
          <a:prstGeom prst="rect">
            <a:avLst/>
          </a:prstGeom>
          <a:noFill/>
        </p:spPr>
      </p:pic>
      <p:sp>
        <p:nvSpPr>
          <p:cNvPr id="16" name="Vývojový diagram: alternativní postup 15"/>
          <p:cNvSpPr/>
          <p:nvPr/>
        </p:nvSpPr>
        <p:spPr bwMode="auto">
          <a:xfrm>
            <a:off x="3810000" y="4114800"/>
            <a:ext cx="762000" cy="685800"/>
          </a:xfrm>
          <a:prstGeom prst="flowChartAlternateProcess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4343400" y="2209800"/>
            <a:ext cx="954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2"/>
                </a:solidFill>
              </a:rPr>
              <a:t>Merkur,</a:t>
            </a:r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5181600" y="2209800"/>
            <a:ext cx="108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Venuše, 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6096000" y="2209800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Země,</a:t>
            </a: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6781800" y="22098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Mars,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7391400" y="2209800"/>
            <a:ext cx="928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Jupiter,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762000" y="2590800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Saturn,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1524000" y="2590800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Uran,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2133600" y="259080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2"/>
                </a:solidFill>
              </a:rPr>
              <a:t>Neptun.</a:t>
            </a:r>
            <a:endParaRPr lang="cs-CZ" dirty="0"/>
          </a:p>
        </p:txBody>
      </p:sp>
      <p:sp>
        <p:nvSpPr>
          <p:cNvPr id="32" name="Obdélník 31"/>
          <p:cNvSpPr/>
          <p:nvPr/>
        </p:nvSpPr>
        <p:spPr bwMode="auto">
          <a:xfrm>
            <a:off x="8382000" y="4114800"/>
            <a:ext cx="685800" cy="685800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8802240" y="4572000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3</a:t>
            </a:r>
            <a:r>
              <a:rPr lang="en-US" sz="1000" b="1" dirty="0" smtClean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  <p:sp>
        <p:nvSpPr>
          <p:cNvPr id="37" name="Obdélník 36"/>
          <p:cNvSpPr/>
          <p:nvPr/>
        </p:nvSpPr>
        <p:spPr bwMode="auto">
          <a:xfrm>
            <a:off x="7696200" y="4191000"/>
            <a:ext cx="762000" cy="609600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bdélník 37"/>
          <p:cNvSpPr/>
          <p:nvPr/>
        </p:nvSpPr>
        <p:spPr bwMode="auto">
          <a:xfrm>
            <a:off x="7086600" y="4114800"/>
            <a:ext cx="609600" cy="685800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bdélník 38"/>
          <p:cNvSpPr/>
          <p:nvPr/>
        </p:nvSpPr>
        <p:spPr bwMode="auto">
          <a:xfrm>
            <a:off x="5791200" y="4114800"/>
            <a:ext cx="1219200" cy="685800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bdélník 39"/>
          <p:cNvSpPr/>
          <p:nvPr/>
        </p:nvSpPr>
        <p:spPr bwMode="auto">
          <a:xfrm>
            <a:off x="4572000" y="4114800"/>
            <a:ext cx="1143000" cy="685800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bdélník 40"/>
          <p:cNvSpPr/>
          <p:nvPr/>
        </p:nvSpPr>
        <p:spPr bwMode="auto">
          <a:xfrm>
            <a:off x="3276600" y="4114800"/>
            <a:ext cx="685800" cy="685800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bdélník 41"/>
          <p:cNvSpPr/>
          <p:nvPr/>
        </p:nvSpPr>
        <p:spPr bwMode="auto">
          <a:xfrm>
            <a:off x="2590800" y="4114800"/>
            <a:ext cx="609600" cy="685800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bdélník 42"/>
          <p:cNvSpPr/>
          <p:nvPr/>
        </p:nvSpPr>
        <p:spPr bwMode="auto">
          <a:xfrm>
            <a:off x="1981200" y="4114800"/>
            <a:ext cx="533400" cy="685800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bdélník 43"/>
          <p:cNvSpPr/>
          <p:nvPr/>
        </p:nvSpPr>
        <p:spPr bwMode="auto">
          <a:xfrm>
            <a:off x="1371600" y="4114800"/>
            <a:ext cx="533400" cy="685800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16" grpId="0" animBg="1"/>
      <p:bldP spid="18" grpId="0" build="allAtOnce"/>
      <p:bldP spid="19" grpId="0"/>
      <p:bldP spid="20" grpId="0"/>
      <p:bldP spid="21" grpId="0"/>
      <p:bldP spid="22" grpId="0"/>
      <p:bldP spid="23" grpId="0"/>
      <p:bldP spid="24" grpId="0"/>
      <p:bldP spid="32" grpId="0" animBg="1"/>
      <p:bldP spid="33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SLUNCE</a:t>
            </a:r>
            <a:endParaRPr lang="cs-CZ" sz="4800" b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/>
          <a:lstStyle/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drží celou sluneční soustavu pohromadě svojí obrovskou gravitační silou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obrovitá rotující koule žhavých plynů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vyzařuje svou energii v podobě světla tepla všemi směry</a:t>
            </a:r>
          </a:p>
          <a:p>
            <a:endParaRPr lang="cs-CZ" kern="1200" dirty="0">
              <a:latin typeface="Arial" charset="0"/>
            </a:endParaRP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51475"/>
            <a:ext cx="3657600" cy="796925"/>
          </a:xfrm>
          <a:prstGeom prst="rect">
            <a:avLst/>
          </a:prstGeom>
          <a:noFill/>
        </p:spPr>
      </p:pic>
      <p:pic>
        <p:nvPicPr>
          <p:cNvPr id="165890" name="Picture 2" descr="File:Sun in X-Ray.png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76400"/>
            <a:ext cx="4113276" cy="2980635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4191000" y="440197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4</a:t>
            </a:r>
            <a:r>
              <a:rPr lang="en-US" sz="1000" b="1" dirty="0" smtClean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File:MESSENGER first photo of unseen side of mercury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600200"/>
            <a:ext cx="3810000" cy="3810000"/>
          </a:xfrm>
          <a:prstGeom prst="rect">
            <a:avLst/>
          </a:prstGeom>
          <a:noFill/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 smtClean="0"/>
              <a:t>MERKUR</a:t>
            </a:r>
            <a:endParaRPr lang="cs-CZ" sz="4800" b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/>
          <a:lstStyle/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nejbližší planeta Slunce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kamenitá planeta, povrch je pokrytý krátery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jeho střed tvoří  obrovská žhavá koule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otočí se kolem své osy za 59 dní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má  velmi dlouhé dny a noci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jeden oběh kolem Slunce mu trvá 88 dní</a:t>
            </a:r>
            <a:endParaRPr lang="cs-CZ" kern="1200" dirty="0">
              <a:latin typeface="Arial" charset="0"/>
            </a:endParaRP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451475"/>
            <a:ext cx="3657600" cy="796925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4077840" y="516397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5</a:t>
            </a:r>
            <a:r>
              <a:rPr lang="en-US" sz="1000" b="1" dirty="0" smtClean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 smtClean="0"/>
              <a:t>VENUŠE</a:t>
            </a:r>
            <a:endParaRPr lang="cs-CZ" sz="4800" b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/>
          <a:lstStyle/>
          <a:p>
            <a:r>
              <a:rPr lang="cs-CZ" sz="20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druhá planeta sluneční </a:t>
            </a:r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soustavy</a:t>
            </a:r>
          </a:p>
          <a:p>
            <a:r>
              <a:rPr lang="cs-CZ" sz="2000" dirty="0" smtClean="0">
                <a:solidFill>
                  <a:schemeClr val="bg2"/>
                </a:solidFill>
              </a:rPr>
              <a:t>žhavá planeta, obklopená silnou vrstvou mračen</a:t>
            </a:r>
          </a:p>
          <a:p>
            <a:r>
              <a:rPr lang="cs-CZ" sz="2000" dirty="0" smtClean="0">
                <a:solidFill>
                  <a:schemeClr val="bg2"/>
                </a:solidFill>
              </a:rPr>
              <a:t>otáčí se v opačném směru než ostatní planety</a:t>
            </a:r>
          </a:p>
          <a:p>
            <a:r>
              <a:rPr lang="cs-CZ" sz="2000" dirty="0" smtClean="0">
                <a:solidFill>
                  <a:schemeClr val="bg2"/>
                </a:solidFill>
              </a:rPr>
              <a:t>otočí se kolem své osy za 243 pozemských dní</a:t>
            </a:r>
          </a:p>
          <a:p>
            <a:r>
              <a:rPr lang="cs-CZ" sz="2000" dirty="0" smtClean="0">
                <a:solidFill>
                  <a:schemeClr val="bg2"/>
                </a:solidFill>
              </a:rPr>
              <a:t> za 225 pozemských dní oběhne kolem Slunce, proto je den delší než rok</a:t>
            </a:r>
          </a:p>
          <a:p>
            <a:endParaRPr lang="cs-CZ" kern="1200" dirty="0">
              <a:latin typeface="Arial" charset="0"/>
            </a:endParaRP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51475"/>
            <a:ext cx="3657600" cy="796925"/>
          </a:xfrm>
          <a:prstGeom prst="rect">
            <a:avLst/>
          </a:prstGeom>
          <a:noFill/>
        </p:spPr>
      </p:pic>
      <p:pic>
        <p:nvPicPr>
          <p:cNvPr id="10" name="Picture 8" descr="Soubor:Venus-real.jpg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600200"/>
            <a:ext cx="3810000" cy="381000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4077840" y="516397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>
                <a:solidFill>
                  <a:schemeClr val="bg2"/>
                </a:solidFill>
              </a:rPr>
              <a:t>6</a:t>
            </a:r>
            <a:r>
              <a:rPr lang="en-US" sz="1000" b="1" dirty="0" smtClean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File:Earth Eastern Hemisphere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600200"/>
            <a:ext cx="3810000" cy="3810000"/>
          </a:xfrm>
          <a:prstGeom prst="rect">
            <a:avLst/>
          </a:prstGeom>
          <a:noFill/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 smtClean="0"/>
              <a:t>ZEMĚ</a:t>
            </a:r>
            <a:endParaRPr lang="cs-CZ" sz="4800" b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/>
          <a:lstStyle/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třetí planeta sluneční soustavy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planeta, na které existuje život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okolo Země je tenká vrstva vzduchu – atmosféra (obsahuje kyslík)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jako jediná planeta obsahuje kapalnou vodu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otočí se kolem své osy za 24 hodin = 1 den</a:t>
            </a:r>
          </a:p>
          <a:p>
            <a:r>
              <a:rPr lang="cs-CZ" sz="20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oběhne Slunce za 365 dní – 1 rok</a:t>
            </a:r>
          </a:p>
          <a:p>
            <a:r>
              <a:rPr lang="cs-CZ" sz="2000" dirty="0" smtClean="0">
                <a:solidFill>
                  <a:schemeClr val="bg2"/>
                </a:solidFill>
              </a:rPr>
              <a:t>má jednu přirozenou družici - Měsíc</a:t>
            </a:r>
            <a:endParaRPr lang="cs-CZ" sz="2000" dirty="0" smtClean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endParaRPr lang="cs-CZ" sz="2000" dirty="0" smtClean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endParaRPr lang="cs-CZ" kern="1200" dirty="0">
              <a:latin typeface="Arial" charset="0"/>
            </a:endParaRP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451475"/>
            <a:ext cx="3657600" cy="796925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4077840" y="516397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7</a:t>
            </a:r>
            <a:r>
              <a:rPr lang="en-US" sz="1000" b="1" dirty="0" smtClean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  <p:pic>
        <p:nvPicPr>
          <p:cNvPr id="8" name="Obrázek 7" descr="IMG_6783-mesic.jpg"/>
          <p:cNvPicPr>
            <a:picLocks noChangeAspect="1"/>
          </p:cNvPicPr>
          <p:nvPr/>
        </p:nvPicPr>
        <p:blipFill>
          <a:blip r:embed="rId5" cstate="print"/>
          <a:srcRect l="21145" t="7946" r="25991" b="12583"/>
          <a:stretch>
            <a:fillRect/>
          </a:stretch>
        </p:blipFill>
        <p:spPr>
          <a:xfrm>
            <a:off x="7620000" y="5334000"/>
            <a:ext cx="1524000" cy="152400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763000" y="6611779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14</a:t>
            </a:r>
            <a:r>
              <a:rPr lang="en-US" sz="1000" b="1" dirty="0" smtClean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11" grpId="0"/>
      <p:bldP spid="10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</TotalTime>
  <Words>1518</Words>
  <Application>Microsoft Office PowerPoint</Application>
  <PresentationFormat>Předvádění na obrazovce (4:3)</PresentationFormat>
  <Paragraphs>184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Výchozí návrh</vt:lpstr>
      <vt:lpstr>SLUNEČNÍ SOUSTAVA OBECNĚ</vt:lpstr>
      <vt:lpstr>Anotace:</vt:lpstr>
      <vt:lpstr>SLUNEČNÍ SOUSTAVA</vt:lpstr>
      <vt:lpstr>SLUNEČNÍ SOUSTAVA</vt:lpstr>
      <vt:lpstr>SLUNEČNÍ SOUSTAVA</vt:lpstr>
      <vt:lpstr>SLUNCE</vt:lpstr>
      <vt:lpstr>MERKUR</vt:lpstr>
      <vt:lpstr>VENUŠE</vt:lpstr>
      <vt:lpstr>ZEMĚ</vt:lpstr>
      <vt:lpstr>MARS</vt:lpstr>
      <vt:lpstr>JUPITER</vt:lpstr>
      <vt:lpstr>SATURN</vt:lpstr>
      <vt:lpstr>URAN</vt:lpstr>
      <vt:lpstr>NEPTUN</vt:lpstr>
      <vt:lpstr>PLUTO</vt:lpstr>
      <vt:lpstr>OPAKOVÁNÍ</vt:lpstr>
      <vt:lpstr>OPAKOVÁNÍ</vt:lpstr>
      <vt:lpstr>KŘÍŽOVKA</vt:lpstr>
      <vt:lpstr>Vyjmenuj zpaměti planety sluneční soustavy.</vt:lpstr>
      <vt:lpstr>Použité zdroje - literatura:</vt:lpstr>
      <vt:lpstr>Použité zdroje - obrázky:</vt:lpstr>
      <vt:lpstr>Použité zdroje - obrázky: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Honza</dc:creator>
  <cp:lastModifiedBy>ucitel</cp:lastModifiedBy>
  <cp:revision>157</cp:revision>
  <cp:lastPrinted>1601-01-01T00:00:00Z</cp:lastPrinted>
  <dcterms:created xsi:type="dcterms:W3CDTF">1601-01-01T00:00:00Z</dcterms:created>
  <dcterms:modified xsi:type="dcterms:W3CDTF">2014-10-08T14:01:41Z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