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1" r:id="rId3"/>
    <p:sldId id="292" r:id="rId4"/>
    <p:sldId id="258" r:id="rId5"/>
    <p:sldId id="260" r:id="rId6"/>
    <p:sldId id="259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8" r:id="rId31"/>
    <p:sldId id="299" r:id="rId32"/>
    <p:sldId id="300" r:id="rId33"/>
    <p:sldId id="293" r:id="rId34"/>
    <p:sldId id="294" r:id="rId35"/>
    <p:sldId id="295" r:id="rId36"/>
    <p:sldId id="296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23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3D1F-2EF1-44B5-8E5C-D769A4FFB9F7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73033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8164-53E8-48DE-8355-BDE2CFC8592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39481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614C9-32D2-43BA-8B19-1BC9EACD20C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25995"/>
      </p:ext>
    </p:extLst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93D1F-2EF1-44B5-8E5C-D769A4FFB9F7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106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13A98-914F-4C18-8507-59D44962F642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57043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FF98-6DB7-4338-8BB3-843EF87BC57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63434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7D3D-611A-48CB-9962-2D463EF32A4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81633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D1895-E5BC-4004-A563-0EA1DE8EF814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75417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41E2-6932-4A6D-A216-59B32A19164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74796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DD6F-B4E4-4C7A-9776-CAF0096472B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59668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767B-4B04-4A47-BEB6-29E08C55ECE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20409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13A98-914F-4C18-8507-59D44962F642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26674"/>
      </p:ext>
    </p:extLst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07DA0-32C4-49B0-A577-1B6B57E5393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60401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98164-53E8-48DE-8355-BDE2CFC8592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7292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614C9-32D2-43BA-8B19-1BC9EACD20C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99724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6FF98-6DB7-4338-8BB3-843EF87BC57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5860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7D3D-611A-48CB-9962-2D463EF32A4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60178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D1895-E5BC-4004-A563-0EA1DE8EF814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782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41E2-6932-4A6D-A216-59B32A19164A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74957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7DD6F-B4E4-4C7A-9776-CAF0096472B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61937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767B-4B04-4A47-BEB6-29E08C55ECE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3576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07DA0-32C4-49B0-A577-1B6B57E5393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79036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10000"/>
              </a:schemeClr>
            </a:gs>
            <a:gs pos="50000">
              <a:schemeClr val="bg1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7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1652E-07BC-4E71-BA8C-14252911D77F}" type="slidenum">
              <a:rPr lang="cs-CZ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2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r>
              <a:rPr lang="cs-CZ" sz="4800" b="1" dirty="0"/>
              <a:t>	</a:t>
            </a:r>
            <a:r>
              <a:rPr lang="cs-CZ" sz="4800" b="1" dirty="0" smtClean="0"/>
              <a:t>Živočichové žijící </a:t>
            </a:r>
            <a:br>
              <a:rPr lang="cs-CZ" sz="4800" b="1" dirty="0" smtClean="0"/>
            </a:br>
            <a:r>
              <a:rPr lang="cs-CZ" sz="4800" b="1" dirty="0"/>
              <a:t> </a:t>
            </a:r>
            <a:r>
              <a:rPr lang="cs-CZ" sz="4800" b="1" dirty="0" smtClean="0"/>
              <a:t>v lese - podzim</a:t>
            </a:r>
            <a:endParaRPr lang="cs-CZ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2003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Pří_034_Rozmanitost </a:t>
            </a:r>
            <a:r>
              <a:rPr lang="cs-CZ" b="1" dirty="0">
                <a:solidFill>
                  <a:srgbClr val="171A1B"/>
                </a:solidFill>
              </a:rPr>
              <a:t>přírody – </a:t>
            </a:r>
            <a:r>
              <a:rPr lang="cs-CZ" b="1" dirty="0"/>
              <a:t>Živočichové žijící v </a:t>
            </a:r>
            <a:r>
              <a:rPr lang="cs-CZ" b="1" dirty="0" smtClean="0"/>
              <a:t>lese </a:t>
            </a:r>
            <a:r>
              <a:rPr lang="cs-CZ" b="1" dirty="0" smtClean="0">
                <a:solidFill>
                  <a:srgbClr val="171A1B"/>
                </a:solidFill>
              </a:rPr>
              <a:t>– </a:t>
            </a:r>
            <a:r>
              <a:rPr lang="cs-CZ" b="1" dirty="0"/>
              <a:t>podzim</a:t>
            </a:r>
            <a:endParaRPr lang="cs-CZ" b="1" dirty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>
                <a:solidFill>
                  <a:srgbClr val="171A1B"/>
                </a:solidFill>
              </a:rPr>
              <a:t>Autor: Mgr. Pavla Fridrichová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171A1B"/>
                </a:solidFill>
              </a:rPr>
              <a:t>Škola: Základní škola Slušovice,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</p:spTree>
    <p:extLst>
      <p:ext uri="{BB962C8B-B14F-4D97-AF65-F5344CB8AC3E}">
        <p14:creationId xmlns:p14="http://schemas.microsoft.com/office/powerpoint/2010/main" val="166552562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Prase </a:t>
            </a:r>
            <a:r>
              <a:rPr lang="cs-CZ" dirty="0" smtClean="0"/>
              <a:t>divoké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má rádo bahnitá místa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šežravec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lesními plody, kořínky, obojživelníky a </a:t>
            </a:r>
            <a:r>
              <a:rPr lang="cs-CZ" sz="2000" dirty="0" smtClean="0">
                <a:solidFill>
                  <a:schemeClr val="bg2"/>
                </a:solidFill>
              </a:rPr>
              <a:t>hraboši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yrývá </a:t>
            </a:r>
            <a:r>
              <a:rPr lang="cs-CZ" sz="2000" dirty="0">
                <a:solidFill>
                  <a:schemeClr val="bg2"/>
                </a:solidFill>
              </a:rPr>
              <a:t>rypákem různé hlízy, larvy a kukly </a:t>
            </a:r>
            <a:r>
              <a:rPr lang="cs-CZ" sz="2000" dirty="0" smtClean="0">
                <a:solidFill>
                  <a:schemeClr val="bg2"/>
                </a:solidFill>
              </a:rPr>
              <a:t>hmyzu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sudokopytník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l</a:t>
            </a:r>
            <a:r>
              <a:rPr lang="cs-CZ" sz="2000" dirty="0" smtClean="0">
                <a:solidFill>
                  <a:schemeClr val="bg2"/>
                </a:solidFill>
              </a:rPr>
              <a:t>ovná zvěř</a:t>
            </a:r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26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221088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Jelen lesní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b</a:t>
            </a:r>
            <a:r>
              <a:rPr lang="cs-CZ" sz="2000" dirty="0" smtClean="0">
                <a:solidFill>
                  <a:schemeClr val="bg2"/>
                </a:solidFill>
              </a:rPr>
              <a:t>ýložravec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v lesích i na </a:t>
            </a:r>
            <a:r>
              <a:rPr lang="cs-CZ" sz="2000" dirty="0" smtClean="0">
                <a:solidFill>
                  <a:schemeClr val="bg2"/>
                </a:solidFill>
              </a:rPr>
              <a:t>loukách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trávou, bylinami, lesními plody, větvemi 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sudokopytník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yskytuje </a:t>
            </a:r>
            <a:r>
              <a:rPr lang="cs-CZ" sz="2000" dirty="0">
                <a:solidFill>
                  <a:schemeClr val="bg2"/>
                </a:solidFill>
              </a:rPr>
              <a:t>se v horách a výše položených </a:t>
            </a:r>
            <a:r>
              <a:rPr lang="cs-CZ" sz="2000" dirty="0" smtClean="0">
                <a:solidFill>
                  <a:schemeClr val="bg2"/>
                </a:solidFill>
              </a:rPr>
              <a:t>lesích</a:t>
            </a:r>
            <a:r>
              <a:rPr lang="cs-CZ" sz="2000" dirty="0">
                <a:solidFill>
                  <a:schemeClr val="bg2"/>
                </a:solidFill>
              </a:rPr>
              <a:t> </a:t>
            </a:r>
          </a:p>
          <a:p>
            <a:r>
              <a:rPr lang="cs-CZ" sz="2000" dirty="0" smtClean="0">
                <a:solidFill>
                  <a:schemeClr val="bg2"/>
                </a:solidFill>
              </a:rPr>
              <a:t>samci mají parohy, které       na konci zimy shazují</a:t>
            </a:r>
          </a:p>
          <a:p>
            <a:r>
              <a:rPr lang="cs-CZ" sz="2000" dirty="0">
                <a:solidFill>
                  <a:schemeClr val="bg2"/>
                </a:solidFill>
              </a:rPr>
              <a:t>l</a:t>
            </a:r>
            <a:r>
              <a:rPr lang="cs-CZ" sz="2000" dirty="0" smtClean="0">
                <a:solidFill>
                  <a:schemeClr val="bg2"/>
                </a:solidFill>
              </a:rPr>
              <a:t>ovná </a:t>
            </a:r>
            <a:r>
              <a:rPr lang="cs-CZ" sz="2000" dirty="0">
                <a:solidFill>
                  <a:schemeClr val="bg2"/>
                </a:solidFill>
              </a:rPr>
              <a:t>zvěř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149080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Srnec </a:t>
            </a:r>
            <a:r>
              <a:rPr lang="cs-CZ" dirty="0" smtClean="0"/>
              <a:t>obecný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na polích, loukách, v lese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b</a:t>
            </a:r>
            <a:r>
              <a:rPr lang="cs-CZ" sz="2000" dirty="0" smtClean="0">
                <a:solidFill>
                  <a:schemeClr val="bg2"/>
                </a:solidFill>
              </a:rPr>
              <a:t>ýložravec</a:t>
            </a:r>
            <a:r>
              <a:rPr lang="cs-CZ" sz="2000" dirty="0">
                <a:solidFill>
                  <a:schemeClr val="bg2"/>
                </a:solidFill>
              </a:rPr>
              <a:t>, přežvýkavec, živí se bylinami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udokopytník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atří </a:t>
            </a:r>
            <a:r>
              <a:rPr lang="cs-CZ" sz="2000" dirty="0">
                <a:solidFill>
                  <a:schemeClr val="bg2"/>
                </a:solidFill>
              </a:rPr>
              <a:t>mezi lovnou zvěř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amec </a:t>
            </a:r>
            <a:r>
              <a:rPr lang="cs-CZ" sz="2000" dirty="0">
                <a:solidFill>
                  <a:schemeClr val="bg2"/>
                </a:solidFill>
              </a:rPr>
              <a:t>má krátké parůžky, které na podzim shazuje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amice parůžky </a:t>
            </a:r>
            <a:r>
              <a:rPr lang="cs-CZ" sz="2000" dirty="0">
                <a:solidFill>
                  <a:schemeClr val="bg2"/>
                </a:solidFill>
              </a:rPr>
              <a:t>nemá 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233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3902859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Veverka </a:t>
            </a:r>
            <a:r>
              <a:rPr lang="cs-CZ" dirty="0" smtClean="0"/>
              <a:t>obecná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h</a:t>
            </a:r>
            <a:r>
              <a:rPr lang="cs-CZ" sz="2000" dirty="0" smtClean="0">
                <a:solidFill>
                  <a:schemeClr val="bg2"/>
                </a:solidFill>
              </a:rPr>
              <a:t>lodavec </a:t>
            </a:r>
            <a:r>
              <a:rPr lang="cs-CZ" sz="2000" dirty="0">
                <a:solidFill>
                  <a:schemeClr val="bg2"/>
                </a:solidFill>
              </a:rPr>
              <a:t>a všežravec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žaludy, oříšky, bukvicemi, semeny šišek,</a:t>
            </a:r>
          </a:p>
          <a:p>
            <a:r>
              <a:rPr lang="cs-CZ" sz="2000" dirty="0">
                <a:solidFill>
                  <a:schemeClr val="bg2"/>
                </a:solidFill>
              </a:rPr>
              <a:t>h</a:t>
            </a:r>
            <a:r>
              <a:rPr lang="cs-CZ" sz="2000" dirty="0" smtClean="0">
                <a:solidFill>
                  <a:schemeClr val="bg2"/>
                </a:solidFill>
              </a:rPr>
              <a:t>myzem</a:t>
            </a:r>
            <a:r>
              <a:rPr lang="cs-CZ" sz="2000" dirty="0">
                <a:solidFill>
                  <a:schemeClr val="bg2"/>
                </a:solidFill>
              </a:rPr>
              <a:t>, vejci, ptačími mláďaty…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z</a:t>
            </a:r>
            <a:r>
              <a:rPr lang="cs-CZ" sz="2000" dirty="0" smtClean="0">
                <a:solidFill>
                  <a:schemeClr val="bg2"/>
                </a:solidFill>
              </a:rPr>
              <a:t>ásoby </a:t>
            </a:r>
            <a:r>
              <a:rPr lang="cs-CZ" sz="2000" dirty="0">
                <a:solidFill>
                  <a:schemeClr val="bg2"/>
                </a:solidFill>
              </a:rPr>
              <a:t>na zimu si zahrabává pod zem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na stromech, dobře </a:t>
            </a:r>
            <a:r>
              <a:rPr lang="cs-CZ" sz="2000" dirty="0" smtClean="0">
                <a:solidFill>
                  <a:schemeClr val="bg2"/>
                </a:solidFill>
              </a:rPr>
              <a:t>        po </a:t>
            </a:r>
            <a:r>
              <a:rPr lang="cs-CZ" sz="2000" dirty="0">
                <a:solidFill>
                  <a:schemeClr val="bg2"/>
                </a:solidFill>
              </a:rPr>
              <a:t>nich šplhá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r</a:t>
            </a:r>
            <a:r>
              <a:rPr lang="cs-CZ" sz="2000" dirty="0" smtClean="0">
                <a:solidFill>
                  <a:schemeClr val="bg2"/>
                </a:solidFill>
              </a:rPr>
              <a:t>ovnováhu </a:t>
            </a:r>
            <a:r>
              <a:rPr lang="cs-CZ" sz="2000" dirty="0">
                <a:solidFill>
                  <a:schemeClr val="bg2"/>
                </a:solidFill>
              </a:rPr>
              <a:t>při skocích jí pomáhá udržovat huňatý ocas</a:t>
            </a:r>
          </a:p>
          <a:p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274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11888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15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Kuna lesní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l</a:t>
            </a:r>
            <a:r>
              <a:rPr lang="cs-CZ" sz="2000" dirty="0" smtClean="0">
                <a:solidFill>
                  <a:schemeClr val="bg2"/>
                </a:solidFill>
              </a:rPr>
              <a:t>asicovitá </a:t>
            </a:r>
            <a:r>
              <a:rPr lang="cs-CZ" sz="2000" dirty="0">
                <a:solidFill>
                  <a:schemeClr val="bg2"/>
                </a:solidFill>
              </a:rPr>
              <a:t>šelma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v dutinách stromů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obře </a:t>
            </a:r>
            <a:r>
              <a:rPr lang="cs-CZ" sz="2000" dirty="0">
                <a:solidFill>
                  <a:schemeClr val="bg2"/>
                </a:solidFill>
              </a:rPr>
              <a:t>šplhá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všežravec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ečer </a:t>
            </a:r>
            <a:r>
              <a:rPr lang="cs-CZ" sz="2000" dirty="0">
                <a:solidFill>
                  <a:schemeClr val="bg2"/>
                </a:solidFill>
              </a:rPr>
              <a:t>a v noci si hledá potravu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malými savci, páky, hmyzem, žábami, ale i různými plody </a:t>
            </a:r>
          </a:p>
          <a:p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67944" y="411888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Jezevec </a:t>
            </a:r>
            <a:r>
              <a:rPr lang="cs-CZ" dirty="0" smtClean="0"/>
              <a:t>lesní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k</a:t>
            </a:r>
            <a:r>
              <a:rPr lang="cs-CZ" sz="2000" dirty="0" smtClean="0">
                <a:solidFill>
                  <a:schemeClr val="bg2"/>
                </a:solidFill>
              </a:rPr>
              <a:t>unovitá </a:t>
            </a:r>
            <a:r>
              <a:rPr lang="cs-CZ" sz="2000" dirty="0">
                <a:solidFill>
                  <a:schemeClr val="bg2"/>
                </a:solidFill>
              </a:rPr>
              <a:t>šelma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šežravec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hraboši, semen, houbami, kořínky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noční zvíře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vyhrabává si noru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přerušovaným spánkem spí během zimy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28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67944" y="400506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17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Liška obecná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psovitá šelma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dokáže i štěkat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vyhrabává si noru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masožravec 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živí se hlodavci, ptáky, žábami, hmyzem a lesními plody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</a:t>
            </a:r>
            <a:r>
              <a:rPr lang="cs-CZ" sz="2000" dirty="0" smtClean="0">
                <a:solidFill>
                  <a:schemeClr val="bg2"/>
                </a:solidFill>
              </a:rPr>
              <a:t>emocné </a:t>
            </a:r>
            <a:r>
              <a:rPr lang="cs-CZ" sz="2000" dirty="0">
                <a:solidFill>
                  <a:schemeClr val="bg2"/>
                </a:solidFill>
              </a:rPr>
              <a:t>lišky mohou být přenašečem nebezpečné nemoci </a:t>
            </a:r>
            <a:r>
              <a:rPr lang="cs-CZ" sz="2000" b="1" dirty="0">
                <a:solidFill>
                  <a:srgbClr val="92D050"/>
                </a:solidFill>
              </a:rPr>
              <a:t>vztekliny</a:t>
            </a:r>
            <a:r>
              <a:rPr lang="cs-CZ" sz="2000" b="1" dirty="0">
                <a:solidFill>
                  <a:schemeClr val="bg2"/>
                </a:solidFill>
              </a:rPr>
              <a:t>.</a:t>
            </a:r>
            <a:r>
              <a:rPr lang="cs-CZ" sz="2000" dirty="0">
                <a:solidFill>
                  <a:schemeClr val="bg2"/>
                </a:solidFill>
              </a:rPr>
              <a:t> Nakažené zvíře je plaché.  Nepřibližovat a nesahat na ně!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4" y="1685816"/>
            <a:ext cx="4038600" cy="275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12817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18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Zmije </a:t>
            </a:r>
            <a:r>
              <a:rPr lang="cs-CZ" dirty="0" smtClean="0"/>
              <a:t>obecná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jediný jedovatý had v ČR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chráněný živočich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loví v noci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vyhřívá se přes den na mýtinách, loukách, pasekách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klikatá tmavá čára na hřebě 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drobnými hlodavci, obojživelníky, malými ptáky, hmyzem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33490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Ještěrka obecná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laz</a:t>
            </a:r>
            <a:r>
              <a:rPr lang="cs-CZ" sz="2000" dirty="0">
                <a:solidFill>
                  <a:schemeClr val="bg2"/>
                </a:solidFill>
              </a:rPr>
              <a:t>, má čtyři končetiny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ije </a:t>
            </a:r>
            <a:r>
              <a:rPr lang="cs-CZ" sz="2000" dirty="0">
                <a:solidFill>
                  <a:schemeClr val="bg2"/>
                </a:solidFill>
              </a:rPr>
              <a:t>na okrajích lesů </a:t>
            </a:r>
            <a:r>
              <a:rPr lang="cs-CZ" sz="2000" dirty="0" smtClean="0">
                <a:solidFill>
                  <a:schemeClr val="bg2"/>
                </a:solidFill>
              </a:rPr>
              <a:t>                 a </a:t>
            </a:r>
            <a:r>
              <a:rPr lang="cs-CZ" sz="2000" dirty="0">
                <a:solidFill>
                  <a:schemeClr val="bg2"/>
                </a:solidFill>
              </a:rPr>
              <a:t>na pasekách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</a:t>
            </a:r>
            <a:r>
              <a:rPr lang="cs-CZ" sz="2000" dirty="0">
                <a:solidFill>
                  <a:schemeClr val="bg2"/>
                </a:solidFill>
              </a:rPr>
              <a:t>ráda suchá, slunná místa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červy, plži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ři </a:t>
            </a:r>
            <a:r>
              <a:rPr lang="cs-CZ" sz="2000" dirty="0">
                <a:solidFill>
                  <a:schemeClr val="bg2"/>
                </a:solidFill>
              </a:rPr>
              <a:t>napadení se odlomí ocásek, který dorůstá</a:t>
            </a:r>
          </a:p>
          <a:p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00506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Mlok skvrnitý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dirty="0" smtClean="0">
                <a:solidFill>
                  <a:schemeClr val="bg2"/>
                </a:solidFill>
              </a:rPr>
              <a:t>obojživelník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žije na vlhkých místech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č</a:t>
            </a:r>
            <a:r>
              <a:rPr lang="cs-CZ" sz="2000" dirty="0" smtClean="0">
                <a:solidFill>
                  <a:schemeClr val="bg2"/>
                </a:solidFill>
              </a:rPr>
              <a:t>erné tělo se žlutými skvrnami</a:t>
            </a:r>
          </a:p>
          <a:p>
            <a:pPr lvl="0"/>
            <a:r>
              <a:rPr lang="cs-CZ" sz="2000" dirty="0" smtClean="0">
                <a:solidFill>
                  <a:schemeClr val="bg2"/>
                </a:solidFill>
              </a:rPr>
              <a:t>loví hlavně v noci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hráněný živočich</a:t>
            </a:r>
            <a:endParaRPr lang="cs-CZ" sz="2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54640" y="433490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21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402" y="3696464"/>
            <a:ext cx="9144000" cy="286232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738000" rIns="73800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Digitální učební materiál je určen pro </a:t>
            </a:r>
            <a:r>
              <a:rPr lang="cs-CZ" dirty="0" smtClean="0">
                <a:solidFill>
                  <a:srgbClr val="171A1B"/>
                </a:solidFill>
              </a:rPr>
              <a:t>seznámení se živočichy našich lesů</a:t>
            </a:r>
            <a:r>
              <a:rPr lang="cs-CZ" dirty="0">
                <a:solidFill>
                  <a:srgbClr val="171A1B"/>
                </a:solidFill>
              </a:rPr>
              <a:t>.</a:t>
            </a:r>
            <a:r>
              <a:rPr lang="cs-CZ" dirty="0" smtClean="0">
                <a:solidFill>
                  <a:srgbClr val="171A1B"/>
                </a:solidFill>
              </a:rPr>
              <a:t> Je součástí tematického okruhu „Rozmanitost přírody.“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171A1B"/>
                </a:solidFill>
              </a:rPr>
              <a:t>Materiál je v souladu s osnovami vyučovacího předmětu Přírodověda </a:t>
            </a:r>
          </a:p>
          <a:p>
            <a:r>
              <a:rPr lang="cs-CZ" dirty="0" smtClean="0">
                <a:solidFill>
                  <a:srgbClr val="171A1B"/>
                </a:solidFill>
              </a:rPr>
              <a:t>a ŠVP pro základní vzdělávání ZŠ Slušovice, </a:t>
            </a:r>
            <a:r>
              <a:rPr lang="cs-CZ" dirty="0">
                <a:solidFill>
                  <a:srgbClr val="171A1B"/>
                </a:solidFill>
              </a:rPr>
              <a:t>rozvíjí, podporuje, </a:t>
            </a:r>
            <a:r>
              <a:rPr lang="cs-CZ" dirty="0" smtClean="0">
                <a:solidFill>
                  <a:srgbClr val="171A1B"/>
                </a:solidFill>
              </a:rPr>
              <a:t>prověřuje </a:t>
            </a:r>
          </a:p>
          <a:p>
            <a:r>
              <a:rPr lang="cs-CZ" dirty="0" smtClean="0">
                <a:solidFill>
                  <a:srgbClr val="171A1B"/>
                </a:solidFill>
              </a:rPr>
              <a:t>a vysvětluje učivo „Živočichové našich lesů.“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Je určen pro předmět </a:t>
            </a:r>
            <a:r>
              <a:rPr lang="cs-CZ" dirty="0" smtClean="0">
                <a:solidFill>
                  <a:srgbClr val="171A1B"/>
                </a:solidFill>
              </a:rPr>
              <a:t>Přírodověda, 4. ročník.</a:t>
            </a:r>
            <a:endParaRPr lang="cs-CZ" dirty="0">
              <a:solidFill>
                <a:srgbClr val="171A1B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cs-CZ" dirty="0">
                <a:solidFill>
                  <a:srgbClr val="171A1B"/>
                </a:solidFill>
              </a:rPr>
              <a:t>Tento materiál vznikl jako doplňující materiál k učebnici: </a:t>
            </a:r>
            <a:r>
              <a:rPr lang="cs-CZ" dirty="0" smtClean="0">
                <a:solidFill>
                  <a:srgbClr val="171A1B"/>
                </a:solidFill>
              </a:rPr>
              <a:t>ŠTIKOVÁ, Věra. </a:t>
            </a:r>
            <a:r>
              <a:rPr lang="cs-CZ" i="1" dirty="0" smtClean="0">
                <a:solidFill>
                  <a:srgbClr val="171A1B"/>
                </a:solidFill>
              </a:rPr>
              <a:t>Člověk a jeho svět: přírodověda pro 4. ročník</a:t>
            </a:r>
            <a:r>
              <a:rPr lang="cs-CZ" dirty="0" smtClean="0">
                <a:solidFill>
                  <a:srgbClr val="171A1B"/>
                </a:solidFill>
              </a:rPr>
              <a:t>. Ilustrace Hana Berková, Alena </a:t>
            </a:r>
            <a:r>
              <a:rPr lang="cs-CZ" dirty="0" err="1" smtClean="0">
                <a:solidFill>
                  <a:srgbClr val="171A1B"/>
                </a:solidFill>
              </a:rPr>
              <a:t>Baisová</a:t>
            </a:r>
            <a:r>
              <a:rPr lang="cs-CZ" dirty="0" smtClean="0">
                <a:solidFill>
                  <a:srgbClr val="171A1B"/>
                </a:solidFill>
              </a:rPr>
              <a:t>. Brno: Nová škola, c2010, 2 sv. Duhová řada. ISBN 978-80-7289-212-9. </a:t>
            </a:r>
            <a:endParaRPr lang="cs-CZ" dirty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5536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Ropucha obecná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obojživelník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</a:t>
            </a:r>
            <a:r>
              <a:rPr lang="cs-CZ" sz="2000" dirty="0">
                <a:solidFill>
                  <a:schemeClr val="bg2"/>
                </a:solidFill>
              </a:rPr>
              <a:t>jedovaté příušní žlázy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plži, červy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54640" y="4222531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22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Rosnička zelená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malá žába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m</a:t>
            </a:r>
            <a:r>
              <a:rPr lang="cs-CZ" sz="2000" dirty="0" smtClean="0">
                <a:solidFill>
                  <a:schemeClr val="bg2"/>
                </a:solidFill>
              </a:rPr>
              <a:t>á </a:t>
            </a:r>
            <a:r>
              <a:rPr lang="cs-CZ" sz="2000" dirty="0">
                <a:solidFill>
                  <a:schemeClr val="bg2"/>
                </a:solidFill>
              </a:rPr>
              <a:t>skřehotavý a silný hlas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ovede </a:t>
            </a:r>
            <a:r>
              <a:rPr lang="cs-CZ" sz="2000" dirty="0">
                <a:solidFill>
                  <a:schemeClr val="bg2"/>
                </a:solidFill>
              </a:rPr>
              <a:t>šplhat po větvích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z</a:t>
            </a:r>
            <a:r>
              <a:rPr lang="cs-CZ" sz="2000" dirty="0" smtClean="0">
                <a:solidFill>
                  <a:schemeClr val="bg2"/>
                </a:solidFill>
              </a:rPr>
              <a:t>ákonem </a:t>
            </a:r>
            <a:r>
              <a:rPr lang="cs-CZ" sz="2000" dirty="0">
                <a:solidFill>
                  <a:schemeClr val="bg2"/>
                </a:solidFill>
              </a:rPr>
              <a:t>chráněná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3729"/>
            <a:ext cx="4038600" cy="260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23928" y="3789040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Datel černý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u</a:t>
            </a:r>
            <a:r>
              <a:rPr lang="cs-CZ" sz="2000" dirty="0" smtClean="0">
                <a:solidFill>
                  <a:schemeClr val="bg2"/>
                </a:solidFill>
              </a:rPr>
              <a:t>žitečný </a:t>
            </a:r>
            <a:r>
              <a:rPr lang="cs-CZ" sz="2000" dirty="0">
                <a:solidFill>
                  <a:schemeClr val="bg2"/>
                </a:solidFill>
              </a:rPr>
              <a:t>šplhavý pták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j</a:t>
            </a:r>
            <a:r>
              <a:rPr lang="cs-CZ" sz="2000" dirty="0" smtClean="0">
                <a:solidFill>
                  <a:schemeClr val="bg2"/>
                </a:solidFill>
              </a:rPr>
              <a:t>e </a:t>
            </a:r>
            <a:r>
              <a:rPr lang="cs-CZ" sz="2000" dirty="0">
                <a:solidFill>
                  <a:schemeClr val="bg2"/>
                </a:solidFill>
              </a:rPr>
              <a:t>hmyzožravý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larvami brouků, mravenci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ytesává </a:t>
            </a:r>
            <a:r>
              <a:rPr lang="cs-CZ" sz="2000" dirty="0">
                <a:solidFill>
                  <a:schemeClr val="bg2"/>
                </a:solidFill>
              </a:rPr>
              <a:t>si zobákem dutinu ve stromech, kde hnízdí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tálý </a:t>
            </a:r>
            <a:r>
              <a:rPr lang="cs-CZ" sz="2000" dirty="0">
                <a:solidFill>
                  <a:schemeClr val="bg2"/>
                </a:solidFill>
              </a:rPr>
              <a:t>pták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218" name="Picture 2" descr="File:Schwarzspe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31" y="1772816"/>
            <a:ext cx="1866479" cy="28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972718" y="4299672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Kukačka </a:t>
            </a:r>
            <a:r>
              <a:rPr lang="cs-CZ" dirty="0" smtClean="0"/>
              <a:t>obecná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vé </a:t>
            </a:r>
            <a:r>
              <a:rPr lang="cs-CZ" sz="2000" dirty="0">
                <a:solidFill>
                  <a:schemeClr val="bg2"/>
                </a:solidFill>
              </a:rPr>
              <a:t>vlastní hnízdo si nestaví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vá </a:t>
            </a:r>
            <a:r>
              <a:rPr lang="cs-CZ" sz="2000" dirty="0">
                <a:solidFill>
                  <a:schemeClr val="bg2"/>
                </a:solidFill>
              </a:rPr>
              <a:t>vejce klade do hnízd jiných ptáků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v</a:t>
            </a:r>
            <a:r>
              <a:rPr lang="cs-CZ" sz="2000" dirty="0" smtClean="0">
                <a:solidFill>
                  <a:schemeClr val="bg2"/>
                </a:solidFill>
              </a:rPr>
              <a:t>ylíhnutá </a:t>
            </a:r>
            <a:r>
              <a:rPr lang="cs-CZ" sz="2000" dirty="0">
                <a:solidFill>
                  <a:schemeClr val="bg2"/>
                </a:solidFill>
              </a:rPr>
              <a:t>mláďata jsou žravá, často vytlačí mláďata svého hostitele z jejich hnízda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4" y="1498516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139952" y="397486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25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Jestřáb </a:t>
            </a:r>
            <a:r>
              <a:rPr lang="cs-CZ" dirty="0" smtClean="0"/>
              <a:t>lesní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d</a:t>
            </a:r>
            <a:r>
              <a:rPr lang="cs-CZ" sz="2000" dirty="0" smtClean="0">
                <a:solidFill>
                  <a:schemeClr val="bg2"/>
                </a:solidFill>
              </a:rPr>
              <a:t>ravec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s</a:t>
            </a:r>
            <a:r>
              <a:rPr lang="cs-CZ" sz="2000" dirty="0" smtClean="0">
                <a:solidFill>
                  <a:schemeClr val="bg2"/>
                </a:solidFill>
              </a:rPr>
              <a:t>ilné </a:t>
            </a:r>
            <a:r>
              <a:rPr lang="cs-CZ" sz="2000" dirty="0">
                <a:solidFill>
                  <a:schemeClr val="bg2"/>
                </a:solidFill>
              </a:rPr>
              <a:t>nohy se zahnutými drápy, silný zahnutý zobák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h</a:t>
            </a:r>
            <a:r>
              <a:rPr lang="cs-CZ" sz="2000" dirty="0" smtClean="0">
                <a:solidFill>
                  <a:schemeClr val="bg2"/>
                </a:solidFill>
              </a:rPr>
              <a:t>bitě </a:t>
            </a:r>
            <a:r>
              <a:rPr lang="cs-CZ" sz="2000" dirty="0">
                <a:solidFill>
                  <a:schemeClr val="bg2"/>
                </a:solidFill>
              </a:rPr>
              <a:t>vyráží ze svého úkrytu a provádí útok na kořist ve velké rychlosti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hráněný </a:t>
            </a:r>
            <a:r>
              <a:rPr lang="cs-CZ" sz="2000" dirty="0">
                <a:solidFill>
                  <a:schemeClr val="bg2"/>
                </a:solidFill>
              </a:rPr>
              <a:t>živočich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55" y="1698138"/>
            <a:ext cx="1828992" cy="29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419872" y="4437112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Jak se roční období nazývají?</a:t>
            </a:r>
            <a:br>
              <a:rPr lang="cs-CZ" dirty="0" smtClean="0">
                <a:solidFill>
                  <a:schemeClr val="bg2"/>
                </a:solidFill>
              </a:rPr>
            </a:br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Které </a:t>
            </a:r>
            <a:r>
              <a:rPr lang="cs-CZ" dirty="0">
                <a:solidFill>
                  <a:schemeClr val="bg2"/>
                </a:solidFill>
              </a:rPr>
              <a:t>podzimní měsíce znáš</a:t>
            </a:r>
            <a:r>
              <a:rPr lang="cs-CZ" dirty="0" smtClean="0">
                <a:solidFill>
                  <a:schemeClr val="bg2"/>
                </a:solidFill>
              </a:rPr>
              <a:t>?</a:t>
            </a:r>
            <a:endParaRPr lang="cs-CZ" dirty="0"/>
          </a:p>
          <a:p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Co se děje s listy listnatých stromů na podzim?</a:t>
            </a:r>
          </a:p>
          <a:p>
            <a:endParaRPr lang="cs-CZ" dirty="0"/>
          </a:p>
          <a:p>
            <a:endParaRPr lang="cs-CZ" dirty="0" smtClean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878808" y="2060848"/>
            <a:ext cx="4081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smtClean="0">
                <a:solidFill>
                  <a:srgbClr val="92D050"/>
                </a:solidFill>
              </a:rPr>
              <a:t>Jaro</a:t>
            </a:r>
            <a:r>
              <a:rPr lang="cs-CZ" sz="2800" dirty="0">
                <a:solidFill>
                  <a:srgbClr val="92D050"/>
                </a:solidFill>
              </a:rPr>
              <a:t>, léto, podzim, </a:t>
            </a:r>
            <a:r>
              <a:rPr lang="cs-CZ" sz="2800" dirty="0" smtClean="0">
                <a:solidFill>
                  <a:srgbClr val="92D050"/>
                </a:solidFill>
              </a:rPr>
              <a:t>zima.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55576" y="3049796"/>
            <a:ext cx="332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sz="2800" dirty="0">
                <a:solidFill>
                  <a:srgbClr val="92D050"/>
                </a:solidFill>
              </a:rPr>
              <a:t>Září, říjen, </a:t>
            </a:r>
            <a:r>
              <a:rPr lang="cs-CZ" sz="2800" dirty="0" smtClean="0">
                <a:solidFill>
                  <a:srgbClr val="92D050"/>
                </a:solidFill>
              </a:rPr>
              <a:t>listopad.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78808" y="407707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Listy se zbarvují a opadávají.</a:t>
            </a:r>
          </a:p>
          <a:p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 smtClean="0">
                <a:solidFill>
                  <a:schemeClr val="bg2"/>
                </a:solidFill>
              </a:rPr>
              <a:t>Který </a:t>
            </a:r>
            <a:r>
              <a:rPr lang="cs-CZ" dirty="0">
                <a:solidFill>
                  <a:schemeClr val="bg2"/>
                </a:solidFill>
              </a:rPr>
              <a:t>jehličnatý strom opadává na zimu</a:t>
            </a:r>
            <a:r>
              <a:rPr lang="cs-CZ" dirty="0" smtClean="0">
                <a:solidFill>
                  <a:schemeClr val="bg2"/>
                </a:solidFill>
              </a:rPr>
              <a:t>?</a:t>
            </a:r>
          </a:p>
          <a:p>
            <a:endParaRPr lang="cs-CZ" dirty="0"/>
          </a:p>
          <a:p>
            <a:r>
              <a:rPr lang="cs-CZ" dirty="0">
                <a:solidFill>
                  <a:schemeClr val="bg2"/>
                </a:solidFill>
              </a:rPr>
              <a:t>Jak se připravují živočichové na zimu? 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827584" y="204168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Modřín </a:t>
            </a:r>
            <a:r>
              <a:rPr lang="cs-CZ" sz="2800" dirty="0" smtClean="0">
                <a:solidFill>
                  <a:srgbClr val="92D050"/>
                </a:solidFill>
              </a:rPr>
              <a:t>opadavý.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27584" y="3068960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Dělají si zásoby jídla na zimu, vytváří si tukovou vrstvu na </a:t>
            </a:r>
            <a:r>
              <a:rPr lang="cs-CZ" sz="2800" dirty="0" smtClean="0">
                <a:solidFill>
                  <a:srgbClr val="92D050"/>
                </a:solidFill>
              </a:rPr>
              <a:t>těle a někteří </a:t>
            </a:r>
            <a:r>
              <a:rPr lang="cs-CZ" sz="2800" dirty="0">
                <a:solidFill>
                  <a:srgbClr val="92D050"/>
                </a:solidFill>
              </a:rPr>
              <a:t>se ukládají k zimnímu spánku.</a:t>
            </a: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Kteří  živočichové  se připravují k zimnímu spánku? </a:t>
            </a:r>
            <a:endParaRPr lang="cs-CZ" dirty="0" smtClean="0">
              <a:solidFill>
                <a:schemeClr val="bg2"/>
              </a:solidFill>
            </a:endParaRPr>
          </a:p>
          <a:p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Kam odlétají stěhovaví ptáci</a:t>
            </a:r>
            <a:r>
              <a:rPr lang="cs-CZ" dirty="0" smtClean="0">
                <a:solidFill>
                  <a:schemeClr val="bg2"/>
                </a:solidFill>
              </a:rPr>
              <a:t>?</a:t>
            </a:r>
          </a:p>
          <a:p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Které stěhovavé ptáky znáš? </a:t>
            </a: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741834" y="2521294"/>
            <a:ext cx="639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Ježek, netopýr, medvěd,….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1834" y="354659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Na jih za </a:t>
            </a:r>
            <a:r>
              <a:rPr lang="cs-CZ" sz="2800" dirty="0" smtClean="0">
                <a:solidFill>
                  <a:srgbClr val="92D050"/>
                </a:solidFill>
              </a:rPr>
              <a:t>teplem.</a:t>
            </a:r>
            <a:endParaRPr lang="cs-CZ" sz="2800" dirty="0">
              <a:solidFill>
                <a:srgbClr val="92D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41834" y="465313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2D050"/>
                </a:solidFill>
              </a:rPr>
              <a:t>Vlaštovky, </a:t>
            </a:r>
            <a:r>
              <a:rPr lang="cs-CZ" sz="2800" dirty="0">
                <a:solidFill>
                  <a:srgbClr val="92D050"/>
                </a:solidFill>
              </a:rPr>
              <a:t>husy, </a:t>
            </a:r>
            <a:r>
              <a:rPr lang="cs-CZ" sz="2800" dirty="0" smtClean="0">
                <a:solidFill>
                  <a:srgbClr val="92D050"/>
                </a:solidFill>
              </a:rPr>
              <a:t>čápy….</a:t>
            </a:r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bg2"/>
                </a:solidFill>
              </a:rPr>
              <a:t>Která </a:t>
            </a:r>
            <a:r>
              <a:rPr lang="cs-CZ" dirty="0">
                <a:solidFill>
                  <a:schemeClr val="bg2"/>
                </a:solidFill>
              </a:rPr>
              <a:t>lesní </a:t>
            </a:r>
            <a:r>
              <a:rPr lang="cs-CZ" dirty="0" smtClean="0">
                <a:solidFill>
                  <a:schemeClr val="bg2"/>
                </a:solidFill>
              </a:rPr>
              <a:t>zvířata můžeš </a:t>
            </a:r>
            <a:r>
              <a:rPr lang="cs-CZ" dirty="0">
                <a:solidFill>
                  <a:schemeClr val="bg2"/>
                </a:solidFill>
              </a:rPr>
              <a:t>potkat v </a:t>
            </a:r>
            <a:r>
              <a:rPr lang="cs-CZ" dirty="0" smtClean="0">
                <a:solidFill>
                  <a:schemeClr val="bg2"/>
                </a:solidFill>
              </a:rPr>
              <a:t>lese?</a:t>
            </a:r>
            <a:br>
              <a:rPr lang="cs-CZ" dirty="0" smtClean="0">
                <a:solidFill>
                  <a:schemeClr val="bg2"/>
                </a:solidFill>
              </a:rPr>
            </a:br>
            <a:endParaRPr lang="cs-CZ" dirty="0">
              <a:solidFill>
                <a:schemeClr val="bg2"/>
              </a:solidFill>
            </a:endParaRP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7544" y="2132856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92D050"/>
                </a:solidFill>
              </a:rPr>
              <a:t>J</a:t>
            </a:r>
            <a:r>
              <a:rPr lang="cs-CZ" sz="2800" dirty="0" smtClean="0">
                <a:solidFill>
                  <a:srgbClr val="92D050"/>
                </a:solidFill>
              </a:rPr>
              <a:t>estřáb lesní, liška obecná, jezevec lesní, prase divoké, jelen lesní, srnec obecný, veverka obecná, jezevec lesní atd.</a:t>
            </a:r>
            <a:endParaRPr lang="cs-CZ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38600" cy="26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43684" y="3861048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13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14400" y="4725144"/>
            <a:ext cx="32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Klikni na správnou odpověď.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0032" y="148478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Urči správný název živočicha: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195753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a) </a:t>
            </a:r>
            <a:r>
              <a:rPr lang="cs-CZ" dirty="0">
                <a:solidFill>
                  <a:schemeClr val="bg2"/>
                </a:solidFill>
              </a:rPr>
              <a:t>Jelen lesní </a:t>
            </a:r>
            <a:r>
              <a:rPr lang="cs-CZ" dirty="0" smtClean="0">
                <a:solidFill>
                  <a:schemeClr val="bg2"/>
                </a:solidFill>
              </a:rPr>
              <a:t> 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60032" y="28436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b) </a:t>
            </a:r>
            <a:r>
              <a:rPr lang="cs-CZ" dirty="0">
                <a:solidFill>
                  <a:schemeClr val="bg2"/>
                </a:solidFill>
              </a:rPr>
              <a:t>Srnec obecný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60032" y="35730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c) </a:t>
            </a:r>
            <a:r>
              <a:rPr lang="cs-CZ" dirty="0">
                <a:solidFill>
                  <a:schemeClr val="bg2"/>
                </a:solidFill>
              </a:rPr>
              <a:t>Daněk </a:t>
            </a:r>
            <a:r>
              <a:rPr lang="cs-CZ" dirty="0" smtClean="0">
                <a:solidFill>
                  <a:schemeClr val="bg2"/>
                </a:solidFill>
              </a:rPr>
              <a:t>evropský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6948264" y="1854116"/>
            <a:ext cx="1656184" cy="369332"/>
          </a:xfrm>
          <a:prstGeom prst="wedgeRectCallout">
            <a:avLst>
              <a:gd name="adj1" fmla="val -79777"/>
              <a:gd name="adj2" fmla="val 7059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Správně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948264" y="2636912"/>
            <a:ext cx="1656184" cy="369332"/>
          </a:xfrm>
          <a:prstGeom prst="wedgeRectCallout">
            <a:avLst>
              <a:gd name="adj1" fmla="val -63557"/>
              <a:gd name="adj2" fmla="val 26026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Špatně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965793" y="3419321"/>
            <a:ext cx="1638655" cy="369332"/>
          </a:xfrm>
          <a:prstGeom prst="wedgeRectCallout">
            <a:avLst>
              <a:gd name="adj1" fmla="val -54063"/>
              <a:gd name="adj2" fmla="val 15813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Špatně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6"/>
          <p:cNvSpPr txBox="1">
            <a:spLocks/>
          </p:cNvSpPr>
          <p:nvPr/>
        </p:nvSpPr>
        <p:spPr bwMode="auto">
          <a:xfrm>
            <a:off x="-2412776" y="332656"/>
            <a:ext cx="1425758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b="1" dirty="0"/>
              <a:t>Živočichové </a:t>
            </a:r>
            <a:r>
              <a:rPr lang="cs-CZ" b="1" dirty="0" smtClean="0"/>
              <a:t>žijící </a:t>
            </a:r>
            <a:r>
              <a:rPr lang="cs-CZ" b="1" dirty="0"/>
              <a:t>v lese </a:t>
            </a:r>
            <a:endParaRPr lang="cs-CZ" b="1" dirty="0" smtClean="0"/>
          </a:p>
          <a:p>
            <a:r>
              <a:rPr lang="cs-CZ" b="1" dirty="0" smtClean="0"/>
              <a:t>- </a:t>
            </a:r>
            <a:r>
              <a:rPr lang="cs-CZ" b="1" dirty="0"/>
              <a:t>podzim</a:t>
            </a:r>
            <a:endParaRPr lang="cs-CZ" kern="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76456" y="652534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914400" y="4725144"/>
            <a:ext cx="32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Klikni na správnou odpověď.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0032" y="148478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Urči správný název živočicha: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195753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a) </a:t>
            </a:r>
            <a:r>
              <a:rPr lang="cs-CZ" dirty="0">
                <a:solidFill>
                  <a:schemeClr val="bg2"/>
                </a:solidFill>
              </a:rPr>
              <a:t>Ještěrka obecná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860032" y="28436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b) </a:t>
            </a:r>
            <a:r>
              <a:rPr lang="cs-CZ" dirty="0">
                <a:solidFill>
                  <a:schemeClr val="bg2"/>
                </a:solidFill>
              </a:rPr>
              <a:t>Mravenec lesní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60032" y="35730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c) </a:t>
            </a:r>
            <a:r>
              <a:rPr lang="cs-CZ" dirty="0">
                <a:solidFill>
                  <a:schemeClr val="bg2"/>
                </a:solidFill>
              </a:rPr>
              <a:t>Mlok skvrnitý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6948264" y="1854116"/>
            <a:ext cx="1656184" cy="369332"/>
          </a:xfrm>
          <a:prstGeom prst="wedgeRectCallout">
            <a:avLst>
              <a:gd name="adj1" fmla="val -57073"/>
              <a:gd name="adj2" fmla="val -11452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Špatně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948264" y="2636912"/>
            <a:ext cx="1656184" cy="369332"/>
          </a:xfrm>
          <a:prstGeom prst="wedgeRectCallout">
            <a:avLst>
              <a:gd name="adj1" fmla="val -63557"/>
              <a:gd name="adj2" fmla="val 26026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Špatně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965793" y="3419321"/>
            <a:ext cx="1638655" cy="369332"/>
          </a:xfrm>
          <a:prstGeom prst="wedgeRectCallout">
            <a:avLst>
              <a:gd name="adj1" fmla="val -54063"/>
              <a:gd name="adj2" fmla="val 15813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Správně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" y="141277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3914816" y="4262899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21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215945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914400" y="4725144"/>
            <a:ext cx="329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Klikni na správnou odpověď.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0032" y="148478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Urči správný název živočicha: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195753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a) </a:t>
            </a:r>
            <a:r>
              <a:rPr lang="cs-CZ" dirty="0">
                <a:solidFill>
                  <a:schemeClr val="bg2"/>
                </a:solidFill>
              </a:rPr>
              <a:t>Kukačka obecná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860032" y="28436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b) </a:t>
            </a:r>
            <a:r>
              <a:rPr lang="cs-CZ" dirty="0">
                <a:solidFill>
                  <a:schemeClr val="bg2"/>
                </a:solidFill>
              </a:rPr>
              <a:t>Datel černý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60032" y="35730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c) </a:t>
            </a:r>
            <a:r>
              <a:rPr lang="cs-CZ" dirty="0">
                <a:solidFill>
                  <a:schemeClr val="bg2"/>
                </a:solidFill>
              </a:rPr>
              <a:t>Jestřáb lesní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6948264" y="1854116"/>
            <a:ext cx="1656184" cy="369332"/>
          </a:xfrm>
          <a:prstGeom prst="wedgeRectCallout">
            <a:avLst>
              <a:gd name="adj1" fmla="val -45721"/>
              <a:gd name="adj2" fmla="val 55650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Špatně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948264" y="2636912"/>
            <a:ext cx="1656184" cy="369332"/>
          </a:xfrm>
          <a:prstGeom prst="wedgeRectCallout">
            <a:avLst>
              <a:gd name="adj1" fmla="val -82649"/>
              <a:gd name="adj2" fmla="val 63047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charset="0"/>
              </a:rPr>
              <a:t>Sp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rávně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965793" y="3419321"/>
            <a:ext cx="1638655" cy="369332"/>
          </a:xfrm>
          <a:prstGeom prst="wedgeRectCallout">
            <a:avLst>
              <a:gd name="adj1" fmla="val -70230"/>
              <a:gd name="adj2" fmla="val 41265"/>
            </a:avLst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Špatně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2" descr="File:Schwarzspe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48" y="1424768"/>
            <a:ext cx="1866479" cy="28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740935" y="395162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24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5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literatura: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/>
          <a:lstStyle/>
          <a:p>
            <a:r>
              <a:rPr lang="cs-CZ" sz="1200" dirty="0">
                <a:solidFill>
                  <a:schemeClr val="bg2"/>
                </a:solidFill>
              </a:rPr>
              <a:t>ŠTIKOVÁ, Věra. </a:t>
            </a:r>
            <a:r>
              <a:rPr lang="cs-CZ" sz="1200" i="1" dirty="0">
                <a:solidFill>
                  <a:schemeClr val="bg2"/>
                </a:solidFill>
              </a:rPr>
              <a:t>Člověk a jeho svět: přírodověda pro 4. ročník</a:t>
            </a:r>
            <a:r>
              <a:rPr lang="cs-CZ" sz="1200" dirty="0">
                <a:solidFill>
                  <a:schemeClr val="bg2"/>
                </a:solidFill>
              </a:rPr>
              <a:t>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Brno: Nová škola, c2010, 2 sv. Duhová řada. ISBN </a:t>
            </a:r>
            <a:r>
              <a:rPr lang="cs-CZ" sz="1200" dirty="0" smtClean="0">
                <a:solidFill>
                  <a:schemeClr val="bg2"/>
                </a:solidFill>
              </a:rPr>
              <a:t>978-80-7289-212-9</a:t>
            </a:r>
          </a:p>
          <a:p>
            <a:r>
              <a:rPr lang="cs-CZ" sz="1200" dirty="0">
                <a:solidFill>
                  <a:schemeClr val="bg2"/>
                </a:solidFill>
              </a:rPr>
              <a:t>NOVÝ, Stanislav. </a:t>
            </a:r>
            <a:r>
              <a:rPr lang="cs-CZ" sz="1200" i="1" dirty="0">
                <a:solidFill>
                  <a:schemeClr val="bg2"/>
                </a:solidFill>
              </a:rPr>
              <a:t>Přírodověda pro čtvrtý ročník základní školy: přírodověda pro 4. ročník</a:t>
            </a:r>
            <a:r>
              <a:rPr lang="cs-CZ" sz="1200" dirty="0">
                <a:solidFill>
                  <a:schemeClr val="bg2"/>
                </a:solidFill>
              </a:rPr>
              <a:t>. 9. vyd.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Praha: SPN, 1991, 159 s. Učebnice pro základní školy. ISBN 80-042-5397-0</a:t>
            </a:r>
            <a:r>
              <a:rPr lang="cs-CZ" sz="1200" dirty="0" smtClean="0">
                <a:solidFill>
                  <a:schemeClr val="bg2"/>
                </a:solidFill>
              </a:rPr>
              <a:t>.</a:t>
            </a:r>
          </a:p>
          <a:p>
            <a:r>
              <a:rPr lang="cs-CZ" sz="1200" dirty="0">
                <a:solidFill>
                  <a:schemeClr val="bg2"/>
                </a:solidFill>
              </a:rPr>
              <a:t>DANUŠE KVASNIČKOVÁ, Jiří Froněk. </a:t>
            </a:r>
            <a:r>
              <a:rPr lang="cs-CZ" sz="1200" i="1" dirty="0">
                <a:solidFill>
                  <a:schemeClr val="bg2"/>
                </a:solidFill>
              </a:rPr>
              <a:t>Přírodověda pro 4. ročník základní školy: rok v přírodě</a:t>
            </a:r>
            <a:r>
              <a:rPr lang="cs-CZ" sz="1200" dirty="0">
                <a:solidFill>
                  <a:schemeClr val="bg2"/>
                </a:solidFill>
              </a:rPr>
              <a:t>. 3., </a:t>
            </a:r>
            <a:r>
              <a:rPr lang="cs-CZ" sz="1200" dirty="0" err="1">
                <a:solidFill>
                  <a:schemeClr val="bg2"/>
                </a:solidFill>
              </a:rPr>
              <a:t>upr</a:t>
            </a:r>
            <a:r>
              <a:rPr lang="cs-CZ" sz="1200" dirty="0">
                <a:solidFill>
                  <a:schemeClr val="bg2"/>
                </a:solidFill>
              </a:rPr>
              <a:t>. vyd.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Praha: Fortuna, 2001, 159 s. Učebnice pro základní školy. ISBN 978-807-1687-610</a:t>
            </a:r>
            <a:r>
              <a:rPr lang="cs-CZ" sz="1200" dirty="0" smtClean="0">
                <a:solidFill>
                  <a:schemeClr val="bg2"/>
                </a:solidFill>
              </a:rPr>
              <a:t>.</a:t>
            </a:r>
            <a:endParaRPr lang="cs-CZ" sz="1200" dirty="0">
              <a:solidFill>
                <a:schemeClr val="bg2"/>
              </a:solidFill>
            </a:endParaRPr>
          </a:p>
          <a:p>
            <a:r>
              <a:rPr lang="cs-CZ" sz="1200" dirty="0">
                <a:solidFill>
                  <a:schemeClr val="bg2"/>
                </a:solidFill>
              </a:rPr>
              <a:t>BAŤKOVÁ, Božena. </a:t>
            </a:r>
            <a:r>
              <a:rPr lang="cs-CZ" sz="1200" i="1" dirty="0">
                <a:solidFill>
                  <a:schemeClr val="bg2"/>
                </a:solidFill>
              </a:rPr>
              <a:t>Přírodověda 4: rok v přírodě</a:t>
            </a:r>
            <a:r>
              <a:rPr lang="cs-CZ" sz="1200" dirty="0">
                <a:solidFill>
                  <a:schemeClr val="bg2"/>
                </a:solidFill>
              </a:rPr>
              <a:t>. 1. vyd. Ilustrace Hana Berková, Alena </a:t>
            </a:r>
            <a:r>
              <a:rPr lang="cs-CZ" sz="1200" dirty="0" err="1">
                <a:solidFill>
                  <a:schemeClr val="bg2"/>
                </a:solidFill>
              </a:rPr>
              <a:t>Baisová</a:t>
            </a:r>
            <a:r>
              <a:rPr lang="cs-CZ" sz="1200" dirty="0">
                <a:solidFill>
                  <a:schemeClr val="bg2"/>
                </a:solidFill>
              </a:rPr>
              <a:t>. Olomouc: </a:t>
            </a:r>
            <a:r>
              <a:rPr lang="cs-CZ" sz="1200" dirty="0" err="1">
                <a:solidFill>
                  <a:schemeClr val="bg2"/>
                </a:solidFill>
              </a:rPr>
              <a:t>Prodos</a:t>
            </a:r>
            <a:r>
              <a:rPr lang="cs-CZ" sz="1200" dirty="0">
                <a:solidFill>
                  <a:schemeClr val="bg2"/>
                </a:solidFill>
              </a:rPr>
              <a:t>, 1993, 77 s. Učebnice pro základní školy. ISBN 80-858-0615-0</a:t>
            </a:r>
            <a:r>
              <a:rPr lang="cs-CZ" sz="1200" dirty="0" smtClean="0">
                <a:solidFill>
                  <a:schemeClr val="bg2"/>
                </a:solidFill>
              </a:rPr>
              <a:t>.</a:t>
            </a:r>
          </a:p>
          <a:p>
            <a:r>
              <a:rPr lang="cs-CZ" sz="1200" dirty="0">
                <a:solidFill>
                  <a:schemeClr val="bg2"/>
                </a:solidFill>
              </a:rPr>
              <a:t>KHOLOVÁ, Helena. </a:t>
            </a:r>
            <a:r>
              <a:rPr lang="cs-CZ" sz="1200" i="1" dirty="0">
                <a:solidFill>
                  <a:schemeClr val="bg2"/>
                </a:solidFill>
              </a:rPr>
              <a:t>Přírodověda pro čtvrtý ročník</a:t>
            </a:r>
            <a:r>
              <a:rPr lang="cs-CZ" sz="1200" dirty="0">
                <a:solidFill>
                  <a:schemeClr val="bg2"/>
                </a:solidFill>
              </a:rPr>
              <a:t>. Vyd. 1. Ilustrace Květoslav </a:t>
            </a:r>
            <a:r>
              <a:rPr lang="cs-CZ" sz="1200" dirty="0" err="1">
                <a:solidFill>
                  <a:schemeClr val="bg2"/>
                </a:solidFill>
              </a:rPr>
              <a:t>Hísek</a:t>
            </a:r>
            <a:r>
              <a:rPr lang="cs-CZ" sz="1200" dirty="0">
                <a:solidFill>
                  <a:schemeClr val="bg2"/>
                </a:solidFill>
              </a:rPr>
              <a:t>, Jaromír Knotek, Libuše Knotková. Všeň: Alter, 1995, 58 s. ISBN 80-857-7534-4.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687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obrázky: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295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2"/>
                </a:solidFill>
              </a:rPr>
              <a:t>[</a:t>
            </a:r>
            <a:r>
              <a:rPr lang="en-US" sz="1100" dirty="0" smtClean="0">
                <a:solidFill>
                  <a:schemeClr val="bg2"/>
                </a:solidFill>
              </a:rPr>
              <a:t>1]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Saut</a:t>
            </a:r>
            <a:r>
              <a:rPr lang="cs-CZ" sz="1100" dirty="0">
                <a:solidFill>
                  <a:schemeClr val="bg2"/>
                </a:solidFill>
              </a:rPr>
              <a:t> chevreuil.jpg.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http://commons.wikimedia.org/wiki/File:Saut_chevreuil.jpg?uselang=cs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Leaf</a:t>
            </a:r>
            <a:r>
              <a:rPr lang="cs-CZ" sz="1100" dirty="0">
                <a:solidFill>
                  <a:schemeClr val="bg2"/>
                </a:solidFill>
              </a:rPr>
              <a:t> 1 web.jpg.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http://commons.wikimedia.org/wiki/File:Leaf_1_web.jpg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3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Eenbruinigherfstblad.jpg.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http://commons.wikimedia.org/wiki/File:Eenbruinigherfstblad.jpg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4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Autumn</a:t>
            </a:r>
            <a:r>
              <a:rPr lang="cs-CZ" sz="1100" dirty="0">
                <a:solidFill>
                  <a:schemeClr val="bg2"/>
                </a:solidFill>
              </a:rPr>
              <a:t> colors.jpg.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http://commons.wikimedia.org/wiki/File:Autumn_colors.jpg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5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Herbst</a:t>
            </a:r>
            <a:r>
              <a:rPr lang="cs-CZ" sz="1100" dirty="0">
                <a:solidFill>
                  <a:schemeClr val="bg2"/>
                </a:solidFill>
              </a:rPr>
              <a:t> (MW 2010.11.13.).</a:t>
            </a:r>
            <a:r>
              <a:rPr lang="cs-CZ" sz="1100" dirty="0" err="1">
                <a:solidFill>
                  <a:schemeClr val="bg2"/>
                </a:solidFill>
              </a:rPr>
              <a:t>jpg</a:t>
            </a:r>
            <a:r>
              <a:rPr lang="cs-CZ" sz="1100" dirty="0">
                <a:solidFill>
                  <a:schemeClr val="bg2"/>
                </a:solidFill>
              </a:rPr>
              <a:t>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http://commons.wikimedia.org/wiki/File:Herbst_(MW_2010.11.13.).jpg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6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Hirundo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rustica</a:t>
            </a:r>
            <a:r>
              <a:rPr lang="cs-CZ" sz="1100" dirty="0">
                <a:solidFill>
                  <a:schemeClr val="bg2"/>
                </a:solidFill>
              </a:rPr>
              <a:t> -</a:t>
            </a:r>
            <a:r>
              <a:rPr lang="cs-CZ" sz="1100" dirty="0" err="1">
                <a:solidFill>
                  <a:schemeClr val="bg2"/>
                </a:solidFill>
              </a:rPr>
              <a:t>flying</a:t>
            </a:r>
            <a:r>
              <a:rPr lang="cs-CZ" sz="1100" dirty="0">
                <a:solidFill>
                  <a:schemeClr val="bg2"/>
                </a:solidFill>
              </a:rPr>
              <a:t> -Chicago -USA-8.jpg.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http://commons.wikimedia.org/wiki/File:Hirundo_rustica_-flying_-Chicago_-USA-8.jpg?uselang=cs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7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White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Stork</a:t>
            </a:r>
            <a:r>
              <a:rPr lang="cs-CZ" sz="1100" dirty="0">
                <a:solidFill>
                  <a:schemeClr val="bg2"/>
                </a:solidFill>
              </a:rPr>
              <a:t> (</a:t>
            </a:r>
            <a:r>
              <a:rPr lang="cs-CZ" sz="1100" dirty="0" err="1">
                <a:solidFill>
                  <a:schemeClr val="bg2"/>
                </a:solidFill>
              </a:rPr>
              <a:t>Ciconia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ciconia</a:t>
            </a:r>
            <a:r>
              <a:rPr lang="cs-CZ" sz="1100" dirty="0">
                <a:solidFill>
                  <a:schemeClr val="bg2"/>
                </a:solidFill>
              </a:rPr>
              <a:t>) (5).</a:t>
            </a:r>
            <a:r>
              <a:rPr lang="cs-CZ" sz="1100" dirty="0" err="1">
                <a:solidFill>
                  <a:schemeClr val="bg2"/>
                </a:solidFill>
              </a:rPr>
              <a:t>jpg</a:t>
            </a:r>
            <a:r>
              <a:rPr lang="cs-CZ" sz="1100" dirty="0">
                <a:solidFill>
                  <a:schemeClr val="bg2"/>
                </a:solidFill>
              </a:rPr>
              <a:t>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http://commons.wikimedia.org/wiki/File:White_Stork_(Ciconia_ciconia)_(5).jpg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8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Erinaceus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europaeus</a:t>
            </a:r>
            <a:r>
              <a:rPr lang="cs-CZ" sz="1100" dirty="0">
                <a:solidFill>
                  <a:schemeClr val="bg2"/>
                </a:solidFill>
              </a:rPr>
              <a:t> LC0119.jpg.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http://commons.wikimedia.org/wiki/File:Erinaceus_europaeus_LC0119.jpg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9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Badger-badger.jpg.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http://commons.wikimedia.org/wiki/File:Badger-badger.jpg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10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Mrowka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rudnica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formica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rufa</a:t>
            </a:r>
            <a:r>
              <a:rPr lang="cs-CZ" sz="1100" dirty="0">
                <a:solidFill>
                  <a:schemeClr val="bg2"/>
                </a:solidFill>
              </a:rPr>
              <a:t> small.jpg.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http://commons.wikimedia.org/wiki/File:Mrowka_rudnica_formica_rufa_small.jpg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[1</a:t>
            </a:r>
            <a:r>
              <a:rPr lang="cs-CZ" sz="1100" dirty="0" smtClean="0">
                <a:solidFill>
                  <a:schemeClr val="bg2"/>
                </a:solidFill>
              </a:rPr>
              <a:t>1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>
                <a:solidFill>
                  <a:schemeClr val="bg2"/>
                </a:solidFill>
              </a:rPr>
              <a:t> Ips.typographus.jpg.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http://commons.wikimedia.org/wiki/File:Ips.typographus.jpg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cs-CZ" sz="1200" dirty="0">
              <a:solidFill>
                <a:schemeClr val="bg2"/>
              </a:solidFill>
            </a:endParaRP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09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obrázky: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>
                <a:solidFill>
                  <a:schemeClr val="bg2"/>
                </a:solidFill>
              </a:rPr>
              <a:t>[</a:t>
            </a:r>
            <a:r>
              <a:rPr lang="en-US" sz="1100" dirty="0" smtClean="0">
                <a:solidFill>
                  <a:schemeClr val="bg2"/>
                </a:solidFill>
              </a:rPr>
              <a:t>1</a:t>
            </a:r>
            <a:r>
              <a:rPr lang="cs-CZ" sz="1100" dirty="0" smtClean="0">
                <a:solidFill>
                  <a:schemeClr val="bg2"/>
                </a:solidFill>
              </a:rPr>
              <a:t>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Wild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Boar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Habbitat</a:t>
            </a:r>
            <a:r>
              <a:rPr lang="cs-CZ" sz="1100" dirty="0">
                <a:solidFill>
                  <a:schemeClr val="bg2"/>
                </a:solidFill>
              </a:rPr>
              <a:t> 3.jpg.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http://commons.wikimedia.org/wiki/File:Wild_Boar_Habbitat_3.jpg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13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Red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Deer</a:t>
            </a:r>
            <a:r>
              <a:rPr lang="cs-CZ" sz="1100" dirty="0">
                <a:solidFill>
                  <a:schemeClr val="bg2"/>
                </a:solidFill>
              </a:rPr>
              <a:t> Stag.jpg.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http://commons.wikimedia.org/wiki/File:Red_Deer_Stag.jpg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14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Capreolus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capreolus</a:t>
            </a:r>
            <a:r>
              <a:rPr lang="cs-CZ" sz="1100" dirty="0">
                <a:solidFill>
                  <a:schemeClr val="bg2"/>
                </a:solidFill>
              </a:rPr>
              <a:t> 2 Jojo.jpg.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http://commons.wikimedia.org/wiki/File:Capreolus_capreolus_2_Jojo.jpg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15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Eichhörnchen</a:t>
            </a:r>
            <a:r>
              <a:rPr lang="cs-CZ" sz="1100" dirty="0">
                <a:solidFill>
                  <a:schemeClr val="bg2"/>
                </a:solidFill>
              </a:rPr>
              <a:t> Düsseldorf </a:t>
            </a:r>
            <a:r>
              <a:rPr lang="cs-CZ" sz="1100" dirty="0" err="1">
                <a:solidFill>
                  <a:schemeClr val="bg2"/>
                </a:solidFill>
              </a:rPr>
              <a:t>Hofgarten</a:t>
            </a:r>
            <a:r>
              <a:rPr lang="cs-CZ" sz="1100" dirty="0">
                <a:solidFill>
                  <a:schemeClr val="bg2"/>
                </a:solidFill>
              </a:rPr>
              <a:t> edit.jpg.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2013-07-25]. Dostupné z: http://commons.wikimedia.org/wiki/File:Eichh%C3%B6rnchen_D%C3%BCsseldorf_Hofgarten_edit.jpg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16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Martes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martes</a:t>
            </a:r>
            <a:r>
              <a:rPr lang="cs-CZ" sz="1100" dirty="0">
                <a:solidFill>
                  <a:schemeClr val="bg2"/>
                </a:solidFill>
              </a:rPr>
              <a:t> crop.jpg.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http://commons.wikimedia.org/wiki/File:Martes_martes_crop.jpg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17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en-US" sz="1100" dirty="0">
                <a:solidFill>
                  <a:schemeClr val="bg2"/>
                </a:solidFill>
              </a:rPr>
              <a:t>'Honey' the badger.jpg. In: </a:t>
            </a:r>
            <a:r>
              <a:rPr lang="en-US" sz="1100" i="1" dirty="0">
                <a:solidFill>
                  <a:schemeClr val="bg2"/>
                </a:solidFill>
              </a:rPr>
              <a:t>Wikimedia: the free encyclopedia</a:t>
            </a:r>
            <a:r>
              <a:rPr lang="en-US" sz="1100" dirty="0">
                <a:solidFill>
                  <a:schemeClr val="bg2"/>
                </a:solidFill>
              </a:rPr>
              <a:t> [online]. San Francisco (CA): Wikimedia Foundation, 2001- [cit. 2013-07-29]. </a:t>
            </a:r>
            <a:r>
              <a:rPr lang="en-US" sz="1100" dirty="0" err="1">
                <a:solidFill>
                  <a:schemeClr val="bg2"/>
                </a:solidFill>
              </a:rPr>
              <a:t>Dostupné</a:t>
            </a:r>
            <a:r>
              <a:rPr lang="en-US" sz="1100" dirty="0">
                <a:solidFill>
                  <a:schemeClr val="bg2"/>
                </a:solidFill>
              </a:rPr>
              <a:t> z: http://commons.wikimedia.org/wiki/File:%27Honey%27_the_badger.jpg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18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Vulpes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vulpes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standing</a:t>
            </a:r>
            <a:r>
              <a:rPr lang="cs-CZ" sz="1100" dirty="0">
                <a:solidFill>
                  <a:schemeClr val="bg2"/>
                </a:solidFill>
              </a:rPr>
              <a:t> in snow.jpg.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http://commons.wikimedia.org/wiki/File:Vulpes_vulpes_standing_in_snow.jpg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19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Viperaberus1.jpg.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http://commons.wikimedia.org/wiki/File:Viperaberus1.jpg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20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Jaszczurka.jpg.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http://commons.wikimedia.org/wiki/File:Jaszczurka.jpg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21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Mlok.JPG.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http://commons.wikimedia.org/wiki/File:Mlok.JPG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22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Bufo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bufo</a:t>
            </a:r>
            <a:r>
              <a:rPr lang="cs-CZ" sz="1100" dirty="0">
                <a:solidFill>
                  <a:schemeClr val="bg2"/>
                </a:solidFill>
              </a:rPr>
              <a:t> 2.jpg.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http://commons.wikimedia.org/wiki/File:Bufo_bufo_2.jpg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66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bg2"/>
                </a:solidFill>
              </a:rPr>
              <a:t>Použité zdroje - obrázky: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43000"/>
            <a:ext cx="8991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23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Hyla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arborea</a:t>
            </a:r>
            <a:r>
              <a:rPr lang="cs-CZ" sz="1100" dirty="0">
                <a:solidFill>
                  <a:schemeClr val="bg2"/>
                </a:solidFill>
              </a:rPr>
              <a:t> (Marek </a:t>
            </a:r>
            <a:r>
              <a:rPr lang="cs-CZ" sz="1100" dirty="0" err="1">
                <a:solidFill>
                  <a:schemeClr val="bg2"/>
                </a:solidFill>
              </a:rPr>
              <a:t>Szczepanek</a:t>
            </a:r>
            <a:r>
              <a:rPr lang="cs-CZ" sz="1100" dirty="0">
                <a:solidFill>
                  <a:schemeClr val="bg2"/>
                </a:solidFill>
              </a:rPr>
              <a:t>).</a:t>
            </a:r>
            <a:r>
              <a:rPr lang="cs-CZ" sz="1100" dirty="0" err="1">
                <a:solidFill>
                  <a:schemeClr val="bg2"/>
                </a:solidFill>
              </a:rPr>
              <a:t>jpg</a:t>
            </a:r>
            <a:r>
              <a:rPr lang="cs-CZ" sz="1100" dirty="0">
                <a:solidFill>
                  <a:schemeClr val="bg2"/>
                </a:solidFill>
              </a:rPr>
              <a:t>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http://commons.wikimedia.org/wiki/File:Hyla_arborea_(Marek_Szczepanek).jpg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24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>
                <a:solidFill>
                  <a:schemeClr val="bg2"/>
                </a:solidFill>
              </a:rPr>
              <a:t>Schwarzspecht.jpg.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http://commons.wikimedia.org/wiki/File:Schwarzspecht.jpg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25</a:t>
            </a:r>
            <a:r>
              <a:rPr lang="en-US" sz="1100" dirty="0" smtClean="0">
                <a:solidFill>
                  <a:schemeClr val="bg2"/>
                </a:solidFill>
              </a:rPr>
              <a:t>]</a:t>
            </a:r>
            <a:r>
              <a:rPr lang="cs-CZ" sz="1100" dirty="0" smtClean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Kuckuck</a:t>
            </a:r>
            <a:r>
              <a:rPr lang="cs-CZ" sz="1100" dirty="0">
                <a:solidFill>
                  <a:schemeClr val="bg2"/>
                </a:solidFill>
              </a:rPr>
              <a:t> (</a:t>
            </a:r>
            <a:r>
              <a:rPr lang="cs-CZ" sz="1100" dirty="0" err="1">
                <a:solidFill>
                  <a:schemeClr val="bg2"/>
                </a:solidFill>
              </a:rPr>
              <a:t>Cuculus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canorus</a:t>
            </a:r>
            <a:r>
              <a:rPr lang="cs-CZ" sz="1100" dirty="0">
                <a:solidFill>
                  <a:schemeClr val="bg2"/>
                </a:solidFill>
              </a:rPr>
              <a:t>) by </a:t>
            </a:r>
            <a:r>
              <a:rPr lang="cs-CZ" sz="1100" dirty="0" err="1">
                <a:solidFill>
                  <a:schemeClr val="bg2"/>
                </a:solidFill>
              </a:rPr>
              <a:t>Tim</a:t>
            </a:r>
            <a:r>
              <a:rPr lang="cs-CZ" sz="1100" dirty="0">
                <a:solidFill>
                  <a:schemeClr val="bg2"/>
                </a:solidFill>
              </a:rPr>
              <a:t> Peukert.jpg.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http://commons.wikimedia.org/wiki/File:Kuckuck_(Cuculus_canorus)_by_Tim_Peukert.jpg</a:t>
            </a:r>
            <a:endParaRPr lang="cs-CZ" sz="1100" dirty="0" smtClean="0">
              <a:solidFill>
                <a:schemeClr val="bg2"/>
              </a:solidFill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2"/>
                </a:solidFill>
              </a:rPr>
              <a:t>[</a:t>
            </a:r>
            <a:r>
              <a:rPr lang="cs-CZ" sz="1100" dirty="0" smtClean="0">
                <a:solidFill>
                  <a:schemeClr val="bg2"/>
                </a:solidFill>
              </a:rPr>
              <a:t>26</a:t>
            </a:r>
            <a:r>
              <a:rPr lang="en-US" sz="1100" dirty="0" smtClean="0">
                <a:solidFill>
                  <a:schemeClr val="bg2"/>
                </a:solidFill>
              </a:rPr>
              <a:t>] </a:t>
            </a:r>
            <a:r>
              <a:rPr lang="cs-CZ" sz="1100" dirty="0" err="1">
                <a:solidFill>
                  <a:schemeClr val="bg2"/>
                </a:solidFill>
              </a:rPr>
              <a:t>Northern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Goshawk</a:t>
            </a:r>
            <a:r>
              <a:rPr lang="cs-CZ" sz="1100" dirty="0">
                <a:solidFill>
                  <a:schemeClr val="bg2"/>
                </a:solidFill>
              </a:rPr>
              <a:t> ad M2.jpg. In: </a:t>
            </a:r>
            <a:r>
              <a:rPr lang="cs-CZ" sz="1100" i="1" dirty="0" err="1">
                <a:solidFill>
                  <a:schemeClr val="bg2"/>
                </a:solidFill>
              </a:rPr>
              <a:t>Wikimedia</a:t>
            </a:r>
            <a:r>
              <a:rPr lang="cs-CZ" sz="1100" i="1" dirty="0">
                <a:solidFill>
                  <a:schemeClr val="bg2"/>
                </a:solidFill>
              </a:rPr>
              <a:t>: </a:t>
            </a:r>
            <a:r>
              <a:rPr lang="cs-CZ" sz="1100" i="1" dirty="0" err="1">
                <a:solidFill>
                  <a:schemeClr val="bg2"/>
                </a:solidFill>
              </a:rPr>
              <a:t>the</a:t>
            </a:r>
            <a:r>
              <a:rPr lang="cs-CZ" sz="1100" i="1" dirty="0">
                <a:solidFill>
                  <a:schemeClr val="bg2"/>
                </a:solidFill>
              </a:rPr>
              <a:t> free </a:t>
            </a:r>
            <a:r>
              <a:rPr lang="cs-CZ" sz="1100" i="1" dirty="0" err="1">
                <a:solidFill>
                  <a:schemeClr val="bg2"/>
                </a:solidFill>
              </a:rPr>
              <a:t>encyclopedia</a:t>
            </a:r>
            <a:r>
              <a:rPr lang="cs-CZ" sz="1100" dirty="0">
                <a:solidFill>
                  <a:schemeClr val="bg2"/>
                </a:solidFill>
              </a:rPr>
              <a:t> [online]. San Francisco (CA): </a:t>
            </a:r>
            <a:r>
              <a:rPr lang="cs-CZ" sz="1100" dirty="0" err="1">
                <a:solidFill>
                  <a:schemeClr val="bg2"/>
                </a:solidFill>
              </a:rPr>
              <a:t>Wikimedia</a:t>
            </a:r>
            <a:r>
              <a:rPr lang="cs-CZ" sz="1100" dirty="0">
                <a:solidFill>
                  <a:schemeClr val="bg2"/>
                </a:solidFill>
              </a:rPr>
              <a:t> </a:t>
            </a:r>
            <a:r>
              <a:rPr lang="cs-CZ" sz="1100" dirty="0" err="1">
                <a:solidFill>
                  <a:schemeClr val="bg2"/>
                </a:solidFill>
              </a:rPr>
              <a:t>Foundation</a:t>
            </a:r>
            <a:r>
              <a:rPr lang="cs-CZ" sz="1100" dirty="0">
                <a:solidFill>
                  <a:schemeClr val="bg2"/>
                </a:solidFill>
              </a:rPr>
              <a:t>, 2001- [cit. 2013-07-29]. Dostupné z: http://</a:t>
            </a:r>
            <a:r>
              <a:rPr lang="cs-CZ" sz="1100" dirty="0" smtClean="0">
                <a:solidFill>
                  <a:schemeClr val="bg2"/>
                </a:solidFill>
              </a:rPr>
              <a:t>commons.wikimedia.org/wiki/File:Northern_Goshawk_ad_M2.jpg</a:t>
            </a:r>
          </a:p>
        </p:txBody>
      </p:sp>
      <p:pic>
        <p:nvPicPr>
          <p:cNvPr id="97284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73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Podzim v </a:t>
            </a:r>
            <a:r>
              <a:rPr lang="cs-CZ" dirty="0" smtClean="0"/>
              <a:t>lese</a:t>
            </a:r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sp>
        <p:nvSpPr>
          <p:cNvPr id="14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Listy stromů </a:t>
            </a:r>
            <a:r>
              <a:rPr lang="cs-CZ" sz="2000" dirty="0" smtClean="0">
                <a:solidFill>
                  <a:schemeClr val="bg2"/>
                </a:solidFill>
              </a:rPr>
              <a:t> se zbarvují </a:t>
            </a:r>
            <a:r>
              <a:rPr lang="cs-CZ" sz="2000" dirty="0">
                <a:solidFill>
                  <a:schemeClr val="bg2"/>
                </a:solidFill>
              </a:rPr>
              <a:t>červeně, žlutě, oranžově  </a:t>
            </a:r>
            <a:r>
              <a:rPr lang="cs-CZ" sz="2000" dirty="0" smtClean="0">
                <a:solidFill>
                  <a:schemeClr val="bg2"/>
                </a:solidFill>
              </a:rPr>
              <a:t>        a </a:t>
            </a:r>
            <a:r>
              <a:rPr lang="cs-CZ" sz="2000" dirty="0">
                <a:solidFill>
                  <a:schemeClr val="bg2"/>
                </a:solidFill>
              </a:rPr>
              <a:t>hnědě.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Ze stromů opadávají listy.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Dozrávají plody stromů, keřů, rostlin. Slouží jako potrava </a:t>
            </a:r>
            <a:r>
              <a:rPr lang="cs-CZ" sz="2000" dirty="0" smtClean="0">
                <a:solidFill>
                  <a:schemeClr val="bg2"/>
                </a:solidFill>
              </a:rPr>
              <a:t>   pro </a:t>
            </a:r>
            <a:r>
              <a:rPr lang="cs-CZ" sz="2000" dirty="0">
                <a:solidFill>
                  <a:schemeClr val="bg2"/>
                </a:solidFill>
              </a:rPr>
              <a:t>lesní zvěř (žaludy, kaštany</a:t>
            </a:r>
            <a:r>
              <a:rPr lang="cs-CZ" sz="2000" dirty="0" smtClean="0">
                <a:solidFill>
                  <a:schemeClr val="bg2"/>
                </a:solidFill>
              </a:rPr>
              <a:t>….).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Rostou </a:t>
            </a:r>
            <a:r>
              <a:rPr lang="cs-CZ" sz="2000" dirty="0" smtClean="0">
                <a:solidFill>
                  <a:schemeClr val="bg2"/>
                </a:solidFill>
              </a:rPr>
              <a:t>houby.</a:t>
            </a:r>
            <a:endParaRPr lang="cs-CZ" sz="2000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7" y="1329342"/>
            <a:ext cx="4038600" cy="32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995936" y="4329399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5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Proč </a:t>
            </a:r>
            <a:r>
              <a:rPr lang="cs-CZ" dirty="0"/>
              <a:t>na podzim mění </a:t>
            </a:r>
            <a:r>
              <a:rPr lang="cs-CZ" dirty="0" smtClean="0"/>
              <a:t>listy stromů svoji barvu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2"/>
                </a:solidFill>
              </a:rPr>
              <a:t>Zelené barvivo v listech </a:t>
            </a:r>
            <a:r>
              <a:rPr lang="cs-CZ" b="1" dirty="0">
                <a:solidFill>
                  <a:srgbClr val="92D050"/>
                </a:solidFill>
              </a:rPr>
              <a:t>chlorofyl</a:t>
            </a:r>
            <a:r>
              <a:rPr lang="cs-CZ" dirty="0">
                <a:solidFill>
                  <a:schemeClr val="bg2"/>
                </a:solidFill>
              </a:rPr>
              <a:t> odpovídá </a:t>
            </a:r>
            <a:r>
              <a:rPr lang="cs-CZ" dirty="0" smtClean="0">
                <a:solidFill>
                  <a:schemeClr val="bg2"/>
                </a:solidFill>
              </a:rPr>
              <a:t>               za </a:t>
            </a:r>
            <a:r>
              <a:rPr lang="cs-CZ" dirty="0">
                <a:solidFill>
                  <a:schemeClr val="bg2"/>
                </a:solidFill>
              </a:rPr>
              <a:t>výživu stromů. Na jaře a v létě jeho barva tak intenzivní, že úplně překryje žluté barvy. </a:t>
            </a:r>
            <a:endParaRPr lang="cs-CZ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bg2"/>
                </a:solidFill>
              </a:rPr>
              <a:t>Na </a:t>
            </a:r>
            <a:r>
              <a:rPr lang="cs-CZ" dirty="0">
                <a:solidFill>
                  <a:schemeClr val="bg2"/>
                </a:solidFill>
              </a:rPr>
              <a:t>podzim se, ale do kmene a větví vrací zpět chlorofyl. A žlutá barva začíná vystupovat. 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4" y="3825044"/>
            <a:ext cx="2018412" cy="151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572320" y="5092632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2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68" y="3825044"/>
            <a:ext cx="1539032" cy="153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230240" y="511289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[</a:t>
            </a:r>
            <a:r>
              <a:rPr lang="cs-CZ" sz="1000" b="1" dirty="0" smtClean="0"/>
              <a:t>3</a:t>
            </a:r>
            <a:r>
              <a:rPr lang="en-US" sz="1000" b="1" dirty="0" smtClean="0"/>
              <a:t>]</a:t>
            </a:r>
            <a:endParaRPr lang="cs-CZ" sz="1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0333"/>
            <a:ext cx="3888432" cy="261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na podzim </a:t>
            </a:r>
            <a:r>
              <a:rPr lang="cs-CZ" dirty="0"/>
              <a:t>v lese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 smtClean="0">
                <a:solidFill>
                  <a:schemeClr val="bg2"/>
                </a:solidFill>
              </a:rPr>
              <a:t>Některá zvířata si </a:t>
            </a:r>
            <a:r>
              <a:rPr lang="cs-CZ" sz="2000" dirty="0">
                <a:solidFill>
                  <a:schemeClr val="bg2"/>
                </a:solidFill>
              </a:rPr>
              <a:t>připravují zásoby </a:t>
            </a:r>
            <a:r>
              <a:rPr lang="cs-CZ" sz="2000" dirty="0" smtClean="0">
                <a:solidFill>
                  <a:schemeClr val="bg2"/>
                </a:solidFill>
              </a:rPr>
              <a:t> potravy na zimu          a </a:t>
            </a:r>
            <a:r>
              <a:rPr lang="cs-CZ" sz="2000" dirty="0">
                <a:solidFill>
                  <a:schemeClr val="bg2"/>
                </a:solidFill>
              </a:rPr>
              <a:t>vytváření si tukovou vrstvu. 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Ukládají se k zimnímu spánku. Snižují tělesnou teplotu během spánku, zpomalují svůj tep </a:t>
            </a:r>
            <a:r>
              <a:rPr lang="cs-CZ" sz="2000" dirty="0" smtClean="0">
                <a:solidFill>
                  <a:schemeClr val="bg2"/>
                </a:solidFill>
              </a:rPr>
              <a:t>                a dech </a:t>
            </a:r>
            <a:r>
              <a:rPr lang="cs-CZ" sz="2000" dirty="0">
                <a:solidFill>
                  <a:schemeClr val="bg2"/>
                </a:solidFill>
              </a:rPr>
              <a:t>(ježci, svišti, jezevci, plazi, netopýři….).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Na jih do teplých krajin odlétají stěhovaví ptáci za teplem (husy, čápi, vlaštovky….).</a:t>
            </a:r>
          </a:p>
          <a:p>
            <a:r>
              <a:rPr lang="cs-CZ" sz="2000" dirty="0">
                <a:solidFill>
                  <a:schemeClr val="bg2"/>
                </a:solidFill>
              </a:rPr>
              <a:t>Les je domovem pro mnoho lesních živočichů a poskytuje jim úkryt před lesními nepřáteli.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8" y="1290484"/>
            <a:ext cx="2345964" cy="15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252958" y="262809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6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56734"/>
            <a:ext cx="2395201" cy="179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304960" y="440691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7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72" y="1290484"/>
            <a:ext cx="2087477" cy="15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331889" y="262809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8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20" y="2984473"/>
            <a:ext cx="2054563" cy="154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343527" y="426519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9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199" y="332656"/>
            <a:ext cx="8578527" cy="5793507"/>
          </a:xfrm>
        </p:spPr>
        <p:txBody>
          <a:bodyPr/>
          <a:lstStyle/>
          <a:p>
            <a:pPr marL="0" indent="0">
              <a:buNone/>
            </a:pPr>
            <a:r>
              <a:rPr lang="cs-CZ" sz="5000" dirty="0" smtClean="0">
                <a:solidFill>
                  <a:schemeClr val="bg2"/>
                </a:solidFill>
              </a:rPr>
              <a:t>Les je domovem a útočištěm pro mnoho lesních živočichů. </a:t>
            </a:r>
            <a:endParaRPr lang="cs-CZ" sz="5000" dirty="0">
              <a:solidFill>
                <a:schemeClr val="bg2"/>
              </a:solidFill>
            </a:endParaRPr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73" y="2060848"/>
            <a:ext cx="4823767" cy="32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6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Mravenec </a:t>
            </a:r>
            <a:r>
              <a:rPr lang="cs-CZ" dirty="0" smtClean="0"/>
              <a:t>lesní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c</a:t>
            </a:r>
            <a:r>
              <a:rPr lang="cs-CZ" sz="2000" dirty="0" smtClean="0">
                <a:solidFill>
                  <a:schemeClr val="bg2"/>
                </a:solidFill>
              </a:rPr>
              <a:t>hráněný živočich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o</a:t>
            </a:r>
            <a:r>
              <a:rPr lang="cs-CZ" sz="2000" dirty="0" smtClean="0">
                <a:solidFill>
                  <a:schemeClr val="bg2"/>
                </a:solidFill>
              </a:rPr>
              <a:t>bydlí </a:t>
            </a:r>
            <a:r>
              <a:rPr lang="cs-CZ" sz="2000" dirty="0">
                <a:solidFill>
                  <a:schemeClr val="bg2"/>
                </a:solidFill>
              </a:rPr>
              <a:t>(mraveniště) si staví z větví, jehličí…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ž</a:t>
            </a:r>
            <a:r>
              <a:rPr lang="cs-CZ" sz="2000" dirty="0" smtClean="0">
                <a:solidFill>
                  <a:schemeClr val="bg2"/>
                </a:solidFill>
              </a:rPr>
              <a:t>iví </a:t>
            </a:r>
            <a:r>
              <a:rPr lang="cs-CZ" sz="2000" dirty="0">
                <a:solidFill>
                  <a:schemeClr val="bg2"/>
                </a:solidFill>
              </a:rPr>
              <a:t>se hmyzem, zbytky těl uhynulých živočichů, rostlinami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n</a:t>
            </a:r>
            <a:r>
              <a:rPr lang="cs-CZ" sz="2000" dirty="0" smtClean="0">
                <a:solidFill>
                  <a:schemeClr val="bg2"/>
                </a:solidFill>
              </a:rPr>
              <a:t>ičí </a:t>
            </a:r>
            <a:r>
              <a:rPr lang="cs-CZ" sz="2000" dirty="0">
                <a:solidFill>
                  <a:schemeClr val="bg2"/>
                </a:solidFill>
              </a:rPr>
              <a:t>škůdce, pomáhá k ochraně lesa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291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160693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10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Lýkožrout </a:t>
            </a:r>
            <a:r>
              <a:rPr lang="cs-CZ" dirty="0" smtClean="0"/>
              <a:t>smrkový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sz="2000" dirty="0">
                <a:solidFill>
                  <a:schemeClr val="bg2"/>
                </a:solidFill>
              </a:rPr>
              <a:t>j</a:t>
            </a:r>
            <a:r>
              <a:rPr lang="cs-CZ" sz="2000" dirty="0" smtClean="0">
                <a:solidFill>
                  <a:schemeClr val="bg2"/>
                </a:solidFill>
              </a:rPr>
              <a:t>eho larvy se živí lýkem stromů, pod kůrou tvoří chodbičky</a:t>
            </a:r>
            <a:endParaRPr lang="cs-CZ" sz="2000" dirty="0">
              <a:solidFill>
                <a:schemeClr val="bg2"/>
              </a:solidFill>
            </a:endParaRP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š</a:t>
            </a:r>
            <a:r>
              <a:rPr lang="cs-CZ" sz="2000" dirty="0" smtClean="0">
                <a:solidFill>
                  <a:schemeClr val="bg2"/>
                </a:solidFill>
              </a:rPr>
              <a:t>kůdce</a:t>
            </a:r>
            <a:r>
              <a:rPr lang="cs-CZ" sz="2000" dirty="0">
                <a:solidFill>
                  <a:schemeClr val="bg2"/>
                </a:solidFill>
              </a:rPr>
              <a:t>, který napadá poškozené, nemocné stromy</a:t>
            </a:r>
          </a:p>
          <a:p>
            <a:pPr lvl="0"/>
            <a:r>
              <a:rPr lang="cs-CZ" sz="2000" dirty="0">
                <a:solidFill>
                  <a:schemeClr val="bg2"/>
                </a:solidFill>
              </a:rPr>
              <a:t>p</a:t>
            </a:r>
            <a:r>
              <a:rPr lang="cs-CZ" sz="2000" dirty="0" smtClean="0">
                <a:solidFill>
                  <a:schemeClr val="bg2"/>
                </a:solidFill>
              </a:rPr>
              <a:t>oškozené </a:t>
            </a:r>
            <a:r>
              <a:rPr lang="cs-CZ" sz="2000" dirty="0">
                <a:solidFill>
                  <a:schemeClr val="bg2"/>
                </a:solidFill>
              </a:rPr>
              <a:t>stromy se musí pokácet a spálit</a:t>
            </a:r>
          </a:p>
          <a:p>
            <a:endParaRPr lang="cs-CZ" dirty="0"/>
          </a:p>
        </p:txBody>
      </p:sp>
      <p:pic>
        <p:nvPicPr>
          <p:cNvPr id="7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38775"/>
            <a:ext cx="3657600" cy="79692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268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067944" y="4262899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2"/>
                </a:solidFill>
              </a:rPr>
              <a:t>[</a:t>
            </a:r>
            <a:r>
              <a:rPr lang="cs-CZ" sz="1000" b="1" dirty="0" smtClean="0">
                <a:solidFill>
                  <a:schemeClr val="bg2"/>
                </a:solidFill>
              </a:rPr>
              <a:t>11</a:t>
            </a:r>
            <a:r>
              <a:rPr lang="en-US" sz="1000" b="1" dirty="0" smtClean="0">
                <a:solidFill>
                  <a:schemeClr val="bg2"/>
                </a:solidFill>
              </a:rPr>
              <a:t>]</a:t>
            </a:r>
            <a:endParaRPr lang="cs-CZ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950</Words>
  <Application>Microsoft Office PowerPoint</Application>
  <PresentationFormat>Předvádění na obrazovce (4:3)</PresentationFormat>
  <Paragraphs>249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Výchozí návrh</vt:lpstr>
      <vt:lpstr>1_Výchozí návrh</vt:lpstr>
      <vt:lpstr> Živočichové žijící   v lese - podzim</vt:lpstr>
      <vt:lpstr>Anotace:</vt:lpstr>
      <vt:lpstr>Prezentace aplikace PowerPoint</vt:lpstr>
      <vt:lpstr>Podzim v lese</vt:lpstr>
      <vt:lpstr> Proč na podzim mění listy stromů svoji barvu? </vt:lpstr>
      <vt:lpstr>Živočichové na podzim v lese</vt:lpstr>
      <vt:lpstr>Prezentace aplikace PowerPoint</vt:lpstr>
      <vt:lpstr>Mravenec lesní</vt:lpstr>
      <vt:lpstr>Lýkožrout smrkový</vt:lpstr>
      <vt:lpstr>Prase divoké</vt:lpstr>
      <vt:lpstr>Jelen lesní </vt:lpstr>
      <vt:lpstr>Srnec obecný</vt:lpstr>
      <vt:lpstr>Veverka obecná</vt:lpstr>
      <vt:lpstr>Kuna lesní</vt:lpstr>
      <vt:lpstr>Jezevec lesní</vt:lpstr>
      <vt:lpstr>Liška obecná</vt:lpstr>
      <vt:lpstr>Zmije obecná</vt:lpstr>
      <vt:lpstr>Ještěrka obecná</vt:lpstr>
      <vt:lpstr>Mlok skvrnitý</vt:lpstr>
      <vt:lpstr>Ropucha obecná</vt:lpstr>
      <vt:lpstr>Rosnička zelená</vt:lpstr>
      <vt:lpstr>Datel černý</vt:lpstr>
      <vt:lpstr>Kukačka obecná</vt:lpstr>
      <vt:lpstr>Jestřáb lesní</vt:lpstr>
      <vt:lpstr>Opakování</vt:lpstr>
      <vt:lpstr>Opakování</vt:lpstr>
      <vt:lpstr>Opakování</vt:lpstr>
      <vt:lpstr>Opakování</vt:lpstr>
      <vt:lpstr>Opakování</vt:lpstr>
      <vt:lpstr>Opakování</vt:lpstr>
      <vt:lpstr>Opakování</vt:lpstr>
      <vt:lpstr>Použité zdroje - literatura:</vt:lpstr>
      <vt:lpstr>Použité zdroje - obrázky:</vt:lpstr>
      <vt:lpstr>Použité zdroje - obrázky:</vt:lpstr>
      <vt:lpstr>Použité zdroje - obrázky: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Společenství lesů –listnaté a smíšené</dc:title>
  <dc:creator>Honza</dc:creator>
  <cp:lastModifiedBy>Honza</cp:lastModifiedBy>
  <cp:revision>52</cp:revision>
  <dcterms:created xsi:type="dcterms:W3CDTF">2013-07-25T11:38:52Z</dcterms:created>
  <dcterms:modified xsi:type="dcterms:W3CDTF">2014-08-13T15:54:16Z</dcterms:modified>
</cp:coreProperties>
</file>