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3"/>
  </p:notesMasterIdLst>
  <p:sldIdLst>
    <p:sldId id="256" r:id="rId3"/>
    <p:sldId id="259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7" r:id="rId24"/>
    <p:sldId id="318" r:id="rId25"/>
    <p:sldId id="319" r:id="rId26"/>
    <p:sldId id="320" r:id="rId27"/>
    <p:sldId id="307" r:id="rId28"/>
    <p:sldId id="308" r:id="rId29"/>
    <p:sldId id="309" r:id="rId30"/>
    <p:sldId id="310" r:id="rId31"/>
    <p:sldId id="311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980C-66E0-4921-956F-4A3724F16DF3}" type="datetimeFigureOut">
              <a:rPr lang="cs-CZ" smtClean="0"/>
              <a:pPr/>
              <a:t>8.10.2014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FA35-CA02-4371-87D2-BDBF14BA72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22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EE6-8312-4A1D-9885-510B6FE7F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86AF-349B-4745-8896-3578E862A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1C22-D3CB-4250-9C41-E87F5B315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03A3-F024-4867-9F9B-EC7EA0810E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7C68-97BB-4BEF-9FB5-28A133F82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D0D1-AC36-436F-82B2-953EE1E27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5D3E-7336-400A-A80A-12E984358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94CE-510B-41D9-80EA-7AF218B2F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F81B-579A-4784-AADC-02BEB26AB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A9E1-E9FE-4349-A9A3-BC4CF21A1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2E9B-5F8A-440B-9784-4CF02EF12D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B091-CB25-43CB-AD0D-CF4558344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2483-1393-48AE-AF96-731206F06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BBE1-A8B9-430E-9E1B-388D0BD8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118-437F-4308-A586-44318E79A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0E4C-9494-4822-84C3-6CD38D9F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22B2-EEF8-4B42-80EF-6228067FA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4DA6-47B0-462F-9C95-74699888E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8DA-CD38-4466-98C8-BDE8B9A8C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5A8-CE45-4D86-A59C-654F19AC0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8B6A-7FAB-47A1-A3F5-FC9540E20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AC17-175D-4B66-982C-C1CFBCF3E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A7C7C7-9283-4161-A86D-0B274C3EC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EC75E3A-531F-4258-A0E9-45FA97EC7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Společenstva okolí lidských obydlí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Pří_037_Rozmanitost přírody_Společenstva okolí lidských obydlí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Jana Koutná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7030A0"/>
                </a:solidFill>
              </a:rPr>
              <a:t>VOLNĚ ŽIJÍCÍ ŽIVOČICHOVÉ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ropucha obecná, žížala obecná, hlemýžď zahradní.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Helix_pomatia_(Dourbe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88840"/>
            <a:ext cx="3912435" cy="307834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ROSTLINY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V okolí lidských obydlí můžeme pozorovat tyto rostliny:</a:t>
            </a:r>
          </a:p>
          <a:p>
            <a:pPr>
              <a:lnSpc>
                <a:spcPct val="90000"/>
              </a:lnSpc>
              <a:buNone/>
            </a:pPr>
            <a:endParaRPr lang="cs-CZ" sz="2000" b="1" dirty="0" smtClean="0"/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ovocné stromy a keře </a:t>
            </a:r>
            <a:r>
              <a:rPr lang="cs-CZ" sz="2000" b="1" dirty="0" smtClean="0"/>
              <a:t>(pro užitek)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zeleninu</a:t>
            </a:r>
            <a:r>
              <a:rPr lang="cs-CZ" sz="2000" b="1" dirty="0" smtClean="0"/>
              <a:t> (pro užitek)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luskoviny</a:t>
            </a:r>
            <a:r>
              <a:rPr lang="cs-CZ" sz="2000" b="1" dirty="0" smtClean="0"/>
              <a:t> (pro užitek)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okopaniny</a:t>
            </a:r>
            <a:r>
              <a:rPr lang="cs-CZ" sz="2000" b="1" dirty="0" smtClean="0"/>
              <a:t> (pro užitek)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okrasné květiny, keře a stromy </a:t>
            </a:r>
            <a:r>
              <a:rPr lang="cs-CZ" sz="2000" b="1" dirty="0" smtClean="0"/>
              <a:t>(pro radost a ozdobu)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pokojové rostliny </a:t>
            </a:r>
            <a:r>
              <a:rPr lang="cs-CZ" sz="2000" b="1" dirty="0" smtClean="0"/>
              <a:t>(pro radost, ozdobu, jako dárek)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planě rostoucí rostliny</a:t>
            </a:r>
          </a:p>
          <a:p>
            <a:pPr>
              <a:lnSpc>
                <a:spcPct val="90000"/>
              </a:lnSpc>
              <a:buNone/>
            </a:pPr>
            <a:endParaRPr lang="cs-CZ" sz="2000" b="1" dirty="0"/>
          </a:p>
          <a:p>
            <a:pPr>
              <a:lnSpc>
                <a:spcPct val="90000"/>
              </a:lnSpc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basket_pretty_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419600"/>
            <a:ext cx="3326984" cy="21119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jabloň domácí, třešeň, hrušeň, meruňka, rybíz keřový, jahodník,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7030A0"/>
                </a:solidFill>
              </a:rPr>
              <a:t>OVOCNÉ STROMY A KEŘE</a:t>
            </a:r>
          </a:p>
        </p:txBody>
      </p:sp>
      <p:pic>
        <p:nvPicPr>
          <p:cNvPr id="5" name="Obrázek 4" descr="795px-Apric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2880320" cy="1992858"/>
          </a:xfrm>
          <a:prstGeom prst="rect">
            <a:avLst/>
          </a:prstGeom>
        </p:spPr>
      </p:pic>
      <p:pic>
        <p:nvPicPr>
          <p:cNvPr id="6" name="Obrázek 5" descr="615px-Ribes_alpinum_-_berries_(ak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132856"/>
            <a:ext cx="3059832" cy="3276651"/>
          </a:xfrm>
          <a:prstGeom prst="rect">
            <a:avLst/>
          </a:prstGeom>
        </p:spPr>
      </p:pic>
      <p:pic>
        <p:nvPicPr>
          <p:cNvPr id="7" name="Obrázek 6" descr="p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293096"/>
            <a:ext cx="1371033" cy="201622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lilek rajče, cibule kuchyňská, okurka setá, mrkev setá 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ZELENINA</a:t>
            </a:r>
          </a:p>
        </p:txBody>
      </p:sp>
      <p:pic>
        <p:nvPicPr>
          <p:cNvPr id="5" name="Obrázek 4" descr="721px-Tomato_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3944484" cy="3282511"/>
          </a:xfrm>
          <a:prstGeom prst="rect">
            <a:avLst/>
          </a:prstGeom>
        </p:spPr>
      </p:pic>
      <p:pic>
        <p:nvPicPr>
          <p:cNvPr id="6" name="Obrázek 5" descr="pickling_cucumb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132856"/>
            <a:ext cx="3635896" cy="272692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hrách setý, fazol obecný.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LUSKOVINY</a:t>
            </a:r>
          </a:p>
        </p:txBody>
      </p:sp>
      <p:pic>
        <p:nvPicPr>
          <p:cNvPr id="5" name="Obrázek 4" descr="450px-Doperwt_rijserwt_peulen_Pisum_sativ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16832"/>
            <a:ext cx="2448272" cy="3048000"/>
          </a:xfrm>
          <a:prstGeom prst="rect">
            <a:avLst/>
          </a:prstGeom>
        </p:spPr>
      </p:pic>
      <p:pic>
        <p:nvPicPr>
          <p:cNvPr id="6" name="Obrázek 5" descr="Phaseolus_vulgaris_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420888"/>
            <a:ext cx="3200400" cy="21336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řepa obecná, lilek brambor.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OKOPANINY</a:t>
            </a:r>
          </a:p>
        </p:txBody>
      </p:sp>
      <p:pic>
        <p:nvPicPr>
          <p:cNvPr id="6" name="Obrázek 5" descr="beets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3" y="1916832"/>
            <a:ext cx="2401846" cy="3354303"/>
          </a:xfrm>
          <a:prstGeom prst="rect">
            <a:avLst/>
          </a:prstGeom>
        </p:spPr>
      </p:pic>
      <p:pic>
        <p:nvPicPr>
          <p:cNvPr id="7" name="Obrázek 6" descr="potato_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3034921" cy="259047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růže, tulipány, narcisy, pivoňky, zlatice převislá (zlatý déšť),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7030A0"/>
                </a:solidFill>
              </a:rPr>
              <a:t>OKRASNÉ KVĚTINY, KEŘE A STROMY</a:t>
            </a:r>
          </a:p>
        </p:txBody>
      </p:sp>
      <p:pic>
        <p:nvPicPr>
          <p:cNvPr id="5" name="Obrázek 4" descr="450px-Forsythia_suspens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3381840" cy="4509120"/>
          </a:xfrm>
          <a:prstGeom prst="rect">
            <a:avLst/>
          </a:prstGeom>
        </p:spPr>
      </p:pic>
      <p:pic>
        <p:nvPicPr>
          <p:cNvPr id="6" name="Obrázek 5" descr="normal_coloured_ro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276872"/>
            <a:ext cx="2791526" cy="295232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fialka, azalka, fíkus, palma,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POKOJOVÉ ROSTLINY</a:t>
            </a:r>
          </a:p>
        </p:txBody>
      </p:sp>
      <p:pic>
        <p:nvPicPr>
          <p:cNvPr id="5" name="Obrázek 4" descr="normal_bright_flowers_in_pla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4065855" cy="4065855"/>
          </a:xfrm>
          <a:prstGeom prst="rect">
            <a:avLst/>
          </a:prstGeom>
        </p:spPr>
      </p:pic>
      <p:pic>
        <p:nvPicPr>
          <p:cNvPr id="6" name="Obrázek 5" descr="normal_bright_flowers_in_plan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36912"/>
            <a:ext cx="2553686" cy="255368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violka vonná, sedmikráska chudobka, smetánka lékařská, aj.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7030A0"/>
                </a:solidFill>
              </a:rPr>
              <a:t>PLANĚ ROSTOUCÍ ROSTLINY</a:t>
            </a:r>
          </a:p>
        </p:txBody>
      </p:sp>
      <p:pic>
        <p:nvPicPr>
          <p:cNvPr id="5" name="Obrázek 4" descr="abstracted_dandel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04864"/>
            <a:ext cx="1778445" cy="3009675"/>
          </a:xfrm>
          <a:prstGeom prst="rect">
            <a:avLst/>
          </a:prstGeom>
        </p:spPr>
      </p:pic>
      <p:pic>
        <p:nvPicPr>
          <p:cNvPr id="6" name="Obrázek 5" descr="bees_flow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16832"/>
            <a:ext cx="3785828" cy="35283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Mezi domácí mazlíčky nepatří: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křeček, želva, kočka, žížala, štěně, rybičky.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Řekni, co člověku poskytují hospodářská zvířata: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maso, mléko, vejce, sádlo, peří, vlnu, kůži.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Hádej, kdo jsem?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Většinu času trávím v podzemí svých chodeb, jsem hmyzožravec. Mám výborný čich a dobrý sluch. Působím škody na záhonech.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Krtek obecný.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FF0000"/>
                </a:solidFill>
              </a:rPr>
              <a:t>OPAKOVÁNÍ - ŽIVOČICHOVÉ</a:t>
            </a:r>
          </a:p>
        </p:txBody>
      </p:sp>
      <p:cxnSp>
        <p:nvCxnSpPr>
          <p:cNvPr id="6" name="Přímá spojovací čára 5"/>
          <p:cNvCxnSpPr/>
          <p:nvPr/>
        </p:nvCxnSpPr>
        <p:spPr bwMode="auto">
          <a:xfrm>
            <a:off x="4114800" y="1905000"/>
            <a:ext cx="838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seznámení žáků a procvičování </a:t>
            </a:r>
          </a:p>
          <a:p>
            <a:r>
              <a:rPr lang="cs-CZ" dirty="0" smtClean="0"/>
              <a:t>    získaných informací ekosystému okolí lidských obydlí.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prověřuje znalosti žáků a rozvíjí jejich zájem o ekosystém okolí </a:t>
            </a:r>
          </a:p>
          <a:p>
            <a:r>
              <a:rPr lang="cs-CZ" dirty="0" smtClean="0"/>
              <a:t>    lidských obydlí.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</a:t>
            </a:r>
            <a:r>
              <a:rPr lang="cs-CZ" smtClean="0"/>
              <a:t>předmět přírodověda </a:t>
            </a:r>
            <a:r>
              <a:rPr lang="cs-CZ" dirty="0" smtClean="0"/>
              <a:t>4. ročník.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Tento materiál vznikl ze zápisů autora jako doplňující materiál k učebnici:</a:t>
            </a:r>
          </a:p>
          <a:p>
            <a:pPr indent="177800">
              <a:defRPr/>
            </a:pPr>
            <a:r>
              <a:rPr lang="cs-CZ" dirty="0" smtClean="0"/>
              <a:t> ŠTIKOVÁ, Věra. Člověk a jeho svět: přírodověda pro 4. ročník. Ilustrace.</a:t>
            </a:r>
          </a:p>
          <a:p>
            <a:pPr indent="177800">
              <a:defRPr/>
            </a:pPr>
            <a:r>
              <a:rPr lang="cs-CZ" dirty="0" smtClean="0"/>
              <a:t> Hana Berková, Alena </a:t>
            </a:r>
            <a:r>
              <a:rPr lang="cs-CZ" dirty="0" err="1" smtClean="0"/>
              <a:t>Baisová</a:t>
            </a:r>
            <a:r>
              <a:rPr lang="cs-CZ" dirty="0" smtClean="0"/>
              <a:t>. Brno: Nová škola, 2010, 2. sv. Duhová</a:t>
            </a:r>
          </a:p>
          <a:p>
            <a:pPr indent="177800">
              <a:defRPr/>
            </a:pPr>
            <a:r>
              <a:rPr lang="cs-CZ" dirty="0" smtClean="0"/>
              <a:t> řada. ISBN 978-80-7289-212-9.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Spoj, co patří k sobě: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ovocný keř			lilek brambor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zelenina			narcis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luskovina			violka vonná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okopanina			mrkev setá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okrasná květina		fíkus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pokojová rostlina		rybíz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planě rostoucí rostlina		hrách setý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FF0000"/>
                </a:solidFill>
              </a:rPr>
              <a:t>OPAKOVÁNÍ - ROSTLINY</a:t>
            </a:r>
          </a:p>
        </p:txBody>
      </p:sp>
      <p:cxnSp>
        <p:nvCxnSpPr>
          <p:cNvPr id="6" name="Přímá spojovací šipka 5"/>
          <p:cNvCxnSpPr/>
          <p:nvPr/>
        </p:nvCxnSpPr>
        <p:spPr bwMode="auto">
          <a:xfrm>
            <a:off x="2819400" y="2895600"/>
            <a:ext cx="236220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Přímá spojovací šipka 8"/>
          <p:cNvCxnSpPr/>
          <p:nvPr/>
        </p:nvCxnSpPr>
        <p:spPr bwMode="auto">
          <a:xfrm>
            <a:off x="2667000" y="2590800"/>
            <a:ext cx="25146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Přímá spojovací šipka 11"/>
          <p:cNvCxnSpPr/>
          <p:nvPr/>
        </p:nvCxnSpPr>
        <p:spPr bwMode="auto">
          <a:xfrm>
            <a:off x="3048000" y="2209800"/>
            <a:ext cx="21336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Přímá spojovací šipka 14"/>
          <p:cNvCxnSpPr/>
          <p:nvPr/>
        </p:nvCxnSpPr>
        <p:spPr bwMode="auto">
          <a:xfrm flipV="1">
            <a:off x="2971800" y="2209800"/>
            <a:ext cx="220980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Přímá spojovací šipka 17"/>
          <p:cNvCxnSpPr/>
          <p:nvPr/>
        </p:nvCxnSpPr>
        <p:spPr bwMode="auto">
          <a:xfrm flipV="1">
            <a:off x="3581400" y="2514600"/>
            <a:ext cx="16002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Přímá spojovací šipka 19"/>
          <p:cNvCxnSpPr/>
          <p:nvPr/>
        </p:nvCxnSpPr>
        <p:spPr bwMode="auto">
          <a:xfrm flipV="1">
            <a:off x="3810000" y="3581400"/>
            <a:ext cx="13716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Přímá spojovací šipka 21"/>
          <p:cNvCxnSpPr/>
          <p:nvPr/>
        </p:nvCxnSpPr>
        <p:spPr bwMode="auto">
          <a:xfrm flipV="1">
            <a:off x="4419600" y="2895600"/>
            <a:ext cx="76200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Na zahradách, návsích nebo u cest často roste dlouhověký strom, který se dožívá až 500 let. Jeho květy jsou léčivé, mají tvar srdce. Je to náš národní strom.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Už víte?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Lípa srdčitá.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7030A0"/>
              </a:solidFill>
            </a:endParaRP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ZAJÍMAVOST </a:t>
            </a:r>
          </a:p>
        </p:txBody>
      </p:sp>
      <p:pic>
        <p:nvPicPr>
          <p:cNvPr id="5" name="Obrázek 4" descr="800px-Lipa_r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6"/>
            <a:ext cx="3851920" cy="288894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KOTĚ JE NÁŠ DOMÁCÍ ...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1. Lesní plod červené barvy.</a:t>
            </a:r>
          </a:p>
          <a:p>
            <a:pPr>
              <a:buNone/>
            </a:pPr>
            <a:r>
              <a:rPr lang="cs-CZ" sz="1800" dirty="0" smtClean="0"/>
              <a:t>2. Učitel národů Jan ... Komenský.</a:t>
            </a:r>
          </a:p>
          <a:p>
            <a:pPr>
              <a:buNone/>
            </a:pPr>
            <a:r>
              <a:rPr lang="cs-CZ" sz="1800" dirty="0" smtClean="0"/>
              <a:t>3. Košťálová zelenina.</a:t>
            </a:r>
          </a:p>
          <a:p>
            <a:pPr>
              <a:buNone/>
            </a:pPr>
            <a:r>
              <a:rPr lang="cs-CZ" sz="1800" dirty="0" smtClean="0"/>
              <a:t>4. Lesní lékař.</a:t>
            </a:r>
            <a:endParaRPr lang="cs-CZ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800" dirty="0" smtClean="0"/>
              <a:t>5. Naše největší vodní rostlina.</a:t>
            </a:r>
          </a:p>
          <a:p>
            <a:pPr>
              <a:buNone/>
            </a:pPr>
            <a:r>
              <a:rPr lang="cs-CZ" sz="1800" dirty="0" smtClean="0"/>
              <a:t>6. Cibulová zelenina, ale není to cibule.</a:t>
            </a:r>
          </a:p>
          <a:p>
            <a:pPr>
              <a:buNone/>
            </a:pPr>
            <a:r>
              <a:rPr lang="cs-CZ" sz="1800" dirty="0" smtClean="0"/>
              <a:t>7. Světadíl, ve kterém žijeme.</a:t>
            </a:r>
          </a:p>
          <a:p>
            <a:pPr>
              <a:buNone/>
            </a:pPr>
            <a:r>
              <a:rPr lang="cs-CZ" sz="1800" dirty="0" smtClean="0"/>
              <a:t>8. Ryby, kterou jíme o Vánocích.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TAJENKA : </a:t>
            </a:r>
            <a:r>
              <a:rPr lang="cs-CZ" sz="1800" b="1" dirty="0" smtClean="0">
                <a:solidFill>
                  <a:srgbClr val="00B0F0"/>
                </a:solidFill>
              </a:rPr>
              <a:t>MAZLÍČEK</a:t>
            </a:r>
            <a:endParaRPr lang="cs-CZ" sz="1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cat_scrap_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648200"/>
            <a:ext cx="2043353" cy="1828800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6019800" y="19050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LEKN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ESNEK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VROPA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>
                <a:solidFill>
                  <a:srgbClr val="7030A0"/>
                </a:solidFill>
              </a:rPr>
              <a:t>TENTO PTÁK ŽIJE V BLÍZKOSTI LIDSKÝCH OBYDLÍ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b="1" dirty="0" smtClean="0">
                <a:solidFill>
                  <a:srgbClr val="15FF7F"/>
                </a:solidFill>
              </a:rPr>
              <a:t>Říkají, že vrabce vidět není,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15FF7F"/>
                </a:solidFill>
              </a:rPr>
              <a:t>říkají, že vrabce slyšet není,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15FF7F"/>
                </a:solidFill>
              </a:rPr>
              <a:t>že prý je to ptáček obyčejný.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15FF7F"/>
                </a:solidFill>
              </a:rPr>
              <a:t>A my jsme ho včera zahlídli,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15FF7F"/>
                </a:solidFill>
              </a:rPr>
              <a:t>jak housličky nese pod křídly.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15FF7F"/>
                </a:solidFill>
              </a:rPr>
              <a:t>I vrabec je přece muzikant,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15FF7F"/>
                </a:solidFill>
              </a:rPr>
              <a:t>musí hrát a musí cvrlikat.</a:t>
            </a:r>
            <a:endParaRPr lang="cs-CZ" sz="2000" b="1" dirty="0">
              <a:solidFill>
                <a:srgbClr val="15FF7F"/>
              </a:solidFill>
            </a:endParaRPr>
          </a:p>
        </p:txBody>
      </p:sp>
      <p:pic>
        <p:nvPicPr>
          <p:cNvPr id="5" name="Obrázek 4" descr="Chipping_Sparrow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133600"/>
            <a:ext cx="3301682" cy="2410228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CO JE TO?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Na vysokém stonku z luk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obláček si nesl kluk.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Foukl trochu, foukl víc - 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a z obláčku není nic.</a:t>
            </a:r>
          </a:p>
          <a:p>
            <a:pPr algn="ctr">
              <a:buNone/>
            </a:pPr>
            <a:endParaRPr lang="cs-CZ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7030A0"/>
                </a:solidFill>
              </a:rPr>
              <a:t>			</a:t>
            </a:r>
            <a:r>
              <a:rPr lang="cs-CZ" dirty="0" smtClean="0"/>
              <a:t>PAMPELIŠKA</a:t>
            </a:r>
            <a:endParaRPr lang="cs-CZ" dirty="0"/>
          </a:p>
        </p:txBody>
      </p:sp>
      <p:pic>
        <p:nvPicPr>
          <p:cNvPr id="4" name="Obrázek 3" descr="Dandelion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8248" y="4191000"/>
            <a:ext cx="2216152" cy="2312506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VÍTE,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</a:rPr>
              <a:t>kterou bylinu pozná každý</a:t>
            </a:r>
          </a:p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</a:rPr>
              <a:t>i poslepu?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KOPŘIVU</a:t>
            </a:r>
            <a:endParaRPr lang="cs-CZ" dirty="0"/>
          </a:p>
        </p:txBody>
      </p:sp>
      <p:pic>
        <p:nvPicPr>
          <p:cNvPr id="4" name="Obrázek 3" descr="Deadnet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762000"/>
            <a:ext cx="2240474" cy="4572397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7818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=26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=9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=42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=41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=9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=16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 err="1"/>
              <a:t>Landsvale.jpg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12.11.2012 [cit. 2013-04-02]. Dostupné z: http://</a:t>
            </a:r>
            <a:r>
              <a:rPr lang="cs-CZ" sz="1400" dirty="0" smtClean="0"/>
              <a:t>cs.wikipedia.org/wiki/Soubor:Landsvale.jpg</a:t>
            </a:r>
          </a:p>
          <a:p>
            <a:pPr>
              <a:buFont typeface="Wingdings" pitchFamily="2" charset="2"/>
              <a:buChar char="q"/>
            </a:pPr>
            <a:r>
              <a:rPr lang="cs-CZ" sz="1400" dirty="0"/>
              <a:t>Tyto alba </a:t>
            </a:r>
            <a:r>
              <a:rPr lang="cs-CZ" sz="1400" dirty="0" err="1"/>
              <a:t>close</a:t>
            </a:r>
            <a:r>
              <a:rPr lang="cs-CZ" sz="1400" dirty="0"/>
              <a:t> </a:t>
            </a:r>
            <a:r>
              <a:rPr lang="cs-CZ" sz="1400" dirty="0" err="1"/>
              <a:t>up.jpg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15.12.2011 [cit. 2013-04-02]. Dostupné z: http://cs.wikipedia.org/wiki/Soubor:Tyto_alba_close_up.jpg</a:t>
            </a: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  <a:p>
            <a:pPr>
              <a:buFont typeface="Wingdings" pitchFamily="2" charset="2"/>
              <a:buChar char="q"/>
            </a:pPr>
            <a:endParaRPr lang="cs-CZ" sz="14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Erinaceus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europaeus</a:t>
            </a:r>
            <a:r>
              <a:rPr lang="cs-CZ" sz="1400" dirty="0" smtClean="0"/>
              <a:t> LC0119.jpg.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14.10.2007 [cit. 2013-04-02]. Dostupné z: http://cs.wikipedia.org/wiki/Soubor:Erinaceus_europaeus_LC0119.jpg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Talpa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europaea</a:t>
            </a:r>
            <a:r>
              <a:rPr lang="cs-CZ" sz="1400" dirty="0" smtClean="0"/>
              <a:t> MHNT </a:t>
            </a:r>
            <a:r>
              <a:rPr lang="cs-CZ" sz="1400" dirty="0" err="1" smtClean="0"/>
              <a:t>Tete.jpg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9.12.2012 [cit. 2013-04-02]. Dostupné z: http://cs.wikipedia.org/wiki/Soubor:Talpa_europaea_MHNT_Tete.jpg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Helix</a:t>
            </a:r>
            <a:r>
              <a:rPr lang="cs-CZ" sz="1400" dirty="0" smtClean="0"/>
              <a:t> </a:t>
            </a:r>
            <a:r>
              <a:rPr lang="cs-CZ" sz="1400" dirty="0" err="1" smtClean="0"/>
              <a:t>pomatia</a:t>
            </a:r>
            <a:r>
              <a:rPr lang="cs-CZ" sz="1400" dirty="0" smtClean="0"/>
              <a:t> (</a:t>
            </a:r>
            <a:r>
              <a:rPr lang="cs-CZ" sz="1400" dirty="0" err="1" smtClean="0"/>
              <a:t>Dourbes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19.5.2008 [cit. 2013-04-02]. Dostupné z: http://cs.wikipedia.org/wiki/Soubor:Helix_pomatia_(Dourbes).jpg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=12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Apricots.jpg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26.4.2005 [cit. 2013-04-02]. Dostupné z: http://cs.wikipedia.org/wiki/Soubor:Apricots.jpg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Ribes</a:t>
            </a:r>
            <a:r>
              <a:rPr lang="cs-CZ" sz="1400" dirty="0" smtClean="0"/>
              <a:t> alpinum - </a:t>
            </a:r>
            <a:r>
              <a:rPr lang="cs-CZ" sz="1400" dirty="0" err="1" smtClean="0"/>
              <a:t>berries</a:t>
            </a:r>
            <a:r>
              <a:rPr lang="cs-CZ" sz="1400" dirty="0" smtClean="0"/>
              <a:t> (</a:t>
            </a:r>
            <a:r>
              <a:rPr lang="cs-CZ" sz="1400" dirty="0" err="1" smtClean="0"/>
              <a:t>aka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10.8.2005 [cit. 2013-04-02]. Dostupné z: http://cs.wikipedia.org/wiki/Soubor:Ribes_alpinum_-_berries_(aka).jpg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Tomato</a:t>
            </a:r>
            <a:r>
              <a:rPr lang="cs-CZ" sz="1400" dirty="0" smtClean="0"/>
              <a:t> je.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16.5.2005 [cit. 2013-04-02]. Dostupné z: http://cs.wikipedia.org/wiki/Soubor:Tomato_je.jpg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Doperwt</a:t>
            </a:r>
            <a:r>
              <a:rPr lang="cs-CZ" sz="1400" dirty="0" smtClean="0"/>
              <a:t> </a:t>
            </a:r>
            <a:r>
              <a:rPr lang="cs-CZ" sz="1400" dirty="0" err="1" smtClean="0"/>
              <a:t>rijserwt</a:t>
            </a:r>
            <a:r>
              <a:rPr lang="cs-CZ" sz="1400" dirty="0" smtClean="0"/>
              <a:t> </a:t>
            </a:r>
            <a:r>
              <a:rPr lang="cs-CZ" sz="1400" dirty="0" err="1" smtClean="0"/>
              <a:t>peulen</a:t>
            </a:r>
            <a:r>
              <a:rPr lang="cs-CZ" sz="1400" dirty="0" smtClean="0"/>
              <a:t> </a:t>
            </a:r>
            <a:r>
              <a:rPr lang="cs-CZ" sz="1400" dirty="0" err="1" smtClean="0"/>
              <a:t>Pisum</a:t>
            </a:r>
            <a:r>
              <a:rPr lang="cs-CZ" sz="1400" dirty="0" smtClean="0"/>
              <a:t> </a:t>
            </a:r>
            <a:r>
              <a:rPr lang="cs-CZ" sz="1400" dirty="0" err="1" smtClean="0"/>
              <a:t>sativum.jpg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21.6.2005 [cit. 2013-04-02]. Dostupné z: http://cs.wikipedia.org/wiki/Soubor:Doperwt_rijserwt_peulen_Pisum_sativum.jpg 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Phaseolus</a:t>
            </a:r>
            <a:r>
              <a:rPr lang="cs-CZ" sz="1400" dirty="0" smtClean="0"/>
              <a:t> </a:t>
            </a:r>
            <a:r>
              <a:rPr lang="cs-CZ" sz="1400" dirty="0" err="1" smtClean="0"/>
              <a:t>vulgaris</a:t>
            </a:r>
            <a:r>
              <a:rPr lang="cs-CZ" sz="1400" dirty="0" smtClean="0"/>
              <a:t> </a:t>
            </a:r>
            <a:r>
              <a:rPr lang="cs-CZ" sz="1400" dirty="0" err="1" smtClean="0"/>
              <a:t>seed.jpg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18.3.2005 [cit. 2013-04-02]. Dostupné z: http://cs.wikipedia.org/wiki/Soubor:Phaseolus_vulgaris_seed.jpg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Forsythia</a:t>
            </a:r>
            <a:r>
              <a:rPr lang="cs-CZ" sz="1400" dirty="0" smtClean="0"/>
              <a:t> suspensa4.jpg.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5.4.2008 [cit. 2013-04-02]. Dostupné z: http://cs.wikipedia.org/wiki/Soubor:Forsythia_suspensa4.jpg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OKOLÍ LIDSKÝCH OBYDLÍ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Společenstva rostlin a živočichů v blízkosti lidských obydlí jsou </a:t>
            </a:r>
            <a:r>
              <a:rPr lang="cs-CZ" sz="2000" b="1" dirty="0" smtClean="0">
                <a:solidFill>
                  <a:srgbClr val="00B0F0"/>
                </a:solidFill>
              </a:rPr>
              <a:t>uměle vytvořena člověkem </a:t>
            </a:r>
            <a:r>
              <a:rPr lang="cs-CZ" sz="2000" b="1" dirty="0" smtClean="0"/>
              <a:t>- zahrady, parky.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Žijí zde i volně žijící živočichové, kteří u lidských domovů hledají potravu a útočiště k hnízdění.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normal_tuli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12976"/>
            <a:ext cx="2146032" cy="2914286"/>
          </a:xfrm>
          <a:prstGeom prst="rect">
            <a:avLst/>
          </a:prstGeom>
        </p:spPr>
      </p:pic>
      <p:pic>
        <p:nvPicPr>
          <p:cNvPr id="6" name="Obrázek 5" descr="bird-nest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9" y="3234732"/>
            <a:ext cx="2592288" cy="209456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=45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Lipa</a:t>
            </a:r>
            <a:r>
              <a:rPr lang="cs-CZ" sz="1400" dirty="0" smtClean="0"/>
              <a:t> rada.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24.8.2011 [cit. 2013-04-02]. Dostupné z: http://cs.wikipedia.org/wiki/Soubor:Lipa_rada.jpg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=86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ÚKOL PRO TEBE: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Vezmi si tužku a papír. Rozhlédni se dobře kolem svého obydlí a vytvoř seznam: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a) rostlin rostoucích v okolí tvého bydliště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b) živočichů žijících v okolí tvého bydliště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Výsledky pozorování porovnej se svými kamarády.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Kdo našel nejvíc rostlin? Kdo našel nejvíc živočichů?</a:t>
            </a:r>
          </a:p>
        </p:txBody>
      </p:sp>
      <p:pic>
        <p:nvPicPr>
          <p:cNvPr id="717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Office_Supplies_pencil_benji_park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752600"/>
            <a:ext cx="1612699" cy="236190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ŽIVOČICHOVÉ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V okolí lidských obydlí můžeme pozorovat tato zvířata: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domácí mazlíčky </a:t>
            </a:r>
            <a:r>
              <a:rPr lang="cs-CZ" sz="2000" b="1" dirty="0" smtClean="0"/>
              <a:t>(o které pravidelně pečujeme)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hospodářská zvířata </a:t>
            </a:r>
            <a:r>
              <a:rPr lang="cs-CZ" sz="2000" b="1" dirty="0" smtClean="0"/>
              <a:t>(chovaná pro užitek)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ptáky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</a:t>
            </a:r>
            <a:r>
              <a:rPr lang="cs-CZ" sz="2000" b="1" dirty="0" smtClean="0">
                <a:solidFill>
                  <a:srgbClr val="00B0F0"/>
                </a:solidFill>
              </a:rPr>
              <a:t>savce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</a:t>
            </a:r>
            <a:r>
              <a:rPr lang="cs-CZ" sz="2000" b="1" dirty="0" smtClean="0">
                <a:solidFill>
                  <a:srgbClr val="00B0F0"/>
                </a:solidFill>
              </a:rPr>
              <a:t> volně žijící živočichy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Škůdci </a:t>
            </a:r>
            <a:r>
              <a:rPr lang="cs-CZ" sz="2000" b="1" dirty="0" smtClean="0"/>
              <a:t>ubírají člověku zásoby,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poškozují budovy,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přenášejí nemoci (holubi).</a:t>
            </a:r>
            <a:endParaRPr lang="cs-CZ" sz="2000" b="1" dirty="0" smtClean="0">
              <a:solidFill>
                <a:srgbClr val="00B0F0"/>
              </a:solidFill>
            </a:endParaRPr>
          </a:p>
        </p:txBody>
      </p:sp>
      <p:pic>
        <p:nvPicPr>
          <p:cNvPr id="819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unglasses_out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971800"/>
            <a:ext cx="3088942" cy="19442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DOMÁCÍ MAZLÍČCI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akvarijní rybičky, kočka domácí, různá plemena psů, želvy, morčata, křečci,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at_1_sit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3384376" cy="3816424"/>
          </a:xfrm>
          <a:prstGeom prst="rect">
            <a:avLst/>
          </a:prstGeom>
        </p:spPr>
      </p:pic>
      <p:pic>
        <p:nvPicPr>
          <p:cNvPr id="6" name="Obrázek 5" descr="normal_fish_happy_fi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636912"/>
            <a:ext cx="2592288" cy="210623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HOSPODÁŘSKÁ ZVÍŘATA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kur domácí, husa domácí, prase domácí, ovce domácí, koza domácí, kůň domácí, králík domácí,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rabbit_friendly_rabb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76872"/>
            <a:ext cx="3333710" cy="2774704"/>
          </a:xfrm>
          <a:prstGeom prst="rect">
            <a:avLst/>
          </a:prstGeom>
        </p:spPr>
      </p:pic>
      <p:pic>
        <p:nvPicPr>
          <p:cNvPr id="6" name="Obrázek 5" descr="shee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132856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PTÁCI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vlaštovka obecná, jiřička obecná, sova pálená, sýkora modřinka, aj.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126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ndsv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646" y="2348880"/>
            <a:ext cx="3712913" cy="2736304"/>
          </a:xfrm>
          <a:prstGeom prst="rect">
            <a:avLst/>
          </a:prstGeom>
        </p:spPr>
      </p:pic>
      <p:pic>
        <p:nvPicPr>
          <p:cNvPr id="6" name="Obrázek 5" descr="535px-Tyto_alba_close_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132856"/>
            <a:ext cx="2953528" cy="33123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Např. ježek západní, myš domácí, kuna skalní, krtek obecný.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229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SAVCI</a:t>
            </a:r>
          </a:p>
        </p:txBody>
      </p:sp>
      <p:pic>
        <p:nvPicPr>
          <p:cNvPr id="5" name="Obrázek 4" descr="800px-Erinaceus_europaeus_LC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133600"/>
            <a:ext cx="3558325" cy="2664296"/>
          </a:xfrm>
          <a:prstGeom prst="rect">
            <a:avLst/>
          </a:prstGeom>
        </p:spPr>
      </p:pic>
      <p:pic>
        <p:nvPicPr>
          <p:cNvPr id="6" name="Obrázek 5" descr="Talpa_europaea_MHNT_Te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356992"/>
            <a:ext cx="3672408" cy="253756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1315</Words>
  <Application>Microsoft Office PowerPoint</Application>
  <PresentationFormat>Předvádění na obrazovce (4:3)</PresentationFormat>
  <Paragraphs>202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Výchozí návrh</vt:lpstr>
      <vt:lpstr>Ozvěna</vt:lpstr>
      <vt:lpstr>Společenstva okolí lidských obydlí</vt:lpstr>
      <vt:lpstr>Anotace:</vt:lpstr>
      <vt:lpstr>OKOLÍ LIDSKÝCH OBYDLÍ</vt:lpstr>
      <vt:lpstr>ÚKOL PRO TEBE:</vt:lpstr>
      <vt:lpstr>ŽIVOČICHOVÉ</vt:lpstr>
      <vt:lpstr>DOMÁCÍ MAZLÍČCI</vt:lpstr>
      <vt:lpstr>HOSPODÁŘSKÁ ZVÍŘATA</vt:lpstr>
      <vt:lpstr>PTÁCI</vt:lpstr>
      <vt:lpstr>SAVCI</vt:lpstr>
      <vt:lpstr>VOLNĚ ŽIJÍCÍ ŽIVOČICHOVÉ</vt:lpstr>
      <vt:lpstr>ROSTLINY</vt:lpstr>
      <vt:lpstr>OVOCNÉ STROMY A KEŘE</vt:lpstr>
      <vt:lpstr>ZELENINA</vt:lpstr>
      <vt:lpstr>LUSKOVINY</vt:lpstr>
      <vt:lpstr>OKOPANINY</vt:lpstr>
      <vt:lpstr>OKRASNÉ KVĚTINY, KEŘE A STROMY</vt:lpstr>
      <vt:lpstr>POKOJOVÉ ROSTLINY</vt:lpstr>
      <vt:lpstr>PLANĚ ROSTOUCÍ ROSTLINY</vt:lpstr>
      <vt:lpstr>OPAKOVÁNÍ - ŽIVOČICHOVÉ</vt:lpstr>
      <vt:lpstr>OPAKOVÁNÍ - ROSTLINY</vt:lpstr>
      <vt:lpstr>ZAJÍMAVOST </vt:lpstr>
      <vt:lpstr>KOTĚ JE NÁŠ DOMÁCÍ ...</vt:lpstr>
      <vt:lpstr>TENTO PTÁK ŽIJE V BLÍZKOSTI LIDSKÝCH OBYDLÍ</vt:lpstr>
      <vt:lpstr>CO JE TO?</vt:lpstr>
      <vt:lpstr>VÍTE, </vt:lpstr>
      <vt:lpstr>Použité zdroje:</vt:lpstr>
      <vt:lpstr>Použité zdroje:</vt:lpstr>
      <vt:lpstr>Použité zdroje: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109</cp:revision>
  <cp:lastPrinted>1601-01-01T00:00:00Z</cp:lastPrinted>
  <dcterms:created xsi:type="dcterms:W3CDTF">1601-01-01T00:00:00Z</dcterms:created>
  <dcterms:modified xsi:type="dcterms:W3CDTF">2014-10-08T13:14:17Z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