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41" r:id="rId27"/>
    <p:sldId id="342" r:id="rId28"/>
    <p:sldId id="343" r:id="rId29"/>
    <p:sldId id="335" r:id="rId30"/>
    <p:sldId id="336" r:id="rId31"/>
    <p:sldId id="337" r:id="rId32"/>
    <p:sldId id="338" r:id="rId33"/>
    <p:sldId id="339" r:id="rId34"/>
    <p:sldId id="340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EE6-8312-4A1D-9885-510B6FE7F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6AF-349B-4745-8896-3578E862A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1C22-D3CB-4250-9C41-E87F5B315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3A3-F024-4867-9F9B-EC7EA0810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7C68-97BB-4BEF-9FB5-28A133F8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0D1-AC36-436F-82B2-953EE1E27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5D3E-7336-400A-A80A-12E98435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94CE-510B-41D9-80EA-7AF218B2F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81B-579A-4784-AADC-02BEB26AB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A9E1-E9FE-4349-A9A3-BC4CF21A1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2E9B-5F8A-440B-9784-4CF02EF12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B091-CB25-43CB-AD0D-CF455834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483-1393-48AE-AF96-731206F06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BBE1-A8B9-430E-9E1B-388D0BD8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18-437F-4308-A586-44318E79A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0E4C-9494-4822-84C3-6CD38D9F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B2-EEF8-4B42-80EF-6228067F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4DA6-47B0-462F-9C95-74699888E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DA-CD38-4466-98C8-BDE8B9A8C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5A8-CE45-4D86-A59C-654F19AC0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8B6A-7FAB-47A1-A3F5-FC9540E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AC17-175D-4B66-982C-C1CFBCF3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A7C7C7-9283-4161-A86D-0B274C3EC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C75E3A-531F-4258-A0E9-45FA97EC7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Společenstva vod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Pří_039_Rozmanitost přírody_Společenstva vod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Jana Koutná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OKOUN ŘÍČNÍ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Žije v řekách a rybnících. Je to masožravá ryba. Po kaprovi je nejčastější rybou našich vod.</a:t>
            </a:r>
          </a:p>
          <a:p>
            <a:pPr algn="ctr">
              <a:buNone/>
            </a:pPr>
            <a:endParaRPr lang="cs-CZ" b="1" dirty="0"/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Perca_fluviatilis_Prague_Vltava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819400"/>
            <a:ext cx="3468216" cy="232804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PSTRUH POTOČNÍ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Žije v podhorských potocích a říčkách. Je to masožravá ryba.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endParaRPr lang="cs-CZ" sz="2000" b="1" dirty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Bachfor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819400"/>
            <a:ext cx="5013920" cy="230640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SKOKAN ZELENÝ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 obojživelník, živí se drobnými živočichy.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718px-Teichfro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44824"/>
            <a:ext cx="4073439" cy="33983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UŽOVKA OBOJKOVÁ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Plave na hladině rybníka. Živí se žábami, hmyzem a rybkami, polyká je vcelku. Má výrazné žluté půlměsíce za hlavou.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Natrix_natrix_(Karl_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845024" cy="28837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KACHNA DIVOKÁ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5638800" y="2209800"/>
            <a:ext cx="2667000" cy="2590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Je náš nejhojnější vodní pták.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Je to všežravec. Umí se potápět.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Samec a samice jsou barevně rozlišeni.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Anas_platyrhynchos_male_female_quad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3744416" cy="37444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LYSKA ČERNÁ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Má černé peří a bílou lysinku na čele. Umí se potápět za potravou. Staví si hnízdo na břehu rybníka.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Blässhuhn_Fulica_atra_Richard_Bar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6804248" cy="312995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LABUŤ VELKÁ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Je naším největším vodním ptákem. Živí se převážně rostlinnou potravou.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CygneVa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988841"/>
            <a:ext cx="5008035" cy="333660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LEDŇÁČEK ŘÍČNÍ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000" b="1" dirty="0" smtClean="0"/>
              <a:t>Vysedává na větvích. Loví drobné ryby, za kořistí se potápí střemhlav. Na březích si vyhrabává hnízdní noru.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Alcedo_atthis_2_(Lukasz_Lukasi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438400"/>
            <a:ext cx="3853408" cy="289005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BOBR EVROPSKÝ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Vyhrabává si podzemní nory v okolí řek. Je to býložravec. Samci svými silnými zuby nahlodávají stromy a staví z nich bobří hráze.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Castor_fiber_1_(Bohuš_Číče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4644008" cy="309987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VYDRA ŘÍČNÍ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Živí se lovem ryb, potápí se za nimi. Na všech nohách má plovací blány.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Lout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5025752" cy="332956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seznámení žáků a upevnění </a:t>
            </a:r>
          </a:p>
          <a:p>
            <a:r>
              <a:rPr lang="cs-CZ" dirty="0" smtClean="0"/>
              <a:t>    znalostí z ekosystému společenstva vod.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rozvíjí zájem a motivaci žáků o ekosystém společenstva vod.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Je určen pro předmět přírodověda 4. ročník. 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Tento materiál vznikl ze zápisů autora jako doplňující materiál k učebnici:</a:t>
            </a:r>
          </a:p>
          <a:p>
            <a:pPr indent="177800">
              <a:defRPr/>
            </a:pPr>
            <a:r>
              <a:rPr lang="cs-CZ" dirty="0" smtClean="0"/>
              <a:t> ŠTIKOVÁ, Věra. Člověk a jeho svět: přírodověda pro 4. ročník. Ilustrace.</a:t>
            </a:r>
          </a:p>
          <a:p>
            <a:pPr indent="177800">
              <a:defRPr/>
            </a:pPr>
            <a:r>
              <a:rPr lang="cs-CZ" dirty="0" smtClean="0"/>
              <a:t>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2010, 2. sv. Duhová</a:t>
            </a:r>
          </a:p>
          <a:p>
            <a:pPr indent="177800">
              <a:defRPr/>
            </a:pPr>
            <a:r>
              <a:rPr lang="cs-CZ" dirty="0" smtClean="0"/>
              <a:t> řada. ISBN 978-80-7289-212-9.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HMYZ U VODY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Např. vážka ploská, komár kroužkovaný.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751px-Female_Libellula_depressa_bg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3815080" cy="3042920"/>
          </a:xfrm>
          <a:prstGeom prst="rect">
            <a:avLst/>
          </a:prstGeom>
        </p:spPr>
      </p:pic>
      <p:pic>
        <p:nvPicPr>
          <p:cNvPr id="6" name="Obrázek 5" descr="800px-Aedes_albopictus_on_human_sk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92896"/>
            <a:ext cx="3641784" cy="237626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66"/>
                </a:solidFill>
              </a:rPr>
              <a:t>JAK ČASTO JÍST RYBY?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Co myslíte?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Jsou ryby pro naše zdraví důležité?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Ryby bychom měli jíst aspoň 1x týdně.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Ryby obsahují důležité látky, které našemu tělu prospívají.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Do jídelníčku bychom měli zařadit i mořské ryby.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dinner_plate_with_spoon_and_f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295400"/>
            <a:ext cx="1288146" cy="996279"/>
          </a:xfrm>
          <a:prstGeom prst="rect">
            <a:avLst/>
          </a:prstGeom>
        </p:spPr>
      </p:pic>
      <p:pic>
        <p:nvPicPr>
          <p:cNvPr id="6" name="Obrázek 5" descr="f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356992"/>
            <a:ext cx="3902880" cy="1829475"/>
          </a:xfrm>
          <a:prstGeom prst="rect">
            <a:avLst/>
          </a:prstGeom>
        </p:spPr>
      </p:pic>
      <p:pic>
        <p:nvPicPr>
          <p:cNvPr id="7" name="Obrázek 6" descr="red_finned_fi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149080"/>
            <a:ext cx="2591579" cy="188270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>
                <a:solidFill>
                  <a:srgbClr val="FF0066"/>
                </a:solidFill>
              </a:rPr>
              <a:t>	KAPR A VÁNOCE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 České republice je běžné, že ke štědrovečerní večeři jíme smaženého kapra a bramborový salát.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Vyprávěj, jak je to u vás doma.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Jakými jinými druhy ryb lze kapra nahradit?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Najde se ve třídě někdo, kdo na Štědrý den nejí rybu?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christmas_christmas_tree_perf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2976"/>
            <a:ext cx="2040710" cy="3057742"/>
          </a:xfrm>
          <a:prstGeom prst="rect">
            <a:avLst/>
          </a:prstGeom>
        </p:spPr>
      </p:pic>
      <p:pic>
        <p:nvPicPr>
          <p:cNvPr id="6" name="Obrázek 5" descr="christmas_Gifts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645024"/>
            <a:ext cx="1977008" cy="147781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66"/>
                </a:solidFill>
              </a:rPr>
              <a:t>RYBAŘENÍ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Rybaření je zároveň sportem a koníčkem.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Rybaření spočívá v lovu ryb na udici.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 ČR je rybaření oblíbené.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Najde se ve třídě někdo, kdo se věnuje rybaření?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V knihách nebo na internetu hledej, jaké potřeby musí mít každý rybář.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dirty="0" smtClean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proud_young_fisher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212976"/>
            <a:ext cx="1928143" cy="3149529"/>
          </a:xfrm>
          <a:prstGeom prst="rect">
            <a:avLst/>
          </a:prstGeom>
        </p:spPr>
      </p:pic>
      <p:pic>
        <p:nvPicPr>
          <p:cNvPr id="6" name="Obrázek 5" descr="fish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645024"/>
            <a:ext cx="1591400" cy="1355176"/>
          </a:xfrm>
          <a:prstGeom prst="rect">
            <a:avLst/>
          </a:prstGeom>
        </p:spPr>
      </p:pic>
      <p:pic>
        <p:nvPicPr>
          <p:cNvPr id="7" name="Obrázek 6" descr="fish_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933056"/>
            <a:ext cx="1021281" cy="86968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66"/>
                </a:solidFill>
              </a:rPr>
              <a:t>OPAKOVÁNÍ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Vrbové proutí se používá - nepoužívá na pletení košíků.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Ryby máme jíst 1x měsíčně - 1x týdně.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Vydra má - nemá plovací blány na nohách.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Lyska má - nemá černou lysinku na hlavě.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Labuť je - není náš největší vodní pták.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Kachna je - není barevnější než samec.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Štika má - nemá ostré zuby.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Pomněnka má žlutou - modrou barvu.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Leknín je - není chráněný.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book_books-aj_svg_aj_ashton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6060" y="3962400"/>
            <a:ext cx="2781796" cy="2466705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 bwMode="auto">
          <a:xfrm>
            <a:off x="5257800" y="1524000"/>
            <a:ext cx="129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Přímá spojovací čára 8"/>
          <p:cNvCxnSpPr/>
          <p:nvPr/>
        </p:nvCxnSpPr>
        <p:spPr bwMode="auto">
          <a:xfrm>
            <a:off x="4495800" y="2133600"/>
            <a:ext cx="129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Přímá spojovací čára 9"/>
          <p:cNvCxnSpPr/>
          <p:nvPr/>
        </p:nvCxnSpPr>
        <p:spPr bwMode="auto">
          <a:xfrm>
            <a:off x="3657600" y="23622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ovací čára 13"/>
          <p:cNvCxnSpPr/>
          <p:nvPr/>
        </p:nvCxnSpPr>
        <p:spPr bwMode="auto">
          <a:xfrm>
            <a:off x="3124200" y="2667000"/>
            <a:ext cx="457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3733800" y="2895600"/>
            <a:ext cx="609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Přímá spojovací čára 17"/>
          <p:cNvCxnSpPr/>
          <p:nvPr/>
        </p:nvCxnSpPr>
        <p:spPr bwMode="auto">
          <a:xfrm>
            <a:off x="3505200" y="3200400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Přímá spojovací čára 21"/>
          <p:cNvCxnSpPr/>
          <p:nvPr/>
        </p:nvCxnSpPr>
        <p:spPr bwMode="auto">
          <a:xfrm>
            <a:off x="4495800" y="35052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ovací čára 24"/>
          <p:cNvCxnSpPr/>
          <p:nvPr/>
        </p:nvCxnSpPr>
        <p:spPr bwMode="auto">
          <a:xfrm>
            <a:off x="4419600" y="37338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Přímá spojovací čára 26"/>
          <p:cNvCxnSpPr/>
          <p:nvPr/>
        </p:nvCxnSpPr>
        <p:spPr bwMode="auto">
          <a:xfrm>
            <a:off x="4648200" y="4038600"/>
            <a:ext cx="609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FF0000"/>
                </a:solidFill>
              </a:rPr>
              <a:t>Žije v horských potocích a říčkách, je to masožravá ryba...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352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None/>
            </a:pPr>
            <a:r>
              <a:rPr lang="cs-CZ" sz="1800" dirty="0" smtClean="0"/>
              <a:t>1. </a:t>
            </a:r>
            <a:r>
              <a:rPr lang="cs-CZ" sz="1800" dirty="0" smtClean="0">
                <a:solidFill>
                  <a:srgbClr val="00B0F0"/>
                </a:solidFill>
              </a:rPr>
              <a:t>Všežravec chovaný hlavně pro maso.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2. </a:t>
            </a:r>
            <a:r>
              <a:rPr lang="cs-CZ" sz="1800" dirty="0" smtClean="0">
                <a:solidFill>
                  <a:srgbClr val="00B0F0"/>
                </a:solidFill>
              </a:rPr>
              <a:t>Pták obývající pole, výrazně zpívá.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3. </a:t>
            </a:r>
            <a:r>
              <a:rPr lang="cs-CZ" sz="1800" dirty="0" smtClean="0">
                <a:solidFill>
                  <a:srgbClr val="00B0F0"/>
                </a:solidFill>
              </a:rPr>
              <a:t>Okrasná rostlina našich balkonů.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800" dirty="0" smtClean="0"/>
              <a:t>4. </a:t>
            </a:r>
            <a:r>
              <a:rPr lang="cs-CZ" sz="1800" dirty="0" smtClean="0">
                <a:solidFill>
                  <a:srgbClr val="00B0F0"/>
                </a:solidFill>
              </a:rPr>
              <a:t>Drobný, chráněný lesní živočich.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5. </a:t>
            </a:r>
            <a:r>
              <a:rPr lang="cs-CZ" sz="1800" dirty="0" smtClean="0">
                <a:solidFill>
                  <a:srgbClr val="00B0F0"/>
                </a:solidFill>
              </a:rPr>
              <a:t>Spolu s kaprem je naše nejčastější ryba.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6. </a:t>
            </a:r>
            <a:r>
              <a:rPr lang="cs-CZ" sz="1800" dirty="0" smtClean="0">
                <a:solidFill>
                  <a:srgbClr val="00B0F0"/>
                </a:solidFill>
              </a:rPr>
              <a:t>Bobři staví ze stromů ...</a:t>
            </a:r>
          </a:p>
          <a:p>
            <a:pPr>
              <a:buNone/>
            </a:pPr>
            <a:r>
              <a:rPr lang="cs-CZ" sz="1800" dirty="0" smtClean="0"/>
              <a:t> 	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None/>
            </a:pPr>
            <a:r>
              <a:rPr lang="cs-CZ" sz="1800" dirty="0" smtClean="0"/>
              <a:t>TAJENKA : </a:t>
            </a:r>
            <a:r>
              <a:rPr lang="cs-CZ" sz="1800" b="1" dirty="0" smtClean="0">
                <a:solidFill>
                  <a:srgbClr val="7030A0"/>
                </a:solidFill>
              </a:rPr>
              <a:t>PSTRUH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generic_f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343400"/>
            <a:ext cx="2789640" cy="154737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981200"/>
            <a:ext cx="213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KŘIVAN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MUŠKÁ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lang="cs-CZ" b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AVENEC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OKO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RÁZ</a:t>
            </a:r>
            <a:endParaRPr kumimoji="0" lang="cs-CZ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Uhodnete?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352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 algn="ctr">
              <a:buNone/>
            </a:pPr>
            <a:r>
              <a:rPr lang="cs-CZ" sz="1800" b="1" dirty="0" smtClean="0">
                <a:solidFill>
                  <a:srgbClr val="7030A0"/>
                </a:solidFill>
              </a:rPr>
              <a:t>Maličký vojáček hubený jak tříska,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7030A0"/>
                </a:solidFill>
              </a:rPr>
              <a:t>když jde do boje, vesele si píská.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7030A0"/>
                </a:solidFill>
              </a:rPr>
              <a:t>Ten, kdo ho zabije, vlastní krev prolije.  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7030A0"/>
                </a:solidFill>
              </a:rPr>
              <a:t>      </a:t>
            </a:r>
            <a:r>
              <a:rPr lang="cs-CZ" sz="1800" b="1" dirty="0" smtClean="0">
                <a:solidFill>
                  <a:srgbClr val="FF0000"/>
                </a:solidFill>
              </a:rPr>
              <a:t> KOMÁR </a:t>
            </a:r>
            <a:r>
              <a:rPr lang="cs-CZ" sz="1800" b="1" dirty="0" smtClean="0">
                <a:solidFill>
                  <a:srgbClr val="7030A0"/>
                </a:solidFill>
              </a:rPr>
              <a:t>	</a:t>
            </a: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endParaRPr lang="cs-CZ" sz="1400" dirty="0" smtClean="0"/>
          </a:p>
          <a:p>
            <a:pPr algn="ctr">
              <a:buNone/>
            </a:pPr>
            <a:r>
              <a:rPr lang="cs-CZ" sz="1800" b="1" dirty="0" smtClean="0">
                <a:solidFill>
                  <a:srgbClr val="47D94E"/>
                </a:solidFill>
              </a:rPr>
              <a:t>V mokrém zámku žije panna,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47D94E"/>
                </a:solidFill>
              </a:rPr>
              <a:t>penízky je posypaná,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47D94E"/>
                </a:solidFill>
              </a:rPr>
              <a:t>nikdo nic té panně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47D94E"/>
                </a:solidFill>
              </a:rPr>
              <a:t>neprodá však za ně.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RYBA</a:t>
            </a:r>
          </a:p>
          <a:p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010400" cy="836612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FF0000"/>
                </a:solidFill>
              </a:rPr>
              <a:t>Podtrhni v textu vše, co souvisí s tématem voda.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352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sz="7200" dirty="0" smtClean="0"/>
          </a:p>
          <a:p>
            <a:pPr>
              <a:buNone/>
            </a:pPr>
            <a:r>
              <a:rPr lang="cs-CZ" sz="8000" b="1" dirty="0" smtClean="0">
                <a:solidFill>
                  <a:srgbClr val="7030A0"/>
                </a:solidFill>
              </a:rPr>
              <a:t>Kde spí mraky?</a:t>
            </a:r>
          </a:p>
          <a:p>
            <a:pPr>
              <a:buNone/>
            </a:pPr>
            <a:endParaRPr lang="cs-CZ" sz="8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sz="7200" b="1" dirty="0" smtClean="0"/>
              <a:t>Vedle</a:t>
            </a:r>
            <a:r>
              <a:rPr lang="cs-CZ" sz="7200" b="1" dirty="0" smtClean="0">
                <a:solidFill>
                  <a:srgbClr val="FF0000"/>
                </a:solidFill>
              </a:rPr>
              <a:t> </a:t>
            </a:r>
            <a:r>
              <a:rPr lang="cs-CZ" sz="7200" b="1" dirty="0" smtClean="0"/>
              <a:t>řeky</a:t>
            </a:r>
            <a:r>
              <a:rPr lang="cs-CZ" sz="7200" b="1" dirty="0" smtClean="0">
                <a:solidFill>
                  <a:srgbClr val="FF0000"/>
                </a:solidFill>
              </a:rPr>
              <a:t> </a:t>
            </a:r>
            <a:r>
              <a:rPr lang="cs-CZ" sz="7200" b="1" dirty="0" smtClean="0"/>
              <a:t>při kraji bílé mraky dřímají.</a:t>
            </a:r>
          </a:p>
          <a:p>
            <a:pPr>
              <a:buNone/>
            </a:pPr>
            <a:r>
              <a:rPr lang="cs-CZ" sz="7200" b="1" dirty="0" smtClean="0"/>
              <a:t>Když se setmí, k vodě tajně podívat se chodím na ně.</a:t>
            </a:r>
            <a:br>
              <a:rPr lang="cs-CZ" sz="7200" b="1" dirty="0" smtClean="0"/>
            </a:br>
            <a:endParaRPr lang="cs-CZ" sz="7200" b="1" dirty="0" smtClean="0"/>
          </a:p>
          <a:p>
            <a:pPr>
              <a:buNone/>
            </a:pPr>
            <a:r>
              <a:rPr lang="cs-CZ" sz="7200" b="1" dirty="0" smtClean="0"/>
              <a:t>Chystají se na nocleh, pod nohy si stelou břeh.</a:t>
            </a:r>
          </a:p>
          <a:p>
            <a:pPr>
              <a:buNone/>
            </a:pPr>
            <a:r>
              <a:rPr lang="cs-CZ" sz="7200" b="1" dirty="0" smtClean="0"/>
              <a:t>Na polštářku z měkké trávy oči mhouří do únavy.</a:t>
            </a:r>
          </a:p>
          <a:p>
            <a:pPr>
              <a:buNone/>
            </a:pPr>
            <a:endParaRPr lang="cs-CZ" sz="7200" b="1" dirty="0" smtClean="0"/>
          </a:p>
          <a:p>
            <a:pPr>
              <a:buNone/>
            </a:pPr>
            <a:r>
              <a:rPr lang="cs-CZ" sz="7200" b="1" dirty="0" smtClean="0"/>
              <a:t>Spí. Jen rákos vousatý v tmě je šimrá do paty.</a:t>
            </a:r>
          </a:p>
          <a:p>
            <a:pPr>
              <a:buNone/>
            </a:pPr>
            <a:r>
              <a:rPr lang="cs-CZ" sz="7200" b="1" dirty="0" smtClean="0"/>
              <a:t>Zítra musím brzy vstát. Byl bych u té řeky rád.</a:t>
            </a:r>
          </a:p>
          <a:p>
            <a:pPr>
              <a:buNone/>
            </a:pPr>
            <a:r>
              <a:rPr lang="cs-CZ" sz="7200" b="1" dirty="0" smtClean="0"/>
              <a:t>Dřív, než slunce oblaka na oblohu vyláká.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sky_with_clouds_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505200"/>
            <a:ext cx="1831513" cy="2408780"/>
          </a:xfrm>
          <a:prstGeom prst="rect">
            <a:avLst/>
          </a:prstGeom>
        </p:spPr>
      </p:pic>
      <p:pic>
        <p:nvPicPr>
          <p:cNvPr id="6" name="Obrázek 5" descr="normal_sun_hazy_s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1524000"/>
            <a:ext cx="1669143" cy="1600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2209800" y="3124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429000" y="3429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096000" y="3886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514600" y="4724400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638800" y="50292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352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=10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=17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Vrba </a:t>
            </a:r>
            <a:r>
              <a:rPr lang="cs-CZ" sz="1400" dirty="0" err="1" smtClean="0"/>
              <a:t>Plumlov.JPG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14.1.2007 [cit. 2013-04-04]. Dostupné z: http://cs.wikipedia.org/wiki/Soubor:Vrba_Plumlov.JPG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Illustration</a:t>
            </a:r>
            <a:r>
              <a:rPr lang="cs-CZ" sz="1400" dirty="0" smtClean="0"/>
              <a:t> </a:t>
            </a:r>
            <a:r>
              <a:rPr lang="cs-CZ" sz="1400" dirty="0" err="1" smtClean="0"/>
              <a:t>Phragmites</a:t>
            </a:r>
            <a:r>
              <a:rPr lang="cs-CZ" sz="1400" dirty="0" smtClean="0"/>
              <a:t> australis0.jpg.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30.10.2004 [cit. 2013-04-04]. Dostupné z: http://cs.wikipedia.org/wiki/Soubor:Illustration_Phragmites_australis0.jpg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=45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Nymphaea</a:t>
            </a:r>
            <a:r>
              <a:rPr lang="cs-CZ" sz="1400" dirty="0" smtClean="0"/>
              <a:t> alba.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26.12.2009 [cit. 2013-04-04]. Dostupné z: http://cs.wikipedia.org/wiki/Soubor:Nymphaea_alba.jpg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Myosotis</a:t>
            </a:r>
            <a:r>
              <a:rPr lang="cs-CZ" sz="1400" dirty="0" smtClean="0"/>
              <a:t> </a:t>
            </a:r>
            <a:r>
              <a:rPr lang="cs-CZ" sz="1400" dirty="0" err="1" smtClean="0"/>
              <a:t>scorpioides</a:t>
            </a:r>
            <a:r>
              <a:rPr lang="cs-CZ" sz="1400" dirty="0" smtClean="0"/>
              <a:t> Sturm14.jpg.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5.7.2008 [cit. 2013-04-04]. Dostupné z: http://cs.wikipedia.org/wiki/Soubor:Myosotis_scorpioides_Sturm14.jpg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Forget-me-not close 600.jpg.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3.12.2004 [cit. 2013-04-04].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http://cs.wikipedia.org/wiki/Soubor:Forget-me-not_close_600.jpg </a:t>
            </a:r>
            <a:endParaRPr lang="cs-CZ" sz="1400" dirty="0" smtClean="0"/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Common carp.jpg.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29.1.2007 [cit. 2013-04-04].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http://cs.wikipedia.org/wiki/Soubor:Common_carp.jpg </a:t>
            </a:r>
            <a:endParaRPr lang="cs-CZ" sz="1400" dirty="0" smtClean="0"/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Esox</a:t>
            </a:r>
            <a:r>
              <a:rPr lang="cs-CZ" sz="1400" dirty="0" smtClean="0"/>
              <a:t> </a:t>
            </a:r>
            <a:r>
              <a:rPr lang="cs-CZ" sz="1400" dirty="0" err="1" smtClean="0"/>
              <a:t>lucius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21.3.2011 [cit. 2013-04-04]. Dostupné z: http://cs.wikipedia.org/wiki/Soubor:Esox_lucius_Prague_Vltava_1.jpg 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DĚLENÍ VOD: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Stojaté vody</a:t>
            </a:r>
            <a:r>
              <a:rPr lang="cs-CZ" sz="2000" dirty="0" smtClean="0"/>
              <a:t>: </a:t>
            </a:r>
            <a:r>
              <a:rPr lang="cs-CZ" sz="2000" b="1" dirty="0" smtClean="0"/>
              <a:t>rybníky, jezera, přehrady.</a:t>
            </a: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Tekoucí vody</a:t>
            </a:r>
            <a:r>
              <a:rPr lang="cs-CZ" sz="2000" dirty="0" smtClean="0"/>
              <a:t>: </a:t>
            </a:r>
            <a:r>
              <a:rPr lang="cs-CZ" sz="2000" b="1" dirty="0" smtClean="0"/>
              <a:t>potoky a řeky.</a:t>
            </a:r>
          </a:p>
          <a:p>
            <a:pPr>
              <a:lnSpc>
                <a:spcPct val="90000"/>
              </a:lnSpc>
              <a:buNone/>
            </a:pPr>
            <a:endParaRPr 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U vody můžeme pozorovat typické rostliny a živočichy. 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Vzpomeneš si na některé? Vyjmenuj. 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normal_fish_happy_f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886200"/>
            <a:ext cx="2880321" cy="2160240"/>
          </a:xfrm>
          <a:prstGeom prst="rect">
            <a:avLst/>
          </a:prstGeom>
        </p:spPr>
      </p:pic>
      <p:pic>
        <p:nvPicPr>
          <p:cNvPr id="7" name="Obrázek 6" descr="normal_dragonfly_libellule_tanguy_jacq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021750" cy="1405094"/>
          </a:xfrm>
          <a:prstGeom prst="rect">
            <a:avLst/>
          </a:prstGeom>
        </p:spPr>
      </p:pic>
      <p:pic>
        <p:nvPicPr>
          <p:cNvPr id="8" name="Obrázek 7" descr="water_lilly_and_lillyp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3810000"/>
            <a:ext cx="1938103" cy="147295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Perca</a:t>
            </a:r>
            <a:r>
              <a:rPr lang="cs-CZ" sz="1400" dirty="0" smtClean="0"/>
              <a:t> </a:t>
            </a:r>
            <a:r>
              <a:rPr lang="cs-CZ" sz="1400" dirty="0" err="1" smtClean="0"/>
              <a:t>fluviatilis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6.4.2011 [cit. 2013-04-04]. Dostupné z: http://cs.wikipedia.org/wiki/Soubor:Perca_fluviatilis_Prague_Vltava_3.jpg 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Bachforelle.jpg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30.6.2005 [cit. 2013-04-04]. Dostupné z: http://cs.wikipedia.org/wiki/Soubor:Bachforelle.jpg 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Teichfrosch.jpg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30.7.2005 [cit. 2013-04-04]. Dostupné z: http://cs.wikipedia.org/wiki/Soubor:Teichfrosch.jpg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Natrix</a:t>
            </a:r>
            <a:r>
              <a:rPr lang="cs-CZ" sz="1400" dirty="0" smtClean="0"/>
              <a:t> </a:t>
            </a:r>
            <a:r>
              <a:rPr lang="cs-CZ" sz="1400" dirty="0" err="1" smtClean="0"/>
              <a:t>natrix</a:t>
            </a:r>
            <a:r>
              <a:rPr lang="cs-CZ" sz="1400" dirty="0" smtClean="0"/>
              <a:t> (Karl L).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14.10.2005 [cit. 2013-04-04]. Dostupné z: http://cs.wikipedia.org/wiki/Soubor:Natrix_natrix_(Karl_L).jpg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288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Anas</a:t>
            </a:r>
            <a:r>
              <a:rPr lang="cs-CZ" sz="1300" dirty="0" smtClean="0"/>
              <a:t> </a:t>
            </a:r>
            <a:r>
              <a:rPr lang="cs-CZ" sz="1300" dirty="0" err="1" smtClean="0"/>
              <a:t>platyrhynchos</a:t>
            </a:r>
            <a:r>
              <a:rPr lang="cs-CZ" sz="1300" dirty="0" smtClean="0"/>
              <a:t> male </a:t>
            </a:r>
            <a:r>
              <a:rPr lang="cs-CZ" sz="1300" dirty="0" err="1" smtClean="0"/>
              <a:t>female</a:t>
            </a:r>
            <a:r>
              <a:rPr lang="cs-CZ" sz="1300" dirty="0" smtClean="0"/>
              <a:t> </a:t>
            </a:r>
            <a:r>
              <a:rPr lang="cs-CZ" sz="1300" dirty="0" err="1" smtClean="0"/>
              <a:t>quadrat.jpg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12.3.2013 [cit. 2013-04-04]. Dostupné z: http://cs.wikipedia.org/wiki/Soubor:Anas_platyrhynchos_male_female_quadrat.jpg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Blässhuhn</a:t>
            </a:r>
            <a:r>
              <a:rPr lang="cs-CZ" sz="1300" dirty="0" smtClean="0"/>
              <a:t> </a:t>
            </a:r>
            <a:r>
              <a:rPr lang="cs-CZ" sz="1300" dirty="0" err="1" smtClean="0"/>
              <a:t>Fulica</a:t>
            </a:r>
            <a:r>
              <a:rPr lang="cs-CZ" sz="1300" dirty="0" smtClean="0"/>
              <a:t> </a:t>
            </a:r>
            <a:r>
              <a:rPr lang="cs-CZ" sz="1300" dirty="0" err="1" smtClean="0"/>
              <a:t>atra</a:t>
            </a:r>
            <a:r>
              <a:rPr lang="cs-CZ" sz="1300" dirty="0" smtClean="0"/>
              <a:t> Richard </a:t>
            </a:r>
            <a:r>
              <a:rPr lang="cs-CZ" sz="1300" dirty="0" err="1" smtClean="0"/>
              <a:t>Bartz.jpg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28.1.2008 [cit. 2013-04-04]. Dostupné z: http://cs.wikipedia.org/wiki/Soubor:Bl%C3%A4sshuhn_Fulica_atra_Richard_Bartz.jpg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CygneVaires.jpg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6.11.2007 [cit. 2013-04-04]. Dostupné z: http://cs.wikipedia.org/wiki/Soubor:CygneVaires.jpg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Alcedo</a:t>
            </a:r>
            <a:r>
              <a:rPr lang="cs-CZ" sz="1300" dirty="0" smtClean="0"/>
              <a:t> </a:t>
            </a:r>
            <a:r>
              <a:rPr lang="cs-CZ" sz="1300" dirty="0" err="1" smtClean="0"/>
              <a:t>atthis</a:t>
            </a:r>
            <a:r>
              <a:rPr lang="cs-CZ" sz="1300" dirty="0" smtClean="0"/>
              <a:t> 2 (</a:t>
            </a:r>
            <a:r>
              <a:rPr lang="cs-CZ" sz="1300" dirty="0" err="1" smtClean="0"/>
              <a:t>Lukasz</a:t>
            </a:r>
            <a:r>
              <a:rPr lang="cs-CZ" sz="1300" dirty="0" smtClean="0"/>
              <a:t> </a:t>
            </a:r>
            <a:r>
              <a:rPr lang="cs-CZ" sz="1300" dirty="0" err="1" smtClean="0"/>
              <a:t>Lukasik</a:t>
            </a:r>
            <a:r>
              <a:rPr lang="cs-CZ" sz="1300" dirty="0" smtClean="0"/>
              <a:t>).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28.5.2006 [cit. 2013-04-04]. Dostupné z: http://cs.wikipedia.org/wiki/Soubor:Alcedo_atthis_2_(Lukasz_Lukasik).jpg</a:t>
            </a:r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300" dirty="0" smtClean="0"/>
              <a:t>Castor </a:t>
            </a:r>
            <a:r>
              <a:rPr lang="cs-CZ" sz="1300" dirty="0" err="1" smtClean="0"/>
              <a:t>fiber</a:t>
            </a:r>
            <a:r>
              <a:rPr lang="cs-CZ" sz="1300" dirty="0" smtClean="0"/>
              <a:t> 1 (Bohuš </a:t>
            </a:r>
            <a:r>
              <a:rPr lang="cs-CZ" sz="1300" dirty="0" err="1" smtClean="0"/>
              <a:t>Číčel</a:t>
            </a:r>
            <a:r>
              <a:rPr lang="cs-CZ" sz="1300" dirty="0" smtClean="0"/>
              <a:t>).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23.1.2011 [cit. 2013-04-04]. Dostupné z: http://cs.wikipedia.org/wiki/Soubor:Castor_fiber_1_(Bohu%C5%A1_%C4%8C%C3%AD%C4%8Del).jpg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smtClean="0"/>
              <a:t>Loutre2.jpg.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15.3.2008 [cit. 2013-04-04]. Dostupné z: http://cs.wikipedia.org/wiki/Soubor:Loutre2.jpg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Female</a:t>
            </a:r>
            <a:r>
              <a:rPr lang="cs-CZ" sz="1300" dirty="0" smtClean="0"/>
              <a:t> </a:t>
            </a:r>
            <a:r>
              <a:rPr lang="cs-CZ" sz="1300" dirty="0" err="1" smtClean="0"/>
              <a:t>Libellula</a:t>
            </a:r>
            <a:r>
              <a:rPr lang="cs-CZ" sz="1300" dirty="0" smtClean="0"/>
              <a:t> </a:t>
            </a:r>
            <a:r>
              <a:rPr lang="cs-CZ" sz="1300" dirty="0" err="1" smtClean="0"/>
              <a:t>depressa</a:t>
            </a:r>
            <a:r>
              <a:rPr lang="cs-CZ" sz="1300" dirty="0" smtClean="0"/>
              <a:t> </a:t>
            </a:r>
            <a:r>
              <a:rPr lang="cs-CZ" sz="1300" dirty="0" err="1" smtClean="0"/>
              <a:t>bgiu.jpg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3.5.2006 [cit. 2013-04-05]. Dostupné z: http://cs.wikipedia.org/wiki/Soubor:Female_Libellula_depressa_bgiu.jpg 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Aedes</a:t>
            </a:r>
            <a:r>
              <a:rPr lang="cs-CZ" sz="1300" dirty="0" smtClean="0"/>
              <a:t> </a:t>
            </a:r>
            <a:r>
              <a:rPr lang="cs-CZ" sz="1300" dirty="0" err="1" smtClean="0"/>
              <a:t>albopictus</a:t>
            </a:r>
            <a:r>
              <a:rPr lang="cs-CZ" sz="1300" dirty="0" smtClean="0"/>
              <a:t> on </a:t>
            </a:r>
            <a:r>
              <a:rPr lang="cs-CZ" sz="1300" dirty="0" err="1" smtClean="0"/>
              <a:t>human</a:t>
            </a:r>
            <a:r>
              <a:rPr lang="cs-CZ" sz="1300" dirty="0" smtClean="0"/>
              <a:t> skin.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 [cit. 2013-04-05]. Dostupné z: http://cs.wikipedia.org/wiki/Soubor:Aedes_albopictus_on_human_skin.jpg </a:t>
            </a:r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=60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=166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=35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=59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=15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=42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=69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VRBA BÍLÁ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419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Nejčastěji roste na březích vod.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Její kořeny zpevňují vodní břehy.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Proutí z vrby se používá na pletení košíků.</a:t>
            </a:r>
          </a:p>
        </p:txBody>
      </p:sp>
      <p:pic>
        <p:nvPicPr>
          <p:cNvPr id="717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450px-Vrba_Plum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752600"/>
            <a:ext cx="3023220" cy="4030960"/>
          </a:xfrm>
          <a:prstGeom prst="rect">
            <a:avLst/>
          </a:prstGeom>
        </p:spPr>
      </p:pic>
      <p:pic>
        <p:nvPicPr>
          <p:cNvPr id="7" name="Obrázek 6" descr="wedding_basket_with_fl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1785841" cy="192025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RÁKOS OBECNÝ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35052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 nejhojnější rostlinou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 březích rybníků.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 to naše nejvyšší tráva.</a:t>
            </a:r>
          </a:p>
        </p:txBody>
      </p:sp>
      <p:pic>
        <p:nvPicPr>
          <p:cNvPr id="819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346px-Illustration_Phragmites_australi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2812118" cy="487650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LEKNÍN BÍLÝ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3352800" cy="3733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Má široké listy a velké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bílé květy.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Je to rostlina plovoucí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na hladině.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Je to chráněná rostlina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a zároveň naše největší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vodní rostlina.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Water_L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980728"/>
            <a:ext cx="1791405" cy="1970546"/>
          </a:xfrm>
          <a:prstGeom prst="rect">
            <a:avLst/>
          </a:prstGeom>
        </p:spPr>
      </p:pic>
      <p:pic>
        <p:nvPicPr>
          <p:cNvPr id="7" name="Obrázek 6" descr="225px-Nymphaea_al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12976"/>
            <a:ext cx="3600400" cy="27043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POMNĚNKA BAHENNÍ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2819400" cy="3733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Roste v břehovém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porostu potoků a řek.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Má drobné květy,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kvete modře.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300px-Myosotis_scorpioides_Sturm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049488" cy="4543737"/>
          </a:xfrm>
          <a:prstGeom prst="rect">
            <a:avLst/>
          </a:prstGeom>
        </p:spPr>
      </p:pic>
      <p:pic>
        <p:nvPicPr>
          <p:cNvPr id="9" name="Obrázek 8" descr="450px-Forget-me-not_close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124200"/>
            <a:ext cx="1596777" cy="212903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KAPR OBECNÝ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Je všežravec. Chová se pro chutné maso. Je u nás nejčastěji chovanou rybou.</a:t>
            </a:r>
            <a:endParaRPr lang="cs-CZ" b="1" dirty="0"/>
          </a:p>
        </p:txBody>
      </p:sp>
      <p:pic>
        <p:nvPicPr>
          <p:cNvPr id="1229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Common_c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895600"/>
            <a:ext cx="5466928" cy="235761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ŠTIKA OBECNÁ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000" b="1" dirty="0" smtClean="0"/>
              <a:t>	Vyskytuje se v rybnících i řekách. Má ostré zuby. Je to masožravá ryba.</a:t>
            </a:r>
            <a:endParaRPr lang="cs-CZ" sz="2000" b="1" dirty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Esox_lucius_Prague_Vltav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90800"/>
            <a:ext cx="5661992" cy="266113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1568</Words>
  <Application>Microsoft Office PowerPoint</Application>
  <PresentationFormat>Předvádění na obrazovce (4:3)</PresentationFormat>
  <Paragraphs>201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Výchozí návrh</vt:lpstr>
      <vt:lpstr>Ozvěna</vt:lpstr>
      <vt:lpstr>Společenstva vod</vt:lpstr>
      <vt:lpstr>Anotace:</vt:lpstr>
      <vt:lpstr>DĚLENÍ VOD:</vt:lpstr>
      <vt:lpstr>VRBA BÍLÁ</vt:lpstr>
      <vt:lpstr>RÁKOS OBECNÝ</vt:lpstr>
      <vt:lpstr>  LEKNÍN BÍLÝ  </vt:lpstr>
      <vt:lpstr>  POMNĚNKA BAHENNÍ  </vt:lpstr>
      <vt:lpstr>KAPR OBECNÝ</vt:lpstr>
      <vt:lpstr>ŠTIKA OBECNÁ</vt:lpstr>
      <vt:lpstr>OKOUN ŘÍČNÍ</vt:lpstr>
      <vt:lpstr>PSTRUH POTOČNÍ</vt:lpstr>
      <vt:lpstr>SKOKAN ZELENÝ</vt:lpstr>
      <vt:lpstr>UŽOVKA OBOJKOVÁ</vt:lpstr>
      <vt:lpstr>KACHNA DIVOKÁ</vt:lpstr>
      <vt:lpstr>LYSKA ČERNÁ</vt:lpstr>
      <vt:lpstr>LABUŤ VELKÁ</vt:lpstr>
      <vt:lpstr>LEDŇÁČEK ŘÍČNÍ</vt:lpstr>
      <vt:lpstr>BOBR EVROPSKÝ</vt:lpstr>
      <vt:lpstr>VYDRA ŘÍČNÍ</vt:lpstr>
      <vt:lpstr>HMYZ U VODY</vt:lpstr>
      <vt:lpstr>JAK ČASTO JÍST RYBY?</vt:lpstr>
      <vt:lpstr> KAPR A VÁNOCE</vt:lpstr>
      <vt:lpstr>RYBAŘENÍ</vt:lpstr>
      <vt:lpstr>OPAKOVÁNÍ</vt:lpstr>
      <vt:lpstr>Žije v horských potocích a říčkách, je to masožravá ryba...</vt:lpstr>
      <vt:lpstr>Uhodnete?</vt:lpstr>
      <vt:lpstr>Podtrhni v textu vše, co souvisí s tématem voda.</vt:lpstr>
      <vt:lpstr>POUŽITÉ ZDROJE:</vt:lpstr>
      <vt:lpstr>POUŽITÉ ZDROJE:</vt:lpstr>
      <vt:lpstr>POUŽITÉ ZDROJE:</vt:lpstr>
      <vt:lpstr>POUŽITÉ ZDROJE: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121</cp:revision>
  <cp:lastPrinted>1601-01-01T00:00:00Z</cp:lastPrinted>
  <dcterms:created xsi:type="dcterms:W3CDTF">1601-01-01T00:00:00Z</dcterms:created>
  <dcterms:modified xsi:type="dcterms:W3CDTF">2014-10-08T13:15:02Z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