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  <p:sldMasterId id="2147483757" r:id="rId3"/>
    <p:sldMasterId id="2147483769" r:id="rId4"/>
    <p:sldMasterId id="2147483781" r:id="rId5"/>
    <p:sldMasterId id="2147483793" r:id="rId6"/>
    <p:sldMasterId id="2147483805" r:id="rId7"/>
    <p:sldMasterId id="2147483817" r:id="rId8"/>
    <p:sldMasterId id="2147483829" r:id="rId9"/>
    <p:sldMasterId id="2147483841" r:id="rId10"/>
    <p:sldMasterId id="2147483853" r:id="rId11"/>
    <p:sldMasterId id="2147483865" r:id="rId12"/>
    <p:sldMasterId id="2147483877" r:id="rId13"/>
    <p:sldMasterId id="2147483889" r:id="rId14"/>
    <p:sldMasterId id="2147483901" r:id="rId15"/>
    <p:sldMasterId id="2147483913" r:id="rId16"/>
    <p:sldMasterId id="2147483925" r:id="rId17"/>
    <p:sldMasterId id="2147483937" r:id="rId18"/>
    <p:sldMasterId id="2147483949" r:id="rId19"/>
    <p:sldMasterId id="2147483961" r:id="rId20"/>
  </p:sldMasterIdLst>
  <p:sldIdLst>
    <p:sldId id="256" r:id="rId21"/>
    <p:sldId id="259" r:id="rId22"/>
    <p:sldId id="257" r:id="rId23"/>
    <p:sldId id="278" r:id="rId24"/>
    <p:sldId id="277" r:id="rId25"/>
    <p:sldId id="276" r:id="rId26"/>
    <p:sldId id="275" r:id="rId27"/>
    <p:sldId id="274" r:id="rId28"/>
    <p:sldId id="273" r:id="rId29"/>
    <p:sldId id="272" r:id="rId30"/>
    <p:sldId id="281" r:id="rId31"/>
    <p:sldId id="271" r:id="rId32"/>
    <p:sldId id="270" r:id="rId33"/>
    <p:sldId id="269" r:id="rId34"/>
    <p:sldId id="268" r:id="rId35"/>
    <p:sldId id="267" r:id="rId36"/>
    <p:sldId id="266" r:id="rId37"/>
    <p:sldId id="265" r:id="rId38"/>
    <p:sldId id="283" r:id="rId39"/>
    <p:sldId id="284" r:id="rId40"/>
    <p:sldId id="282" r:id="rId41"/>
    <p:sldId id="279" r:id="rId42"/>
    <p:sldId id="262" r:id="rId43"/>
    <p:sldId id="264" r:id="rId44"/>
    <p:sldId id="263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09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8A61-9BFE-464C-A345-A89CB13A3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8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097A-E138-4F4A-BC12-A3BEF7C63E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1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3B934-F543-4D11-8868-5A6AB414B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4009-3D63-42F8-B2BE-031F788431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A30D-12BB-4395-B1F7-5C37CD228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A936-1FD9-4BDC-993A-EB18A28F5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4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827-4436-471E-82BC-18BC850EA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7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AC33-7B61-48C8-8F12-64F61BA79B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2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ABDC-7E27-4333-877B-144F07CBEA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6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D38A-23C3-4D6E-8A77-7B6F6E59B3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E1F0-EF05-47D9-8E6B-EFBF87F44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C257-5EAA-44B0-908A-B7CF37384C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3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51708-8D31-43F3-BADD-83C9E621B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8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2770-81E5-4A4D-8D77-555F1FC17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2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E3C4-2B25-4FE6-94FF-4D7ED2C27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8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C1B-E621-4192-8DF9-F94421FE2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C509-7244-4446-B8EA-3210B54873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C4F9-E8A3-48D1-B0E7-2D9D497751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4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6F924-2DEF-4C06-BF20-0CB8F2CF6A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8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4A43-9C18-42C9-A77F-EBD5EAC59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6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DB63-DCF4-49E4-A1A1-F5AD25A9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7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FFF0-37E7-4A93-9288-81B53AB63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B7FA-E869-49D3-840A-CB8DCB317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3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7299F-CE22-4889-AB57-32D8940E5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A588-ED13-4EDC-9A92-A96BB03218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2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D359-E180-42E4-A1E4-612185BC4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A5B5-2EA2-4929-8672-8E6205ED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48BD-59A3-480B-BBCE-BCAF799CE7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6B4-9E86-4DF6-B5ED-7356A839A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5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01F7-7AB5-4CDB-A698-BE811DE072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79D3-DAD6-438A-9B0B-2243ACB1C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A795-B06E-468C-A975-C8BEA6738F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F917-6B24-4963-A26C-FBDCE167D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8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C914-8118-4C49-BB37-7EE39EAD60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A4D0-1A52-404E-9206-1833D6AFFF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5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55BC-76C1-46C1-9E1C-43EE91B68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C823-2D16-4666-9FE1-39121B152A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AB5A-DDD2-46B1-9F68-8CB1E8BC1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3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BB8D-0BD7-4FF7-ADE7-2A6338E35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9B403-A0A9-4F6A-B191-CCA3099D19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7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11B0-37D7-4AEB-B793-320C7EECE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8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A3E4-34D8-4E3A-B67A-80D5D4277A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7384-183B-41D3-9199-C122A1110A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3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FC-E19B-4D6D-8D84-46B2A9F52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8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1828-BFFD-47E0-BB0C-D4B5F4B825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4EAC-14EF-46DE-B2E1-5F50EE32A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3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8ADA-F341-4C0E-B395-863D151D7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EE1E-0E22-4C0D-8E3D-A445CD80BD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1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4E7F-6A34-465C-9E62-047A51CAB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7035-CFEC-4110-AC75-2598CB72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6A41-4338-431F-BCC6-73B27703D0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8C57-4134-4773-B9BB-21E1CEA8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2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B988-6EA6-49DD-9928-07483746D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983B-24A4-422A-832B-DD99B9F0DA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0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F4DD-3D5F-44DE-B67D-5A72CB4A20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5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DA88-BBAB-46BA-BB6D-1B16F2EC4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8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3FB5-E914-46F6-82BE-67BE22DB54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A326-34C8-49AC-B54D-56F0713205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A22A-B000-4CEA-A6FE-3CE7C3AE8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3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2932-19CF-426F-8D82-E2424E6C6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1B30-7216-4B9C-8FE1-389E165D0F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3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9BE8-94B2-4FAA-A5FC-A738A0F8AC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E5E8-5A81-45B5-B16B-AB6490D152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1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4A2-A203-4AB5-AAC7-70BD1416EB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0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D213-7A77-4040-ABEE-B6A3EC2AC0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5BEB-761A-415A-ACA6-267595CCF3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E8C7-5189-43AC-8CAD-59E81BC2A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E0D1-C223-4091-80C6-F549AA776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8183-AD92-448D-8868-9BDFF6ED83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2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DAF8-ACC5-4C36-849D-6CC39CB42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7A3C-4A17-4BE8-9FE8-E715A27276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8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7B0E-ADA6-4290-BF12-14A57020F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0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D11B-A825-4852-BBE5-6FCD02955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0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CF73-A1F6-4A54-8601-0480632BDE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2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B3C-356E-4A89-9214-02295D9E5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8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C2B5-0CEA-40DE-897C-21260968C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F329-2CFE-4D11-A45C-E39EBFD3C9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2B7E-6207-41E9-8E10-3C0C259A6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3B8A-D766-4F3D-A1D5-7304B02FB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0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1D89E-60FB-4F32-8696-93F2E0A459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7A85-F1A0-4CDB-B36A-65A76BBCBC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1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6963-D890-474C-9D9E-121CB9055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3193-D856-4DAD-8EC9-24C5F2EAFD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1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1F57-B827-4810-91E6-1E2D3571DC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6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04E2-BB0F-4AF4-A77A-F8779C853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8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370B-D1F1-4AE7-847D-171F53E56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8B88-425A-4146-8B09-5406DF344C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9A4F-1243-4CB2-9362-302C8AE6D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0F8-C0CF-42C7-8CC2-AB99D16332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7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AAB0-F659-4640-BB68-CF607BCB6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3C9B-2F56-49D4-8ACD-C1D21A265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A9E0-8DDC-4233-B256-830EABE000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1B2A-4121-4BC2-AECF-E090EA71B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4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4BA-3A14-4602-85FC-DDCB83CFBB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ADE1-3399-4E29-A975-42612A618E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84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A68B-84EB-4219-9FB5-9A6DDC7662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C6C8-B2DF-425A-B1E9-FA2F9CA024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BC2C-A7CA-4474-A389-F59595247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5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7ACC-2F3C-4AD7-86F2-6E5FF80B9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4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992F-91C4-47CB-96A3-A3ABA27AB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8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EFC1-FE4C-47FD-BF6D-F23A425F1D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6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0D10-EA12-4C2F-BCD6-9AD053CC03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9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EAD1-4033-4DA4-9549-6EAFD6DB5E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6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FB63-8DCE-433B-92C2-A223AC3C3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3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FD7B-75A4-4EEB-9136-8C0FEB5C20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0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8B7F-6882-4202-AF20-DA851F9AF3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E857-E6EB-47BB-9D92-95C8867F95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6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738B3-8A49-464D-A2AC-719F9CF2FB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0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FAD2-2CD2-4B3F-9C1F-C5B164C9A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1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B14E-DBFD-42D8-9ED1-D8EFCC0C0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9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DE9C-55AF-4A7B-A690-16EAEA3E0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3A7C-F407-4433-96AC-2019943C77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D28A-38AB-403C-AC35-444A664AB6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F643-0D30-4157-9512-7FF46E340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0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6C67-29BB-48F5-9369-0BD443C93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0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1EF3-73F1-4C30-84CE-EABF59AE8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6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9572-E031-47ED-BF70-E57B987D2F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5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5FBF-C199-4D90-A1FD-E54A9194C8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9266-7269-4A40-8A2B-3324CF841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A410-1BBD-4D64-82D9-765E07F3B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12DE-30D9-481A-97B2-695CBA99B3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1EDA-BC95-409E-94A5-0AB679628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2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4F08-D817-4C77-81B4-1F021FF7A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3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2C76-721D-4AAF-A54E-B31F827E7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7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6B5F-6F10-4559-A88F-94C2FD511D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7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ED09-D996-489D-A944-F891BAE47A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5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CA93-7D6B-4451-9859-03EF11C23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4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445D-773B-4F94-8082-38FDBFEF34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8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EDCD-C438-4FB6-8167-2D84B19EBD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6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91C1-9BDA-4FCD-829A-2E3FF0218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B33B-CB61-4768-A85B-4E31C9475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0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81EB-F788-49CE-AA60-A763B90110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31F2-102C-41A2-B288-D00629FE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AA02-923D-4EDD-905D-8243F0654F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13D0-48A3-4F60-A59D-A94AB0B7E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F38E-5679-4920-A76D-3485DF615E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EBC0-4587-4E11-88DE-F97CF50F6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4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380E-BA77-4B7D-9DDE-28B63F1B8D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2FE0-4F13-4FC3-88EE-924A01069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4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9A09-9555-4701-ACCF-C41EBDFE2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2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079D-BFC7-444E-9807-4C0851EB47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5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93E6-ED01-4ED8-919F-A080FA88E7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9E1B-A165-41AE-B12F-B0598977ED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DA9F-0BE0-43C4-9D0D-8963025F0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8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AD90-8C09-4566-BBD8-6C47F717E7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F21E-A614-4024-8087-88B184B88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5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E8F-D8B7-4A3E-8129-08C5365BFC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3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20A2-9749-4323-A902-6882C2977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5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B5B9B-7132-425B-B447-FBEF02A08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977C-4710-490D-9978-9C053302B3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5832-0843-4F9B-863F-54BF7B884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5F1D-72E2-46E4-9513-AF9CFDE06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5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E7A5-E907-4AA5-BC81-38DECCE410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7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2572-7501-4101-ABB5-E71CF706D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1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29A1-A6AC-4539-94B7-EB31D3B3D6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E39D6-C454-4C23-8054-ED373876CC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7D8B-42E6-45AD-BADF-32DBEE6697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168F-F532-4794-A80D-66EE33BD0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1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3207-F88B-467C-807E-F60A5E44F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9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18985-29DF-4591-9B33-19A66549D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7607-D74E-40D1-B851-BD1965AF7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672-1EDF-4838-B45C-9BC2D16D2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5270-821D-4657-A9A9-8A366CD687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34AE-1755-4BBD-8AF8-5F0E38B15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6ED3-4EF4-4702-8D9B-3AE9D8D42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4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D020B-6A49-4CC6-A297-DF4BB4C7C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9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71F0-7A5C-42A8-BA88-261B6D805C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D40C-9812-43E9-AC0A-5E4730353F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030A-4A73-46F7-82CB-8F1C36AA44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D2AA-B71F-4F50-925A-1E732CE093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65E57-EB5F-4081-8A6B-3EDC2B37A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0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4D41-5221-4C60-B6D2-DFA671A176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7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3559-FC65-4432-9285-943D528D52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8F2F-6446-4B3F-B3EE-2F90CFF38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1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7F48-83BF-49CB-9CA0-F73461B7AC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A0D5-18F4-4280-9EA4-080699C2B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440A6-C3F0-4A84-891E-CEE2725D7F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6619-15DA-4ABB-ADFC-7D2D061002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7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491A-481E-432C-BD48-2BC0830B1B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8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540D-2996-4FBB-8B11-978067FFF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6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63CE-B0D6-4BF5-80D3-15F6BFF0D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995C-AF8D-4FFA-B770-1245859C86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7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50C6-0729-4E78-B29D-41DC323876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5C13-86FD-4360-8649-C65F9014DF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8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59D5-D0CA-4B52-9789-6D12FE3B5B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E526-0C8F-4DCD-A535-D00F8EAA51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9A5-605B-4D1A-8DA1-F2095DCE6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1377-DDC3-4220-AFAF-92ABD25F8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161-A7ED-401D-AB3B-3FE3C2759A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3703-6622-42C4-8053-597B3ED623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DFF0-8077-4DC4-9668-2B911DA11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97F-DB8E-4E21-9904-9D037DF4A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0507-095B-45C1-9077-0F5CD5C76B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5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A551-902B-440A-952F-42D950A757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2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27DE-8993-4325-B19A-A0A9968834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ECC6-31AD-4663-9D83-921F81357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9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0BB1-2A88-44A3-A096-D1B3A004EB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93BE-6485-4AB5-93A1-923B0E6CA6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8571-D48C-42F6-AB44-A36613428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6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0CB5-9F20-4797-84A2-8FE79E9D8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FE81-7854-43A5-8B66-2EF9179D8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4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82E5-440E-4774-84BA-C48B0A75DD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7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CE718-7175-4CFF-8F37-40A21116E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F9D5-D99B-4286-A505-DA729FC34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4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D9C0-B35A-413C-B6C4-6D79DAFEFC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3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409BA-3500-43E8-AFAC-05D3F356C2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C39A-10AD-42F9-AE35-4C7C18CE2D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34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8E41-FFDE-4C2F-BD64-1F546AA20F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7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E39C-EF28-42D6-88E0-F1E848A50D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ACC9-DEFD-444D-B042-AF0C702AD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5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0209-D992-4F25-A4CE-EF97ACDB99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CF9F-2563-49B0-8F4F-DECFC12E6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9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5F58-7912-4A03-B502-33149D2F4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0E91-FCD9-42C7-A40B-DEB919DF0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DB9C-1971-4AA9-951B-65FA380B05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E333-7D05-42F6-9CB5-8240C2E97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2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204A-0F8F-4A41-AAB7-9D3FB404FB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CE6E-AB49-408E-BA20-DF15A8C1C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08DA-1DD5-41D3-B1AB-FA39560E9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DDA-AC1E-4118-BD09-712F531E70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B8EC1-C070-47A1-A216-F1563F07D2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4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9D3046F-CFDF-46FD-BAFA-024FCA648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0E3C5D2-1233-4A87-96E7-71FA02E25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229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7462A90-CDC2-4470-B554-EAF48C9A1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2F4B484-138A-4CE1-A5EC-CF9B372B31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6F9B7D7-634E-45E7-9FEE-F4ABF545E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E390F8-3B5F-45B9-938B-477D6CEEC9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E941B81-6321-4685-834E-3E2482A0B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741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DE4AC6A-5971-4225-86AB-074DCADDD2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2AE233-9D3A-40E6-BC58-E516C01F6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945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15254B2-A8CB-4FE4-90C9-BC70572754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84CC3-4F1D-40FB-8173-5C8608E9F7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48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B2FBF87-780A-4428-B347-8CC2A03CD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0D40A42-90A8-4B69-AF80-BD9D1A72D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B7566B4-04B8-493B-9CFD-2CAF02FA26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4AEB40-6342-47B0-9D08-0E8AD2731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ED9C06-E29D-4679-983D-DB657D1F4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717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15F6FE8-AA53-420A-A1D7-32F65C236A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1137A60-4E4A-4639-91AF-43EECDD634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5B44B4D-288A-46EB-BB44-1BA4BDFEE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hyperlink" Target="//upload.wikimedia.org/wikipedia/commons/a/a6/Secale_cereale.jpg" TargetMode="External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odb%C4%9Bl_l%C3%A9ka%C5%99sk%C3%BD#mediaviewer/File:Coltsfoot.jpg" TargetMode="External"/><Relationship Id="rId7" Type="http://schemas.openxmlformats.org/officeDocument/2006/relationships/hyperlink" Target="http://cs.wikipedia.org/wiki/Sedmikr%C3%A1ska_chudobka#mediaviewer/File:Bellis_perennis_dsc0090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cs.wikipedia.org/wiki/Jitrocel_kopinat%C3%BD#mediaviewer/File:Plantago_lanceolata3.jpg" TargetMode="External"/><Relationship Id="rId5" Type="http://schemas.openxmlformats.org/officeDocument/2006/relationships/hyperlink" Target="http://cs.wikipedia.org/wiki/Prvosenka_jarn%C3%AD#mediaviewer/File:Primula_eliator_Crescendo_rouge_dsc00934.jpg" TargetMode="External"/><Relationship Id="rId4" Type="http://schemas.openxmlformats.org/officeDocument/2006/relationships/hyperlink" Target="http://cs.wikipedia.org/wiki/Prvosenka_jarn%C3%AD#mediaviewer/File:Primula_veris_0x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4/Illustration_Hordeum_vulgare0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0.xml"/><Relationship Id="rId6" Type="http://schemas.openxmlformats.org/officeDocument/2006/relationships/hyperlink" Target="//upload.wikimedia.org/wikipedia/commons/a/a6/Secale_cereale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4/41/Illustration_Avena_sativa0.jpg" TargetMode="External"/><Relationship Id="rId4" Type="http://schemas.openxmlformats.org/officeDocument/2006/relationships/hyperlink" Target="//upload.wikimedia.org/wikipedia/commons/0/01/Triticum_aestivum_-_K%C3%B6hler%E2%80%93s_Medizinal-Pflanzen-274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//upload.wikimedia.org/wikipedia/commons/4/41/Illustration_Avena_sativa0.jpg" TargetMode="External"/><Relationship Id="rId3" Type="http://schemas.openxmlformats.org/officeDocument/2006/relationships/hyperlink" Target="//upload.wikimedia.org/wikipedia/commons/3/35/Klas_psenice.jpg" TargetMode="External"/><Relationship Id="rId7" Type="http://schemas.openxmlformats.org/officeDocument/2006/relationships/hyperlink" Target="//upload.wikimedia.org/wikipedia/commons/0/01/Triticum_aestivum_-_K%C3%B6hler%E2%80%93s_Medizinal-Pflanzen-274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12.jpeg"/><Relationship Id="rId11" Type="http://schemas.openxmlformats.org/officeDocument/2006/relationships/hyperlink" Target="//upload.wikimedia.org/wikipedia/commons/c/c4/Illustration_Hordeum_vulgare0.jpg" TargetMode="External"/><Relationship Id="rId5" Type="http://schemas.openxmlformats.org/officeDocument/2006/relationships/hyperlink" Target="//upload.wikimedia.org/wikipedia/commons/3/3c/Lata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11.jpeg"/><Relationship Id="rId9" Type="http://schemas.openxmlformats.org/officeDocument/2006/relationships/hyperlink" Target="//upload.wikimedia.org/wikipedia/commons/a/a6/Secale_cereale.jpg" TargetMode="Externa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7.xml"/><Relationship Id="rId6" Type="http://schemas.openxmlformats.org/officeDocument/2006/relationships/hyperlink" Target="//upload.wikimedia.org/wikipedia/commons/4/41/Illustration_Avena_sativa0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7/78/Haferflocken.jpg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c/c4/Illustration_Hordeum_vulgare0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7.jpe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0" Type="http://schemas.openxmlformats.org/officeDocument/2006/relationships/image" Target="../media/image21.png"/><Relationship Id="rId4" Type="http://schemas.openxmlformats.org/officeDocument/2006/relationships/hyperlink" Target="//upload.wikimedia.org/wikipedia/commons/0/01/Triticum_aestivum_-_K%C3%B6hler%E2%80%93s_Medizinal-Pflanzen-274.jpg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276600"/>
            <a:ext cx="87630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Rostliny v létě - byliny</a:t>
            </a:r>
          </a:p>
        </p:txBody>
      </p:sp>
      <p:pic>
        <p:nvPicPr>
          <p:cNvPr id="21507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Pří_046_Rozmanitost </a:t>
            </a:r>
            <a:r>
              <a:rPr lang="cs-CZ" sz="2400" b="1" dirty="0"/>
              <a:t>v </a:t>
            </a:r>
            <a:r>
              <a:rPr lang="cs-CZ" sz="2400" b="1" dirty="0" err="1"/>
              <a:t>přírodě_Rostliny</a:t>
            </a:r>
            <a:r>
              <a:rPr lang="cs-CZ" sz="2400" b="1" dirty="0"/>
              <a:t> v létě </a:t>
            </a:r>
            <a:r>
              <a:rPr lang="cs-CZ" sz="2400" b="1" dirty="0" smtClean="0"/>
              <a:t>– byliny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21510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92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flipH="1">
            <a:off x="3759546" y="439170"/>
            <a:ext cx="3545478" cy="2333625"/>
          </a:xfrm>
          <a:prstGeom prst="cloudCallout">
            <a:avLst>
              <a:gd name="adj1" fmla="val 61771"/>
              <a:gd name="adj2" fmla="val 415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4198353" y="728492"/>
            <a:ext cx="25571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Ale ani ječmen kuřeti </a:t>
            </a:r>
          </a:p>
          <a:p>
            <a:pPr algn="ctr" eaLnBrk="1" hangingPunct="1"/>
            <a:r>
              <a:rPr lang="cs-CZ" b="1" dirty="0"/>
              <a:t>n</a:t>
            </a:r>
            <a:r>
              <a:rPr lang="cs-CZ" b="1" dirty="0" smtClean="0"/>
              <a:t>epomohl. Proto šlo </a:t>
            </a:r>
          </a:p>
          <a:p>
            <a:pPr algn="ctr" eaLnBrk="1" hangingPunct="1"/>
            <a:r>
              <a:rPr lang="cs-CZ" b="1" dirty="0" smtClean="0"/>
              <a:t>na žitné pole.</a:t>
            </a:r>
            <a:endParaRPr lang="cs-CZ" b="1" dirty="0"/>
          </a:p>
        </p:txBody>
      </p:sp>
      <p:pic>
        <p:nvPicPr>
          <p:cNvPr id="6" name="Picture 6" descr="Soubor:Secale cereal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64913"/>
            <a:ext cx="3086468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7368" y="3470255"/>
            <a:ext cx="4713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t</a:t>
            </a:r>
            <a:r>
              <a:rPr lang="cs-CZ" b="1" dirty="0" smtClean="0"/>
              <a:t>var zrna je </a:t>
            </a:r>
            <a:r>
              <a:rPr lang="cs-CZ" b="1" dirty="0" err="1" smtClean="0"/>
              <a:t>protáhlejší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ýroba tmavé mouky, chlebové mouky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pracovává se na kávoviny</a:t>
            </a:r>
            <a:endParaRPr lang="cs-CZ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9530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28" y="2109144"/>
            <a:ext cx="10477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4529" y="1916867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lie\AppData\Local\Microsoft\Windows\Temporary Internet Files\Content.IE5\TLP5YF1X\MC90033137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90" y="5071501"/>
            <a:ext cx="1293479" cy="13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3"/>
          <p:cNvSpPr txBox="1"/>
          <p:nvPr/>
        </p:nvSpPr>
        <p:spPr>
          <a:xfrm>
            <a:off x="3779327" y="6581001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391559" cy="36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ek 9"/>
          <p:cNvSpPr/>
          <p:nvPr/>
        </p:nvSpPr>
        <p:spPr>
          <a:xfrm rot="474656">
            <a:off x="4457484" y="287171"/>
            <a:ext cx="4403700" cy="3336821"/>
          </a:xfrm>
          <a:prstGeom prst="cloudCallout">
            <a:avLst>
              <a:gd name="adj1" fmla="val -38819"/>
              <a:gd name="adj2" fmla="val 61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404616" y="650262"/>
            <a:ext cx="4509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Víte, jak to dopadlo?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Jako každá pohádka –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dobře. Vítr kuřeti napověděl.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Stálo přímo za stodolou, </a:t>
            </a:r>
          </a:p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kde byla jeho maminka</a:t>
            </a:r>
            <a:r>
              <a:rPr lang="cs-CZ" b="1" dirty="0" smtClean="0">
                <a:solidFill>
                  <a:prstClr val="black"/>
                </a:solidFill>
              </a:rPr>
              <a:t>.</a:t>
            </a:r>
            <a:endParaRPr lang="cs-CZ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Emilie\AppData\Local\Microsoft\Windows\Temporary Internet Files\Content.IE5\MOE3YSHP\MC9002331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5" y="4038599"/>
            <a:ext cx="3319251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934" flipH="1">
            <a:off x="6187989" y="2615729"/>
            <a:ext cx="942684" cy="8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9415">
            <a:off x="-337188" y="2821062"/>
            <a:ext cx="2689441" cy="268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86" y="1650869"/>
            <a:ext cx="1253322" cy="12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16" y="3429000"/>
            <a:ext cx="1253284" cy="125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47" y="5363231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8" y="4451059"/>
            <a:ext cx="1080139" cy="8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03" y="3106277"/>
            <a:ext cx="1141880" cy="76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ek 9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4252787" y="690687"/>
            <a:ext cx="24929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Z obilovin nám ještě </a:t>
            </a:r>
          </a:p>
          <a:p>
            <a:pPr algn="ctr" eaLnBrk="1" hangingPunct="1"/>
            <a:r>
              <a:rPr lang="cs-CZ" b="1" dirty="0" smtClean="0"/>
              <a:t>zůstává kukuřice. </a:t>
            </a:r>
          </a:p>
          <a:p>
            <a:pPr algn="ctr" eaLnBrk="1" hangingPunct="1"/>
            <a:r>
              <a:rPr lang="cs-CZ" b="1" dirty="0" smtClean="0"/>
              <a:t>Některé výrobky z ní </a:t>
            </a:r>
          </a:p>
          <a:p>
            <a:pPr algn="ctr" eaLnBrk="1" hangingPunct="1"/>
            <a:r>
              <a:rPr lang="cs-CZ" b="1" dirty="0" smtClean="0"/>
              <a:t>určitě poznáte.</a:t>
            </a:r>
          </a:p>
          <a:p>
            <a:pPr algn="ctr" eaLnBrk="1" hangingPunct="1"/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8396200" y="2877471"/>
            <a:ext cx="242316" cy="60990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8396200" y="4612309"/>
            <a:ext cx="242316" cy="60990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826172" y="3712395"/>
            <a:ext cx="4121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š</a:t>
            </a:r>
            <a:r>
              <a:rPr lang="cs-CZ" b="1" dirty="0" smtClean="0"/>
              <a:t>krob (Maizena) – používá se</a:t>
            </a:r>
          </a:p>
          <a:p>
            <a:r>
              <a:rPr lang="cs-CZ" b="1" dirty="0" smtClean="0"/>
              <a:t>     k pečení drobného pečiva i masa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ukuřičná mouka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krupice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ukuřičné vločky </a:t>
            </a:r>
            <a:r>
              <a:rPr lang="cs-CZ" b="1" dirty="0" err="1" smtClean="0"/>
              <a:t>cornflakes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popcorn </a:t>
            </a:r>
            <a:endParaRPr lang="cs-CZ" b="1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191000" y="4451059"/>
            <a:ext cx="1995703" cy="4432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334000" y="3868482"/>
            <a:ext cx="926828" cy="10487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200400" y="5337630"/>
            <a:ext cx="4671186" cy="7164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3"/>
          <p:cNvSpPr txBox="1"/>
          <p:nvPr/>
        </p:nvSpPr>
        <p:spPr>
          <a:xfrm>
            <a:off x="5715687" y="6548518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2" y="1219200"/>
            <a:ext cx="3435105" cy="36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4322244" y="578488"/>
            <a:ext cx="4527508" cy="335425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4724400" y="1197805"/>
            <a:ext cx="3886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200" b="1" dirty="0" smtClean="0"/>
              <a:t>Co jste si zapamatovali? Křížovka vás prověří.</a:t>
            </a:r>
            <a:endParaRPr lang="cs-CZ" sz="3200" b="1" dirty="0"/>
          </a:p>
        </p:txBody>
      </p:sp>
      <p:cxnSp>
        <p:nvCxnSpPr>
          <p:cNvPr id="6" name="Pravoúhlá spojnice 5"/>
          <p:cNvCxnSpPr/>
          <p:nvPr/>
        </p:nvCxnSpPr>
        <p:spPr>
          <a:xfrm>
            <a:off x="6858000" y="5410200"/>
            <a:ext cx="1447800" cy="1066800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402875"/>
            <a:ext cx="4044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1. Jak jsou opylovány obilniny?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795445"/>
            <a:ext cx="4639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2. Z kterého obilí se vyrábějí vločky?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599" y="2164777"/>
            <a:ext cx="6420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3</a:t>
            </a:r>
            <a:r>
              <a:rPr lang="cs-CZ" sz="2000" b="1" dirty="0" smtClean="0"/>
              <a:t>. Jak se nazývá květenství žita, pšenice, ječmene?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8600" y="2548221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4</a:t>
            </a:r>
            <a:r>
              <a:rPr lang="cs-CZ" sz="2000" b="1" dirty="0" smtClean="0"/>
              <a:t>. Z kterého obilí se vyrábí slad na výrobu piva?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8599" y="2897358"/>
            <a:ext cx="4926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5</a:t>
            </a:r>
            <a:r>
              <a:rPr lang="cs-CZ" sz="2000" b="1" dirty="0" smtClean="0"/>
              <a:t>. Z které mouky se peče tmavý chléb?</a:t>
            </a:r>
            <a:endParaRPr lang="cs-CZ" sz="20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28599" y="3286885"/>
            <a:ext cx="464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6</a:t>
            </a:r>
            <a:r>
              <a:rPr lang="cs-CZ" sz="2000" b="1" dirty="0" smtClean="0"/>
              <a:t>. Který druh pšeničné mouky znáš?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28600" y="3686539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7</a:t>
            </a:r>
            <a:r>
              <a:rPr lang="cs-CZ" sz="2000" b="1" dirty="0" smtClean="0"/>
              <a:t>. Kterou obilninou se krmí koně?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8599" y="4031292"/>
            <a:ext cx="4144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8</a:t>
            </a:r>
            <a:r>
              <a:rPr lang="cs-CZ" sz="2000" b="1" dirty="0" smtClean="0"/>
              <a:t>. Jak se nazývá stonek obilnin?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8600" y="4442229"/>
            <a:ext cx="479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9</a:t>
            </a:r>
            <a:r>
              <a:rPr lang="cs-CZ" sz="2000" b="1" dirty="0" smtClean="0"/>
              <a:t>. Z které obilniny se vyrábí popcorn?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4253" y="4811561"/>
            <a:ext cx="444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10. Z kterého obilí se dělá krupice?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11051" y="116846"/>
            <a:ext cx="465544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KŘÍŽOVKA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94920" y="1347891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</a:t>
            </a:r>
            <a:r>
              <a:rPr lang="cs-CZ" sz="2000" b="1" dirty="0" smtClean="0"/>
              <a:t> Ě T R E M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110681" y="1748001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 V </a:t>
            </a:r>
            <a:r>
              <a:rPr lang="cs-CZ" sz="2000" b="1" dirty="0" smtClean="0">
                <a:solidFill>
                  <a:srgbClr val="FF0000"/>
                </a:solidFill>
              </a:rPr>
              <a:t>E</a:t>
            </a:r>
            <a:r>
              <a:rPr lang="cs-CZ" sz="2000" b="1" dirty="0" smtClean="0"/>
              <a:t> S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299833" y="2139882"/>
            <a:ext cx="121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  </a:t>
            </a:r>
            <a:r>
              <a:rPr lang="cs-CZ" sz="2000" b="1" dirty="0" smtClean="0">
                <a:solidFill>
                  <a:srgbClr val="FF0000"/>
                </a:solidFill>
              </a:rPr>
              <a:t>L </a:t>
            </a:r>
            <a:r>
              <a:rPr lang="cs-CZ" sz="2000" b="1" dirty="0" smtClean="0"/>
              <a:t> A S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82295" y="25477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 E Č </a:t>
            </a:r>
            <a:r>
              <a:rPr lang="cs-CZ" sz="2000" b="1" dirty="0" smtClean="0">
                <a:solidFill>
                  <a:srgbClr val="FF0000"/>
                </a:solidFill>
              </a:rPr>
              <a:t>M</a:t>
            </a:r>
            <a:r>
              <a:rPr lang="cs-CZ" sz="2000" b="1" dirty="0" smtClean="0"/>
              <a:t> E N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345610" y="292084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Ž  </a:t>
            </a:r>
            <a:r>
              <a:rPr lang="cs-CZ" sz="2000" b="1" dirty="0" smtClean="0">
                <a:solidFill>
                  <a:srgbClr val="FF0000"/>
                </a:solidFill>
              </a:rPr>
              <a:t>I</a:t>
            </a:r>
            <a:r>
              <a:rPr lang="cs-CZ" sz="2000" b="1" dirty="0" smtClean="0"/>
              <a:t>  T N É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882295" y="3312410"/>
            <a:ext cx="1869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 L A </a:t>
            </a:r>
            <a:r>
              <a:rPr lang="cs-CZ" sz="2000" b="1" dirty="0" smtClean="0">
                <a:solidFill>
                  <a:srgbClr val="FF0000"/>
                </a:solidFill>
              </a:rPr>
              <a:t>D</a:t>
            </a:r>
            <a:r>
              <a:rPr lang="cs-CZ" sz="2000" b="1" dirty="0" smtClean="0"/>
              <a:t> K O U</a:t>
            </a:r>
            <a:endParaRPr lang="cs-CZ" sz="20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587898" y="3679020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O</a:t>
            </a:r>
            <a:r>
              <a:rPr lang="cs-CZ" sz="2000" b="1" dirty="0" smtClean="0"/>
              <a:t> V S E M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899030" y="4031292"/>
            <a:ext cx="157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 T É </a:t>
            </a:r>
            <a:r>
              <a:rPr lang="cs-CZ" sz="2000" b="1" dirty="0" smtClean="0">
                <a:solidFill>
                  <a:srgbClr val="FF0000"/>
                </a:solidFill>
              </a:rPr>
              <a:t>B</a:t>
            </a:r>
            <a:r>
              <a:rPr lang="cs-CZ" sz="2000" b="1" dirty="0" smtClean="0"/>
              <a:t> L O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612146" y="4448613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 U K U </a:t>
            </a:r>
            <a:r>
              <a:rPr lang="cs-CZ" sz="2000" b="1" dirty="0" smtClean="0">
                <a:solidFill>
                  <a:srgbClr val="FF0000"/>
                </a:solidFill>
              </a:rPr>
              <a:t>Ř </a:t>
            </a:r>
            <a:r>
              <a:rPr lang="cs-CZ" sz="2000" b="1" dirty="0" smtClean="0"/>
              <a:t> I C E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152359" y="4848723"/>
            <a:ext cx="1872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 P Š E N I C </a:t>
            </a:r>
            <a:r>
              <a:rPr lang="cs-CZ" sz="2000" b="1" dirty="0" smtClean="0">
                <a:solidFill>
                  <a:srgbClr val="FF0000"/>
                </a:solidFill>
              </a:rPr>
              <a:t>E 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08" y="5297374"/>
            <a:ext cx="1125651" cy="112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663346" y="1194362"/>
            <a:ext cx="243609" cy="4064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124468" y="6562685"/>
            <a:ext cx="3291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Na konec kliknout na řešení – </a:t>
            </a:r>
            <a:r>
              <a:rPr lang="cs-CZ" sz="1200" i="1" dirty="0" err="1" smtClean="0"/>
              <a:t>smajlík</a:t>
            </a:r>
            <a:r>
              <a:rPr lang="cs-CZ" sz="1200" i="1" dirty="0" smtClean="0"/>
              <a:t>.</a:t>
            </a:r>
            <a:endParaRPr lang="cs-CZ"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57" y="1086044"/>
            <a:ext cx="1216613" cy="22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" y="1087034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019299" y="244443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6044"/>
            <a:ext cx="1238059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56231" y="48835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S</a:t>
            </a:r>
            <a:r>
              <a:rPr lang="cs-CZ" b="1" dirty="0" smtClean="0"/>
              <a:t>rha </a:t>
            </a:r>
          </a:p>
          <a:p>
            <a:pPr algn="ctr"/>
            <a:r>
              <a:rPr lang="cs-CZ" b="1" dirty="0" smtClean="0"/>
              <a:t>říznačka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33" y="4246219"/>
            <a:ext cx="1553759" cy="259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15" y="4246219"/>
            <a:ext cx="1457456" cy="257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22285" y="3667268"/>
            <a:ext cx="149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B</a:t>
            </a:r>
            <a:r>
              <a:rPr lang="cs-CZ" b="1" dirty="0" smtClean="0"/>
              <a:t>ojínek </a:t>
            </a:r>
          </a:p>
          <a:p>
            <a:pPr algn="ctr"/>
            <a:r>
              <a:rPr lang="cs-CZ" b="1" dirty="0" smtClean="0"/>
              <a:t>luční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72511" y="3667267"/>
            <a:ext cx="138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</a:t>
            </a:r>
            <a:r>
              <a:rPr lang="cs-CZ" b="1" dirty="0" smtClean="0"/>
              <a:t>ipnice </a:t>
            </a:r>
          </a:p>
          <a:p>
            <a:pPr algn="ctr"/>
            <a:r>
              <a:rPr lang="cs-CZ" b="1" dirty="0" smtClean="0"/>
              <a:t>luční</a:t>
            </a:r>
            <a:endParaRPr lang="cs-CZ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21" y="4218632"/>
            <a:ext cx="1045480" cy="260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94093" y="3572301"/>
            <a:ext cx="172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</a:t>
            </a:r>
            <a:r>
              <a:rPr lang="cs-CZ" b="1" dirty="0" smtClean="0"/>
              <a:t>vsík </a:t>
            </a:r>
          </a:p>
          <a:p>
            <a:pPr algn="ctr"/>
            <a:r>
              <a:rPr lang="cs-CZ" b="1" dirty="0" smtClean="0"/>
              <a:t>vyvýšený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19213" y="488357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Jílek </a:t>
            </a:r>
          </a:p>
          <a:p>
            <a:pPr algn="ctr"/>
            <a:r>
              <a:rPr lang="cs-CZ" b="1" dirty="0" smtClean="0"/>
              <a:t>vytrvalý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36752" y="534092"/>
            <a:ext cx="24416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i="1" dirty="0" smtClean="0"/>
              <a:t>Na </a:t>
            </a:r>
            <a:r>
              <a:rPr lang="cs-CZ" b="1" i="1" dirty="0" err="1" smtClean="0"/>
              <a:t>tý</a:t>
            </a:r>
            <a:r>
              <a:rPr lang="cs-CZ" b="1" i="1" dirty="0" smtClean="0"/>
              <a:t> louce zelený, </a:t>
            </a:r>
          </a:p>
          <a:p>
            <a:pPr algn="ctr"/>
            <a:r>
              <a:rPr lang="cs-CZ" b="1" i="1" dirty="0" smtClean="0"/>
              <a:t>pasou se tam jeleni.</a:t>
            </a:r>
          </a:p>
          <a:p>
            <a:pPr algn="ctr"/>
            <a:endParaRPr lang="cs-CZ" b="1" i="1" dirty="0" smtClean="0"/>
          </a:p>
          <a:p>
            <a:pPr algn="ctr"/>
            <a:r>
              <a:rPr lang="cs-CZ" b="1" dirty="0" smtClean="0"/>
              <a:t>Podívej se, </a:t>
            </a:r>
          </a:p>
          <a:p>
            <a:pPr algn="ctr"/>
            <a:r>
              <a:rPr lang="cs-CZ" b="1" dirty="0" smtClean="0"/>
              <a:t>jaké trávy na lukách </a:t>
            </a:r>
          </a:p>
          <a:p>
            <a:pPr algn="ctr"/>
            <a:r>
              <a:rPr lang="cs-CZ" b="1" dirty="0" smtClean="0"/>
              <a:t>rostou.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3429000"/>
            <a:ext cx="34355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ořeny svazčité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s</a:t>
            </a:r>
            <a:r>
              <a:rPr lang="cs-CZ" b="1" dirty="0" smtClean="0"/>
              <a:t>tonek – stéblo s </a:t>
            </a:r>
            <a:r>
              <a:rPr lang="cs-CZ" b="1" dirty="0" err="1" smtClean="0"/>
              <a:t>kolénky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l</a:t>
            </a:r>
            <a:r>
              <a:rPr lang="cs-CZ" b="1" dirty="0" smtClean="0"/>
              <a:t>isty – v trsu od kořene,</a:t>
            </a:r>
          </a:p>
          <a:p>
            <a:r>
              <a:rPr lang="cs-CZ" b="1" dirty="0" smtClean="0"/>
              <a:t>               na stéble, bez řapíku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věty drobné – opyluje vítr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větenství – klas nebo lata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p</a:t>
            </a:r>
            <a:r>
              <a:rPr lang="cs-CZ" b="1" dirty="0" smtClean="0"/>
              <a:t>lodem je obilka</a:t>
            </a:r>
            <a:endParaRPr lang="cs-CZ" b="1" dirty="0"/>
          </a:p>
        </p:txBody>
      </p:sp>
      <p:sp>
        <p:nvSpPr>
          <p:cNvPr id="17" name="TextovéPole 13"/>
          <p:cNvSpPr txBox="1"/>
          <p:nvPr/>
        </p:nvSpPr>
        <p:spPr>
          <a:xfrm>
            <a:off x="0" y="5742947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3" grpId="0"/>
      <p:bldP spid="1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49066" y="132345"/>
            <a:ext cx="3369177" cy="244105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7" y="4549209"/>
            <a:ext cx="1302286" cy="13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225"/>
            <a:ext cx="1449379" cy="144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068" y="5338763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038600" y="669512"/>
            <a:ext cx="28990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Na louce rostou květiny, </a:t>
            </a:r>
          </a:p>
          <a:p>
            <a:pPr algn="ctr"/>
            <a:r>
              <a:rPr lang="cs-CZ" b="1" dirty="0" smtClean="0"/>
              <a:t>kterým se říká  </a:t>
            </a:r>
          </a:p>
          <a:p>
            <a:pPr marL="285750" indent="-285750" algn="ctr">
              <a:buFontTx/>
              <a:buChar char="-"/>
            </a:pPr>
            <a:r>
              <a:rPr lang="cs-CZ" b="1" dirty="0" smtClean="0"/>
              <a:t>kvetoucí byliny.</a:t>
            </a:r>
          </a:p>
          <a:p>
            <a:pPr algn="ctr"/>
            <a:r>
              <a:rPr lang="cs-CZ" b="1" dirty="0" smtClean="0"/>
              <a:t>Víte, jaký je </a:t>
            </a:r>
            <a:r>
              <a:rPr lang="cs-CZ" b="1" dirty="0" smtClean="0">
                <a:solidFill>
                  <a:srgbClr val="FF0000"/>
                </a:solidFill>
              </a:rPr>
              <a:t>rozdíl mezi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dřevinou a bylinou?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33011" y="3032760"/>
            <a:ext cx="791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2000" b="1" dirty="0"/>
              <a:t>b</a:t>
            </a:r>
            <a:r>
              <a:rPr lang="cs-CZ" sz="2000" b="1" dirty="0" smtClean="0"/>
              <a:t>yliny mají </a:t>
            </a:r>
            <a:r>
              <a:rPr lang="cs-CZ" sz="2000" b="1" dirty="0" smtClean="0">
                <a:solidFill>
                  <a:srgbClr val="FF0000"/>
                </a:solidFill>
              </a:rPr>
              <a:t>nedřevnatý stonek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000" b="1" dirty="0"/>
              <a:t>l</a:t>
            </a:r>
            <a:r>
              <a:rPr lang="cs-CZ" sz="2000" b="1" dirty="0" smtClean="0"/>
              <a:t>iší se druhem stonků: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stéblo</a:t>
            </a:r>
            <a:r>
              <a:rPr lang="cs-CZ" sz="2000" b="1" dirty="0" smtClean="0"/>
              <a:t> – dutý stonek s </a:t>
            </a:r>
            <a:r>
              <a:rPr lang="cs-CZ" sz="2000" b="1" dirty="0" err="1" smtClean="0"/>
              <a:t>kolénky</a:t>
            </a:r>
            <a:r>
              <a:rPr lang="cs-CZ" sz="2000" b="1" dirty="0" smtClean="0"/>
              <a:t>, z kterých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            vyrůstají listy(obilniny, traviny)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lodyha</a:t>
            </a:r>
            <a:r>
              <a:rPr lang="cs-CZ" sz="2000" b="1" dirty="0" smtClean="0"/>
              <a:t> – stonek, na kterém vyrůstají listy (rajče, kopretina)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</a:t>
            </a:r>
            <a:r>
              <a:rPr lang="cs-CZ" sz="2000" b="1" dirty="0" smtClean="0">
                <a:solidFill>
                  <a:srgbClr val="FF0000"/>
                </a:solidFill>
              </a:rPr>
              <a:t>stvol</a:t>
            </a:r>
            <a:r>
              <a:rPr lang="cs-CZ" sz="2000" b="1" dirty="0" smtClean="0"/>
              <a:t> – stonek bez listů(pampeliška, jitrocel, petrklíč,…)</a:t>
            </a:r>
            <a:endParaRPr lang="cs-CZ" sz="2000" b="1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642334" y="3307604"/>
            <a:ext cx="1219200" cy="5549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870934" y="4515217"/>
            <a:ext cx="952318" cy="1131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45108" y="4930795"/>
            <a:ext cx="1981200" cy="1432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3"/>
          <p:cNvSpPr txBox="1"/>
          <p:nvPr/>
        </p:nvSpPr>
        <p:spPr>
          <a:xfrm>
            <a:off x="6969038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90032" y="967686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Poznáte některé </a:t>
            </a:r>
          </a:p>
          <a:p>
            <a:pPr algn="ctr"/>
            <a:r>
              <a:rPr lang="cs-CZ" b="1" dirty="0" smtClean="0"/>
              <a:t>kvetoucí byliny?</a:t>
            </a:r>
            <a:endParaRPr lang="cs-CZ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10130"/>
            <a:ext cx="1638483" cy="19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33" y="4562738"/>
            <a:ext cx="19272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91106"/>
            <a:ext cx="1928272" cy="16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45" y="1464449"/>
            <a:ext cx="1469050" cy="231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" y="3532108"/>
            <a:ext cx="1467034" cy="195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20102" y="3879056"/>
            <a:ext cx="16850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k</a:t>
            </a:r>
            <a:r>
              <a:rPr lang="cs-CZ" b="1" dirty="0" smtClean="0"/>
              <a:t>opretina bílá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988679" y="4066894"/>
            <a:ext cx="96693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zvonek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64080" y="967686"/>
            <a:ext cx="88517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šťovík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73763" y="3599336"/>
            <a:ext cx="201850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š</a:t>
            </a:r>
            <a:r>
              <a:rPr lang="cs-CZ" b="1" dirty="0" smtClean="0"/>
              <a:t>tírovník růžkatý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9476" y="3033241"/>
            <a:ext cx="86433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merlík</a:t>
            </a:r>
            <a:endParaRPr lang="cs-CZ" b="1" dirty="0"/>
          </a:p>
        </p:txBody>
      </p:sp>
      <p:sp>
        <p:nvSpPr>
          <p:cNvPr id="16" name="TextovéPole 13"/>
          <p:cNvSpPr txBox="1"/>
          <p:nvPr/>
        </p:nvSpPr>
        <p:spPr>
          <a:xfrm>
            <a:off x="7015573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60277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85587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860983" y="124040"/>
            <a:ext cx="3276600" cy="2333625"/>
          </a:xfrm>
          <a:prstGeom prst="cloudCallout">
            <a:avLst>
              <a:gd name="adj1" fmla="val -37222"/>
              <a:gd name="adj2" fmla="val 679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01047" y="533400"/>
            <a:ext cx="279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Když jsme nemocní, </a:t>
            </a:r>
          </a:p>
          <a:p>
            <a:pPr algn="ctr"/>
            <a:r>
              <a:rPr lang="cs-CZ" b="1" dirty="0" smtClean="0"/>
              <a:t>pijeme bylinkový čaj. </a:t>
            </a:r>
          </a:p>
          <a:p>
            <a:pPr algn="ctr"/>
            <a:r>
              <a:rPr lang="cs-CZ" b="1" dirty="0" smtClean="0"/>
              <a:t>Některé byliny mají </a:t>
            </a:r>
          </a:p>
          <a:p>
            <a:pPr algn="ctr"/>
            <a:r>
              <a:rPr lang="cs-CZ" b="1" dirty="0" smtClean="0"/>
              <a:t>léčivé účinky. Proto jim </a:t>
            </a:r>
          </a:p>
          <a:p>
            <a:pPr algn="ctr"/>
            <a:r>
              <a:rPr lang="cs-CZ" b="1" dirty="0" smtClean="0"/>
              <a:t>říkáme léčivé byliny.</a:t>
            </a:r>
          </a:p>
          <a:p>
            <a:pPr algn="ctr"/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18" y="228772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3" y="414337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8" y="2867024"/>
            <a:ext cx="1466596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4021455"/>
            <a:ext cx="1288787" cy="184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80" y="4946422"/>
            <a:ext cx="2619374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83359" y="1550299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ebříček obecný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99916" y="4180285"/>
            <a:ext cx="20405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ateřídouška obecná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47020" y="3652123"/>
            <a:ext cx="20697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K</a:t>
            </a:r>
            <a:r>
              <a:rPr lang="cs-CZ" b="1" dirty="0" smtClean="0"/>
              <a:t>ostival lékařský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04636" y="2120683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itrocel kopinatý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002949" y="3218080"/>
            <a:ext cx="125711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Kontryhelobecný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48283" y="6623368"/>
            <a:ext cx="318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/>
              <a:t>Řešení se zobrazí při kliknutí na obrázek.</a:t>
            </a:r>
            <a:endParaRPr lang="cs-CZ" sz="1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60277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487071" y="228600"/>
            <a:ext cx="6098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ejznámější léčivky</a:t>
            </a:r>
            <a:endParaRPr lang="cs-CZ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62200" y="1459468"/>
            <a:ext cx="63551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roste na vlhkých místech, polích, u vody, na loukách,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na březích potoků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listy začínají růst až po odkvětu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má dezinfekční a protizánětlivé účinky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používá se při zánětech horních cest dýchacích</a:t>
            </a:r>
            <a:endParaRPr lang="cs-CZ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261961" y="1378009"/>
            <a:ext cx="1734770" cy="1573666"/>
            <a:chOff x="261961" y="1378009"/>
            <a:chExt cx="1734770" cy="15736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73" y="1378009"/>
              <a:ext cx="1684459" cy="123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261961" y="2613121"/>
              <a:ext cx="173477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podběl lékařský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1968832" y="3505200"/>
            <a:ext cx="55814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zařazena mezi ohrožené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na loukách, pastvinách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podle slovanských pověstí představuje klíč,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kterým svatý Petr otevírá jaro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používá se při onemocnění a zánětech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horních cest dýchacích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vlasové koupele, džemy, čajové směsi, sirupy,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saláty, aranžování</a:t>
            </a:r>
            <a:endParaRPr lang="cs-CZ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" y="3828210"/>
            <a:ext cx="1764097" cy="132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318115" y="3352800"/>
            <a:ext cx="1701107" cy="2410461"/>
            <a:chOff x="7318115" y="3352800"/>
            <a:chExt cx="1701107" cy="24104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352800"/>
              <a:ext cx="1554538" cy="20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7318115" y="5424707"/>
              <a:ext cx="1701107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prvosenka jarní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ovéPole 13"/>
          <p:cNvSpPr txBox="1"/>
          <p:nvPr/>
        </p:nvSpPr>
        <p:spPr>
          <a:xfrm>
            <a:off x="6969038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22531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endParaRPr lang="cs-CZ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0638" y="3505200"/>
            <a:ext cx="9144000" cy="1754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Digitální učební materiál je určen pro upevňování a rozšiřování vědomostí 	daného </a:t>
            </a:r>
            <a:r>
              <a:rPr lang="cs-CZ" dirty="0" smtClean="0"/>
              <a:t>učiva.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Je určen pro předmět přírodověda a ročník </a:t>
            </a:r>
            <a:r>
              <a:rPr lang="cs-CZ" dirty="0" smtClean="0"/>
              <a:t>čtvrtý.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Tento materiál vznikl ze zápisů autora jako doplňující materiál k učebnici:   	Mgr. Věra Štiková, </a:t>
            </a:r>
            <a:r>
              <a:rPr lang="cs-CZ" i="1" dirty="0"/>
              <a:t>Přírodověda 4</a:t>
            </a:r>
            <a:r>
              <a:rPr lang="cs-CZ" dirty="0"/>
              <a:t>. Brno: NOVÁ ŠKOLA, s.r.o., 2003. 	ISBN 80-7289-052-2.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" y="60277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86318" y="339840"/>
            <a:ext cx="62824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smetanka </a:t>
            </a:r>
            <a:r>
              <a:rPr lang="cs-CZ" b="1" dirty="0" smtClean="0"/>
              <a:t>= teče bílé mléko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jasně žlutý květ, dutý stvol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příbuzná salátu zahradnímu (brzy zjara velmi chutná)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na loukách, zahradách, u cest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 době květu hořkne – mají rádi zvířata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květy – pamp. med, limonáda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vhodná pro diabetiky</a:t>
            </a:r>
            <a:endParaRPr lang="cs-CZ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228600" y="210398"/>
            <a:ext cx="2180405" cy="2160767"/>
            <a:chOff x="52797" y="533400"/>
            <a:chExt cx="2180405" cy="21607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2797" y="2355613"/>
              <a:ext cx="2180405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pampeliška lékařská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065789" y="2371165"/>
            <a:ext cx="1954381" cy="2521183"/>
            <a:chOff x="7065789" y="2371165"/>
            <a:chExt cx="1954381" cy="25211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224" y="2371165"/>
              <a:ext cx="1687512" cy="252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7065789" y="4520635"/>
              <a:ext cx="195438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jitrocel kopinatý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374411" y="2754593"/>
            <a:ext cx="6602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na polích, u cest, na loukách, pastvinách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proti kašli, má protizánětlivé účinky, na opary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čajové směsi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čerstvá šťáva z listů se používá na menší rány, ekzémy,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spáleniny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poskytuje včelám kvalitní pyl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233203" y="4550187"/>
            <a:ext cx="5589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travní společenstva, dostatek slunce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při onemocnění dýchacích cest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do koupele, odvar na obklady na hojící se rány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do jarních salátů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říká se jí </a:t>
            </a:r>
            <a:r>
              <a:rPr lang="cs-CZ" b="1" dirty="0" smtClean="0">
                <a:solidFill>
                  <a:srgbClr val="FF0000"/>
                </a:solidFill>
              </a:rPr>
              <a:t>chudobka</a:t>
            </a:r>
            <a:endParaRPr lang="cs-CZ" b="1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22240" y="4550187"/>
            <a:ext cx="1506699" cy="1477328"/>
            <a:chOff x="322240" y="4550187"/>
            <a:chExt cx="1506699" cy="14773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40" y="4550187"/>
              <a:ext cx="1506699" cy="131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362092" y="5688961"/>
              <a:ext cx="1426994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sedmikráska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ovéPole 13"/>
          <p:cNvSpPr txBox="1"/>
          <p:nvPr/>
        </p:nvSpPr>
        <p:spPr>
          <a:xfrm>
            <a:off x="6969038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 noGrp="1"/>
          </p:cNvSpPr>
          <p:nvPr>
            <p:ph type="title"/>
          </p:nvPr>
        </p:nvSpPr>
        <p:spPr>
          <a:xfrm>
            <a:off x="1198714" y="94330"/>
            <a:ext cx="664316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Patří na louku?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6889" y="152689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zvonek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6889" y="205011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borůvka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6889" y="26417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cibule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6889" y="3205520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lipnice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6889" y="384054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růže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6889" y="436376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ostružina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6889" y="4886980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ovsík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6889" y="5410200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žito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31613" y="152689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srha</a:t>
            </a:r>
            <a:endParaRPr lang="cs-CZ" sz="28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31613" y="205011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leknín</a:t>
            </a:r>
            <a:endParaRPr lang="cs-CZ" sz="28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53253" y="264146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bojínek</a:t>
            </a:r>
            <a:endParaRPr lang="cs-CZ" sz="28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731613" y="321311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jílek</a:t>
            </a:r>
            <a:endParaRPr lang="cs-CZ" sz="28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53253" y="384054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pšenice</a:t>
            </a:r>
            <a:endParaRPr lang="cs-CZ" sz="28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731613" y="4363760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kopretina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53253" y="488698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kapradí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753253" y="5415260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šťovík</a:t>
            </a:r>
            <a:endParaRPr lang="cs-CZ" sz="2800" b="1" dirty="0"/>
          </a:p>
        </p:txBody>
      </p:sp>
      <p:sp>
        <p:nvSpPr>
          <p:cNvPr id="20" name="TextovéPole 1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690301" y="15268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1" name="TextovéPole 2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26414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2" name="TextovéPole 2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898" y="152689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3" name="TextovéPole 2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709340" y="320552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4" name="TextovéPole 2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2709341" y="48869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5" name="TextovéPole 2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3213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6" name="TextovéPole 2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1" y="43637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7" name="TextovéPole 26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6728900" y="541020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28" name="TextovéPole 27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205011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0" name="TextovéPole 2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54102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1" name="TextovéPole 30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692301" y="436376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2" name="TextovéPole 31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10021" y="38405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3" name="TextovéPole 3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692301" y="264146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4" name="TextovéPole 33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205011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5" name="TextovéPole 3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38405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36" name="TextovéPole 3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7796862" y="488698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690301" y="2050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692301" y="15268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pic>
        <p:nvPicPr>
          <p:cNvPr id="55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" y="604583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ovéPole 53"/>
          <p:cNvSpPr txBox="1"/>
          <p:nvPr/>
        </p:nvSpPr>
        <p:spPr>
          <a:xfrm>
            <a:off x="3692301" y="32160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3724402" y="489493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7796862" y="152689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7815344" y="266212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7815344" y="32160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7819445" y="438984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7819445" y="541020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NE</a:t>
            </a:r>
            <a:endParaRPr lang="cs-CZ" sz="2800" b="1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2690301" y="26414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2690300" y="38405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2690301" y="43898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2709339" y="541020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728897" y="205011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6744141" y="384054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728896" y="49130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ANO</a:t>
            </a:r>
            <a:endParaRPr lang="cs-CZ" sz="2800" b="1" dirty="0"/>
          </a:p>
        </p:txBody>
      </p:sp>
      <p:pic>
        <p:nvPicPr>
          <p:cNvPr id="1026" name="Picture 2" descr="C:\Users\Emilie\AppData\Local\Microsoft\Windows\Temporary Internet Files\Content.IE5\Z6NEZMYP\MC9004346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4" y="6159160"/>
            <a:ext cx="792845" cy="7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1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14400" y="304800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Zdroje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381000" y="88957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Anime</a:t>
            </a:r>
            <a:r>
              <a:rPr lang="cs-CZ" sz="1200" dirty="0"/>
              <a:t> Boy </a:t>
            </a:r>
            <a:r>
              <a:rPr lang="cs-CZ" sz="1200" dirty="0" err="1"/>
              <a:t>clip</a:t>
            </a:r>
            <a:r>
              <a:rPr lang="cs-CZ" sz="1200" dirty="0"/>
              <a:t> art. </a:t>
            </a:r>
            <a:r>
              <a:rPr lang="cs-CZ" sz="1200" i="1" dirty="0"/>
              <a:t>Www.Clker.com</a:t>
            </a:r>
            <a:r>
              <a:rPr lang="cs-CZ" sz="1200" dirty="0"/>
              <a:t> [online]. 2007 [cit. 2013-01-20]. Dostupné z: http://www.clker.com/clipart-15359.html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133534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Soubor:Secale</a:t>
            </a:r>
            <a:r>
              <a:rPr lang="cs-CZ" sz="1200" dirty="0"/>
              <a:t> cereale.jpg.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http://cs.wikipedia.org/wiki/Soubor:Secale_cereale.jpg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82130" y="177953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/>
              <a:t>Http://cs.wikipedia.org/wiki/Soubor:Illustration_Hordeum_vulgare1.jpg.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http://cs.wikipedia.org/wiki/Soubor:Illustration_Hordeum_vulgare1.jpg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1000" y="240167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Soubor:Illustration</a:t>
            </a:r>
            <a:r>
              <a:rPr lang="cs-CZ" sz="1200" dirty="0"/>
              <a:t> </a:t>
            </a:r>
            <a:r>
              <a:rPr lang="cs-CZ" sz="1200" dirty="0" err="1"/>
              <a:t>Avena</a:t>
            </a:r>
            <a:r>
              <a:rPr lang="cs-CZ" sz="1200" dirty="0"/>
              <a:t> sativa0.jpg.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http://cs.wikipedia.org/wiki/Soubor:Illustration_Avena_sativa0.jpg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9978" y="288125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Soubor:Illustration</a:t>
            </a:r>
            <a:r>
              <a:rPr lang="cs-CZ" sz="1200" dirty="0"/>
              <a:t> </a:t>
            </a:r>
            <a:r>
              <a:rPr lang="cs-CZ" sz="1200" dirty="0" err="1"/>
              <a:t>Avena</a:t>
            </a:r>
            <a:r>
              <a:rPr lang="cs-CZ" sz="1200" dirty="0"/>
              <a:t> sativa0.jpg.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http://cs.wikipedia.org/wiki/Soubor:Illustration_Avena_sativa0.jpg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0754" y="333217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Soubor:Haferflocken.jpg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http://cs.wikipedia.org/wiki/Soubor:Haferflocken.jpg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1000" y="3767778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Soubor:Haferflocken.jpg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http://cs.wikipedia.org/wiki/Soubor:Haferflocken.jpg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1000" y="422944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Soubor:Triticum</a:t>
            </a:r>
            <a:r>
              <a:rPr lang="cs-CZ" sz="1200" dirty="0"/>
              <a:t> </a:t>
            </a:r>
            <a:r>
              <a:rPr lang="cs-CZ" sz="1200" dirty="0" err="1"/>
              <a:t>aestivum</a:t>
            </a:r>
            <a:r>
              <a:rPr lang="cs-CZ" sz="1200" dirty="0"/>
              <a:t> - Köhler–s Medizinal-Pflanzen-274.jpg.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http://cs.wikipedia.org/wiki/Soubor:Triticum_aestivum_-_K%C3%B6hler%E2%80%93s_Medizinal-Pflanzen-274.jpg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82130" y="4847837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Soubor:Kasza</a:t>
            </a:r>
            <a:r>
              <a:rPr lang="cs-CZ" sz="1200" dirty="0"/>
              <a:t> </a:t>
            </a:r>
            <a:r>
              <a:rPr lang="cs-CZ" sz="1200" dirty="0" err="1"/>
              <a:t>jeczmienna</a:t>
            </a:r>
            <a:r>
              <a:rPr lang="cs-CZ" sz="1200" dirty="0"/>
              <a:t> 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http://cs.wikipedia.org/wiki/Soubor:Kasza_jeczmienna_02.jpg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50754" y="530950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/>
              <a:t>Soubor: Breading.jpg.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http://en.wikipedia.org/wiki/File:Breading.jpg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4877" y="259043"/>
            <a:ext cx="820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Soubor:Cornflakes</a:t>
            </a:r>
            <a:r>
              <a:rPr lang="cs-CZ" sz="1200" dirty="0"/>
              <a:t> in bowl.jpg.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http://cs.wikipedia.org/wiki/Soubor:Cornflakes_in_bowl.jpg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0132" y="725269"/>
            <a:ext cx="8198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Soubor:Essene</a:t>
            </a:r>
            <a:r>
              <a:rPr lang="cs-CZ" sz="1200" dirty="0"/>
              <a:t> </a:t>
            </a:r>
            <a:r>
              <a:rPr lang="cs-CZ" sz="1200" dirty="0" err="1"/>
              <a:t>Bread</a:t>
            </a:r>
            <a:r>
              <a:rPr lang="cs-CZ" sz="1200" dirty="0"/>
              <a:t> </a:t>
            </a:r>
            <a:r>
              <a:rPr lang="cs-CZ" sz="1200" dirty="0" err="1"/>
              <a:t>Spelt</a:t>
            </a:r>
            <a:r>
              <a:rPr lang="cs-CZ" sz="1200" dirty="0"/>
              <a:t> </a:t>
            </a:r>
            <a:r>
              <a:rPr lang="cs-CZ" sz="1200" dirty="0" err="1"/>
              <a:t>Sproud</a:t>
            </a:r>
            <a:r>
              <a:rPr lang="cs-CZ" sz="1200" dirty="0"/>
              <a:t> cut.JPG.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http://cs.wikipedia.org/wiki/Soubor:Essene_Bread_Spelt_Sproud_cut.JPG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3857" y="1371600"/>
            <a:ext cx="825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Soubor:Rohlikclzrn.JPG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2013-01-22]. Dostupné z: http://cs.wikipedia.org/wiki/Soubor:Rohlikclzrn.JPG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32961" y="1792906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Soubor:Illustration</a:t>
            </a:r>
            <a:r>
              <a:rPr lang="cs-CZ" sz="1200" dirty="0"/>
              <a:t> </a:t>
            </a:r>
            <a:r>
              <a:rPr lang="cs-CZ" sz="1200" dirty="0" err="1"/>
              <a:t>Dactylis</a:t>
            </a:r>
            <a:r>
              <a:rPr lang="cs-CZ" sz="1200" dirty="0"/>
              <a:t> glomerata0.jpg.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http://cs.wikipedia.org/wiki/Soubor:Illustration_Dactylis_glomerata0.jpg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2961" y="225457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Soubor:Illustration</a:t>
            </a:r>
            <a:r>
              <a:rPr lang="cs-CZ" sz="1200" dirty="0"/>
              <a:t> </a:t>
            </a:r>
            <a:r>
              <a:rPr lang="cs-CZ" sz="1200" dirty="0" err="1"/>
              <a:t>Phleum</a:t>
            </a:r>
            <a:r>
              <a:rPr lang="cs-CZ" sz="1200" dirty="0"/>
              <a:t> pratense0.jpg.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</a:t>
            </a:r>
            <a:r>
              <a:rPr lang="cs-CZ" sz="1200" dirty="0" err="1"/>
              <a:t>Soubor:Illustration</a:t>
            </a:r>
            <a:r>
              <a:rPr lang="cs-CZ" sz="1200" dirty="0"/>
              <a:t> </a:t>
            </a:r>
            <a:r>
              <a:rPr lang="cs-CZ" sz="1200" dirty="0" err="1"/>
              <a:t>Phleum</a:t>
            </a:r>
            <a:r>
              <a:rPr lang="cs-CZ" sz="1200" dirty="0"/>
              <a:t> pratense0.jpg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3857" y="2716236"/>
            <a:ext cx="8595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Soubor:Poa</a:t>
            </a:r>
            <a:r>
              <a:rPr lang="cs-CZ" sz="1200" dirty="0"/>
              <a:t> pratensis.jpg.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http://cs.wikipedia.org/wiki/Soubor:Poa_pratensis.jpg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7721" y="3194989"/>
            <a:ext cx="862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Soubor:Starr</a:t>
            </a:r>
            <a:r>
              <a:rPr lang="cs-CZ" sz="1200" dirty="0"/>
              <a:t> 010721-9002 </a:t>
            </a:r>
            <a:r>
              <a:rPr lang="cs-CZ" sz="1200" dirty="0" err="1"/>
              <a:t>Arrhenatherum</a:t>
            </a:r>
            <a:r>
              <a:rPr lang="cs-CZ" sz="1200" dirty="0"/>
              <a:t> elatius.jpg.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http://cs.wikipedia.org/wiki/Soubor:Starr_010721-9002_Arrhenatherum_elatius.jpg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26237" y="384132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Soubor:Italiaans</a:t>
            </a:r>
            <a:r>
              <a:rPr lang="cs-CZ" sz="1200" dirty="0"/>
              <a:t> </a:t>
            </a:r>
            <a:r>
              <a:rPr lang="cs-CZ" sz="1200" dirty="0" err="1"/>
              <a:t>raaigras</a:t>
            </a:r>
            <a:r>
              <a:rPr lang="cs-CZ" sz="1200" dirty="0"/>
              <a:t> </a:t>
            </a:r>
            <a:r>
              <a:rPr lang="cs-CZ" sz="1200" dirty="0" err="1"/>
              <a:t>Lolium</a:t>
            </a:r>
            <a:r>
              <a:rPr lang="cs-CZ" sz="1200" dirty="0"/>
              <a:t> multiflorum.jpg.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http://cs.wikipedia.org/wiki/Soubor:Italiaans_raaigras_Lolium_multiflorum.jpg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33857" y="448765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/>
              <a:t>Soubor:Glockenblume-Blüte2.jpg.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http://cs.wikipedia.org/wiki/Soubor:Glockenblume-Bl%C3%BCte2.jpg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17721" y="4949316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Soubor:Lotus</a:t>
            </a:r>
            <a:r>
              <a:rPr lang="cs-CZ" sz="1200" dirty="0"/>
              <a:t> pedunculatus7 ies.jpg.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http://cs.wikipedia.org/wiki/Soubor:Lotus_pedunculatus7_ies.jpg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99792" y="5378231"/>
            <a:ext cx="8564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Soubor:Blütenstand</a:t>
            </a:r>
            <a:r>
              <a:rPr lang="cs-CZ" sz="1200" dirty="0"/>
              <a:t> Sauerampfer.jpg.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http://cs.wikipedia.org/wiki/Soubor:Bl%C3%BCtenstand_Sauerampfer.jpg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3840" y="30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Soubor:Chenopodium</a:t>
            </a:r>
            <a:r>
              <a:rPr lang="cs-CZ" sz="1200" dirty="0"/>
              <a:t> album01.jpg.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2013-01-24]. Dostupné z: http://cs.wikipedia.org/wiki/Soubor:Chenopodium_album01.jpg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496" y="725182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Soubor:Plantago</a:t>
            </a:r>
            <a:r>
              <a:rPr lang="cs-CZ" sz="1200" dirty="0"/>
              <a:t> lanceolata3.jpg.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2013-01-25]. Dostupné z: http://cs.wikipedia.org/wiki/Soubor:Plantago_lanceolata3.jpg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3840" y="1186847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Soubor:Alchemilla</a:t>
            </a:r>
            <a:r>
              <a:rPr lang="cs-CZ" sz="1200" dirty="0"/>
              <a:t> </a:t>
            </a:r>
            <a:r>
              <a:rPr lang="cs-CZ" sz="1200" dirty="0" err="1"/>
              <a:t>vulgaris</a:t>
            </a:r>
            <a:r>
              <a:rPr lang="cs-CZ" sz="1200" dirty="0"/>
              <a:t> 002.JPG.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2013-01-25]. Dostupné z: http://cs.wikipedia.org/wiki/Soubor:Alchemilla_vulgaris_002.JPG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" y="1648512"/>
            <a:ext cx="865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200" dirty="0" err="1"/>
              <a:t>Soubor:Wilder</a:t>
            </a:r>
            <a:r>
              <a:rPr lang="cs-CZ" sz="1200" dirty="0"/>
              <a:t> Thymian.jpg.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2013-01-25]. Dostupné z: http://cs.wikipedia.org/wiki/Soubor:Wilder_Thymian.jpg</a:t>
            </a:r>
          </a:p>
        </p:txBody>
      </p:sp>
      <p:sp>
        <p:nvSpPr>
          <p:cNvPr id="7" name="TextovéPole 5"/>
          <p:cNvSpPr txBox="1"/>
          <p:nvPr/>
        </p:nvSpPr>
        <p:spPr>
          <a:xfrm>
            <a:off x="243840" y="2114206"/>
            <a:ext cx="231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200" dirty="0" err="1" smtClean="0"/>
              <a:t>Klipart:office.microsoft.com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228600" y="2391204"/>
            <a:ext cx="864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Coltsfoot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2014-11-02]. Dostupné z: </a:t>
            </a:r>
            <a:r>
              <a:rPr lang="cs-CZ" sz="1200" dirty="0">
                <a:hlinkClick r:id="rId3"/>
              </a:rPr>
              <a:t>http://cs.wikipedia.org/wiki/Podb%C4%9Bl_l%C3%A9ka%C5%99sk%C3%BD#mediaviewer/File:Coltsfoot.jpg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228600" y="3024071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Primula</a:t>
            </a:r>
            <a:r>
              <a:rPr lang="en-US" sz="1200" dirty="0"/>
              <a:t> </a:t>
            </a:r>
            <a:r>
              <a:rPr lang="en-US" sz="1200" dirty="0" err="1"/>
              <a:t>veris</a:t>
            </a:r>
            <a:r>
              <a:rPr lang="en-US" sz="1200" dirty="0"/>
              <a:t> 0x.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 [cit. 2014-11-02]. </a:t>
            </a:r>
            <a:r>
              <a:rPr lang="en-US" sz="1200" dirty="0" err="1"/>
              <a:t>Dostupné</a:t>
            </a:r>
            <a:r>
              <a:rPr lang="en-US" sz="1200" dirty="0"/>
              <a:t> z: </a:t>
            </a:r>
            <a:r>
              <a:rPr lang="en-US" sz="1200" dirty="0">
                <a:hlinkClick r:id="rId4"/>
              </a:rPr>
              <a:t>http://cs.wikipedia.org/wiki/Prvosenka_jarn%C3%AD#mediaviewer/File:Primula_veris_0x.JPG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243840" y="3491459"/>
            <a:ext cx="870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Primula</a:t>
            </a:r>
            <a:r>
              <a:rPr lang="cs-CZ" sz="1200" dirty="0"/>
              <a:t> </a:t>
            </a:r>
            <a:r>
              <a:rPr lang="cs-CZ" sz="1200" dirty="0" err="1"/>
              <a:t>eliator</a:t>
            </a:r>
            <a:r>
              <a:rPr lang="cs-CZ" sz="1200" dirty="0"/>
              <a:t> Crescendo rouge dsc00934.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2014-11-02]. Dostupné z: </a:t>
            </a:r>
            <a:r>
              <a:rPr lang="cs-CZ" sz="1200" dirty="0">
                <a:hlinkClick r:id="rId5"/>
              </a:rPr>
              <a:t>http://cs.wikipedia.org/wiki/Prvosenka_jarn%C3%AD#mediaviewer/File:Primula_eliator_Crescendo_rouge_dsc00934.jpg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243840" y="4129697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Plantago</a:t>
            </a:r>
            <a:r>
              <a:rPr lang="cs-CZ" sz="1200" dirty="0"/>
              <a:t> lanceolata3.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2014-11-02]. Dostupné z: </a:t>
            </a:r>
            <a:r>
              <a:rPr lang="cs-CZ" sz="1200" dirty="0">
                <a:hlinkClick r:id="rId6"/>
              </a:rPr>
              <a:t>http://cs.wikipedia.org/wiki/Jitrocel_kopinat%C3%BD#mediaviewer/File:Plantago_lanceolata3.jpg</a:t>
            </a:r>
            <a:endParaRPr lang="cs-CZ" sz="1200" dirty="0"/>
          </a:p>
        </p:txBody>
      </p:sp>
      <p:sp>
        <p:nvSpPr>
          <p:cNvPr id="11" name="Obdélník 10"/>
          <p:cNvSpPr/>
          <p:nvPr/>
        </p:nvSpPr>
        <p:spPr>
          <a:xfrm>
            <a:off x="255494" y="4765775"/>
            <a:ext cx="8623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err="1"/>
              <a:t>Bellis</a:t>
            </a:r>
            <a:r>
              <a:rPr lang="cs-CZ" sz="1200" dirty="0"/>
              <a:t> </a:t>
            </a:r>
            <a:r>
              <a:rPr lang="cs-CZ" sz="1200" dirty="0" err="1"/>
              <a:t>perennis</a:t>
            </a:r>
            <a:r>
              <a:rPr lang="cs-CZ" sz="1200" dirty="0"/>
              <a:t> dsc00906.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2014-11-02]. Dostupné z: </a:t>
            </a:r>
            <a:r>
              <a:rPr lang="cs-CZ" sz="1200" dirty="0">
                <a:hlinkClick r:id="rId7"/>
              </a:rPr>
              <a:t>http://cs.wikipedia.org/wiki/Sedmikr%C3%A1ska_chudobka#mediaviewer/File:Bellis_perennis_dsc00906.jpg</a:t>
            </a:r>
            <a:endParaRPr lang="cs-CZ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905000"/>
            <a:ext cx="26670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319463" y="803275"/>
            <a:ext cx="5330825" cy="2849563"/>
          </a:xfrm>
          <a:prstGeom prst="cloudCallout">
            <a:avLst>
              <a:gd name="adj1" fmla="val -39435"/>
              <a:gd name="adj2" fmla="val 829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3557" name="TextovéPole 3"/>
          <p:cNvSpPr txBox="1">
            <a:spLocks noChangeArrowheads="1"/>
          </p:cNvSpPr>
          <p:nvPr/>
        </p:nvSpPr>
        <p:spPr bwMode="auto">
          <a:xfrm>
            <a:off x="3657600" y="1566863"/>
            <a:ext cx="46434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/>
              <a:t>Znáte básničku „Kuřátko a obilí“?</a:t>
            </a:r>
          </a:p>
          <a:p>
            <a:pPr algn="ctr" eaLnBrk="1" hangingPunct="1"/>
            <a:r>
              <a:rPr lang="cs-CZ" sz="2000" b="1" dirty="0"/>
              <a:t>Tak jak se kuřátko setkalo </a:t>
            </a:r>
          </a:p>
          <a:p>
            <a:pPr algn="ctr" eaLnBrk="1" hangingPunct="1"/>
            <a:r>
              <a:rPr lang="cs-CZ" sz="2000" b="1" dirty="0"/>
              <a:t>s jednotlivými druhy </a:t>
            </a:r>
            <a:r>
              <a:rPr lang="cs-CZ" sz="2000" b="1" dirty="0" smtClean="0"/>
              <a:t>obilí, i </a:t>
            </a:r>
            <a:r>
              <a:rPr lang="cs-CZ" sz="2000" b="1" dirty="0"/>
              <a:t>my se </a:t>
            </a:r>
          </a:p>
          <a:p>
            <a:pPr algn="ctr" eaLnBrk="1" hangingPunct="1"/>
            <a:r>
              <a:rPr lang="cs-CZ" sz="2000" b="1" dirty="0"/>
              <a:t>s nimi seznámíme.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9" y="420364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16926"/>
            <a:ext cx="1291212" cy="12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90550"/>
            <a:ext cx="21526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313931">
            <a:off x="3344863" y="352425"/>
            <a:ext cx="3892550" cy="2374900"/>
          </a:xfrm>
          <a:prstGeom prst="cloudCallout">
            <a:avLst>
              <a:gd name="adj1" fmla="val -57932"/>
              <a:gd name="adj2" fmla="val 579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24581" name="TextovéPole 3"/>
          <p:cNvSpPr txBox="1">
            <a:spLocks noChangeArrowheads="1"/>
          </p:cNvSpPr>
          <p:nvPr/>
        </p:nvSpPr>
        <p:spPr bwMode="auto">
          <a:xfrm>
            <a:off x="3657600" y="893763"/>
            <a:ext cx="367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Dovedli byste kuřátku poradit,</a:t>
            </a:r>
          </a:p>
          <a:p>
            <a:pPr eaLnBrk="1" hangingPunct="1"/>
            <a:r>
              <a:rPr lang="cs-CZ" b="1"/>
              <a:t>které obiloviny na poli rostou?</a:t>
            </a:r>
          </a:p>
        </p:txBody>
      </p:sp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94100" y="1522413"/>
            <a:ext cx="1042988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pšenice</a:t>
            </a:r>
          </a:p>
        </p:txBody>
      </p:sp>
      <p:pic>
        <p:nvPicPr>
          <p:cNvPr id="24580" name="Picture 4" descr="Soubor:Triticum aestivum - Köhler–s Medizinal-Pflanzen-2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244975"/>
            <a:ext cx="21447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Soubor:Secale cereal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19075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Soubor:Illustration Hordeum vulgare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" y="3028950"/>
            <a:ext cx="1727351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Soubor:Illustration Avena sativa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25" y="3028950"/>
            <a:ext cx="1739691" cy="28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68" y="3854823"/>
            <a:ext cx="2198688" cy="300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800600" y="1535113"/>
            <a:ext cx="582613" cy="369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žito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605463" y="1555750"/>
            <a:ext cx="979487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ječmen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121150" y="1976438"/>
            <a:ext cx="709613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oves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038725" y="2006600"/>
            <a:ext cx="1133475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/>
              <a:t>kukuřice</a:t>
            </a:r>
          </a:p>
        </p:txBody>
      </p:sp>
      <p:sp>
        <p:nvSpPr>
          <p:cNvPr id="16" name="TextovéPole 13"/>
          <p:cNvSpPr txBox="1"/>
          <p:nvPr/>
        </p:nvSpPr>
        <p:spPr>
          <a:xfrm>
            <a:off x="-5862" y="5801694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6182"/>
              <a:gd name="adj2" fmla="val 683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955925"/>
            <a:ext cx="2308225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ovéPole 1"/>
          <p:cNvSpPr txBox="1">
            <a:spLocks noChangeArrowheads="1"/>
          </p:cNvSpPr>
          <p:nvPr/>
        </p:nvSpPr>
        <p:spPr bwMode="auto">
          <a:xfrm>
            <a:off x="3622675" y="841375"/>
            <a:ext cx="327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Obiloviny mají určité znaky. </a:t>
            </a:r>
          </a:p>
          <a:p>
            <a:pPr algn="ctr" eaLnBrk="1" hangingPunct="1"/>
            <a:r>
              <a:rPr lang="cs-CZ" b="1"/>
              <a:t>Prohlédněte si obrázek </a:t>
            </a:r>
          </a:p>
          <a:p>
            <a:pPr algn="ctr" eaLnBrk="1" hangingPunct="1"/>
            <a:r>
              <a:rPr lang="cs-CZ" b="1"/>
              <a:t>kukuřice.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97375" y="2411413"/>
            <a:ext cx="1450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kukuřice</a:t>
            </a:r>
          </a:p>
        </p:txBody>
      </p:sp>
      <p:sp>
        <p:nvSpPr>
          <p:cNvPr id="25608" name="TextovéPole 7"/>
          <p:cNvSpPr txBox="1">
            <a:spLocks noChangeArrowheads="1"/>
          </p:cNvSpPr>
          <p:nvPr/>
        </p:nvSpPr>
        <p:spPr bwMode="auto">
          <a:xfrm>
            <a:off x="6892925" y="4918075"/>
            <a:ext cx="190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kořeny svazčité</a:t>
            </a:r>
          </a:p>
        </p:txBody>
      </p:sp>
      <p:cxnSp>
        <p:nvCxnSpPr>
          <p:cNvPr id="10" name="Přímá spojnice se šipkou 9"/>
          <p:cNvCxnSpPr>
            <a:stCxn id="25608" idx="1"/>
          </p:cNvCxnSpPr>
          <p:nvPr/>
        </p:nvCxnSpPr>
        <p:spPr>
          <a:xfrm flipH="1">
            <a:off x="4572000" y="5103813"/>
            <a:ext cx="2320925" cy="131921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ovéPole 10"/>
          <p:cNvSpPr txBox="1">
            <a:spLocks noChangeArrowheads="1"/>
          </p:cNvSpPr>
          <p:nvPr/>
        </p:nvSpPr>
        <p:spPr bwMode="auto">
          <a:xfrm>
            <a:off x="533400" y="4038600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stéblo duté</a:t>
            </a:r>
          </a:p>
        </p:txBody>
      </p:sp>
      <p:cxnSp>
        <p:nvCxnSpPr>
          <p:cNvPr id="13" name="Přímá spojnice se šipkou 12"/>
          <p:cNvCxnSpPr>
            <a:stCxn id="25610" idx="3"/>
          </p:cNvCxnSpPr>
          <p:nvPr/>
        </p:nvCxnSpPr>
        <p:spPr>
          <a:xfrm>
            <a:off x="1949450" y="4222750"/>
            <a:ext cx="2317750" cy="425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ovéPole 13"/>
          <p:cNvSpPr txBox="1">
            <a:spLocks noChangeArrowheads="1"/>
          </p:cNvSpPr>
          <p:nvPr/>
        </p:nvSpPr>
        <p:spPr bwMode="auto">
          <a:xfrm>
            <a:off x="1330325" y="4408488"/>
            <a:ext cx="123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/>
              <a:t>s </a:t>
            </a:r>
            <a:r>
              <a:rPr lang="cs-CZ" b="1" dirty="0" err="1"/>
              <a:t>kolénky</a:t>
            </a:r>
            <a:endParaRPr lang="cs-CZ" b="1" dirty="0"/>
          </a:p>
        </p:txBody>
      </p:sp>
      <p:cxnSp>
        <p:nvCxnSpPr>
          <p:cNvPr id="16" name="Přímá spojnice se šipkou 15"/>
          <p:cNvCxnSpPr>
            <a:stCxn id="25612" idx="3"/>
          </p:cNvCxnSpPr>
          <p:nvPr/>
        </p:nvCxnSpPr>
        <p:spPr>
          <a:xfrm>
            <a:off x="2566988" y="4592638"/>
            <a:ext cx="1547812" cy="511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044762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0" grpId="0"/>
      <p:bldP spid="256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oubor:Klas psenic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0907">
            <a:off x="2414573" y="-29645"/>
            <a:ext cx="1124200" cy="13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La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72" y="39672"/>
            <a:ext cx="748593" cy="11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1114" y="489466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k</a:t>
            </a:r>
            <a:r>
              <a:rPr lang="cs-CZ" sz="2000" b="1" u="sng" dirty="0" smtClean="0"/>
              <a:t>větenství = </a:t>
            </a:r>
            <a:r>
              <a:rPr lang="cs-CZ" sz="2000" b="1" u="sng" dirty="0">
                <a:solidFill>
                  <a:srgbClr val="FF0000"/>
                </a:solidFill>
              </a:rPr>
              <a:t>k</a:t>
            </a:r>
            <a:r>
              <a:rPr lang="cs-CZ" sz="2000" b="1" u="sng" dirty="0" smtClean="0">
                <a:solidFill>
                  <a:srgbClr val="FF0000"/>
                </a:solidFill>
              </a:rPr>
              <a:t>las</a:t>
            </a:r>
            <a:endParaRPr lang="cs-CZ" sz="20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74022" y="489466"/>
            <a:ext cx="2169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/>
              <a:t>k</a:t>
            </a:r>
            <a:r>
              <a:rPr lang="cs-CZ" sz="2000" b="1" u="sng" dirty="0" smtClean="0"/>
              <a:t>větenství = </a:t>
            </a:r>
            <a:r>
              <a:rPr lang="cs-CZ" sz="2000" b="1" u="sng" dirty="0" smtClean="0">
                <a:solidFill>
                  <a:srgbClr val="FF0000"/>
                </a:solidFill>
              </a:rPr>
              <a:t>lata</a:t>
            </a:r>
            <a:endParaRPr lang="cs-CZ" sz="2000" b="1" u="sng" dirty="0"/>
          </a:p>
        </p:txBody>
      </p:sp>
      <p:pic>
        <p:nvPicPr>
          <p:cNvPr id="7" name="Picture 4" descr="Soubor:Triticum aestivum - Köhler–s Medizinal-Pflanzen-27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1" y="3256240"/>
            <a:ext cx="21447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oubor:Secale cereal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348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oubor:Illustration Hordeum vulgare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25146"/>
            <a:ext cx="139223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oubor:Illustration Avena sativa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17" y="1507184"/>
            <a:ext cx="1447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28660" y="5655231"/>
            <a:ext cx="191590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šenice obecná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4800" y="1156194"/>
            <a:ext cx="113364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Žito seté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75423" y="1750548"/>
            <a:ext cx="1851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ečmen obecný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78563" y="1052876"/>
            <a:ext cx="12747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Oves setý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29200" y="4387334"/>
            <a:ext cx="39741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věty – drobné, uspořádané </a:t>
            </a:r>
          </a:p>
          <a:p>
            <a:r>
              <a:rPr lang="cs-CZ" b="1" dirty="0" smtClean="0"/>
              <a:t>                  v květenství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pyluje vítr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lody</a:t>
            </a:r>
            <a:r>
              <a:rPr lang="cs-CZ" b="1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obilky</a:t>
            </a:r>
            <a:r>
              <a:rPr lang="cs-CZ" b="1" dirty="0" smtClean="0"/>
              <a:t> – využívány lidmi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 obilek = </a:t>
            </a:r>
            <a:r>
              <a:rPr lang="cs-CZ" b="1" dirty="0" smtClean="0">
                <a:solidFill>
                  <a:srgbClr val="FF0000"/>
                </a:solidFill>
              </a:rPr>
              <a:t>zrní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z</a:t>
            </a:r>
            <a:r>
              <a:rPr lang="cs-CZ" b="1" dirty="0" smtClean="0"/>
              <a:t>bylá stébla = </a:t>
            </a:r>
            <a:r>
              <a:rPr lang="cs-CZ" b="1" dirty="0" smtClean="0">
                <a:solidFill>
                  <a:srgbClr val="FF0000"/>
                </a:solidFill>
              </a:rPr>
              <a:t>sláma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bilí jsou </a:t>
            </a:r>
            <a:r>
              <a:rPr lang="cs-CZ" b="1" dirty="0" smtClean="0">
                <a:solidFill>
                  <a:srgbClr val="FF0000"/>
                </a:solidFill>
              </a:rPr>
              <a:t>rostliny jednoleté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3"/>
          <p:cNvSpPr txBox="1"/>
          <p:nvPr/>
        </p:nvSpPr>
        <p:spPr>
          <a:xfrm>
            <a:off x="7002835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85616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203384" y="370868"/>
            <a:ext cx="3276600" cy="2333625"/>
          </a:xfrm>
          <a:prstGeom prst="cloudCallout">
            <a:avLst>
              <a:gd name="adj1" fmla="val 60013"/>
              <a:gd name="adj2" fmla="val 409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297831" y="1098094"/>
            <a:ext cx="3087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Kuřátko přišlo nejdříve</a:t>
            </a:r>
          </a:p>
          <a:p>
            <a:pPr algn="ctr" eaLnBrk="1" hangingPunct="1"/>
            <a:r>
              <a:rPr lang="cs-CZ" sz="2000" b="1" dirty="0" smtClean="0"/>
              <a:t> na pole, kde rostl oves.</a:t>
            </a:r>
            <a:endParaRPr lang="cs-CZ" sz="2000" b="1" dirty="0"/>
          </a:p>
        </p:txBody>
      </p:sp>
      <p:pic>
        <p:nvPicPr>
          <p:cNvPr id="2050" name="Picture 2" descr="Soubor:Haferflock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9AFD6"/>
              </a:clrFrom>
              <a:clrTo>
                <a:srgbClr val="89AF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23" y="3733799"/>
            <a:ext cx="18649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oubor:Illustration Avena sativa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84" y="3305968"/>
            <a:ext cx="1447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613931">
            <a:off x="5746635" y="372053"/>
            <a:ext cx="3315072" cy="2368813"/>
          </a:xfrm>
          <a:prstGeom prst="cloudCallout">
            <a:avLst>
              <a:gd name="adj1" fmla="val -42001"/>
              <a:gd name="adj2" fmla="val 639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6056295" y="906087"/>
            <a:ext cx="30877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000" b="1" dirty="0" smtClean="0"/>
              <a:t>Vzpomínáte si, ve které </a:t>
            </a:r>
          </a:p>
          <a:p>
            <a:pPr algn="ctr" eaLnBrk="1" hangingPunct="1"/>
            <a:r>
              <a:rPr lang="cs-CZ" sz="2000" b="1" dirty="0" smtClean="0"/>
              <a:t>písni se zpívá o ovsu?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07607" y="1621314"/>
            <a:ext cx="305724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Já mám koně, vrané koně.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65987" y="1990646"/>
            <a:ext cx="18133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Zazpívejte si ji.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67340" y="5283609"/>
            <a:ext cx="1800493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Ovesné vločky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02718" y="4360922"/>
            <a:ext cx="27398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smtClean="0"/>
              <a:t>Já mám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</a:p>
          <a:p>
            <a:r>
              <a:rPr lang="cs-CZ" sz="1600" b="1" i="1" dirty="0" smtClean="0"/>
              <a:t>Já mám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</a:p>
          <a:p>
            <a:r>
              <a:rPr lang="cs-CZ" sz="1600" b="1" i="1" dirty="0" smtClean="0"/>
              <a:t>Když já jim dám </a:t>
            </a:r>
            <a:r>
              <a:rPr lang="cs-CZ" sz="1600" b="1" i="1" dirty="0" err="1" smtClean="0"/>
              <a:t>oovsa</a:t>
            </a:r>
            <a:r>
              <a:rPr lang="cs-CZ" sz="1600" b="1" i="1" dirty="0" smtClean="0"/>
              <a:t>,</a:t>
            </a:r>
          </a:p>
          <a:p>
            <a:r>
              <a:rPr lang="cs-CZ" sz="1600" b="1" i="1" dirty="0"/>
              <a:t>o</a:t>
            </a:r>
            <a:r>
              <a:rPr lang="cs-CZ" sz="1600" b="1" i="1" dirty="0" smtClean="0"/>
              <a:t>ni skáčou </a:t>
            </a:r>
            <a:r>
              <a:rPr lang="cs-CZ" sz="1600" b="1" i="1" dirty="0" err="1" smtClean="0"/>
              <a:t>hoopsa</a:t>
            </a:r>
            <a:r>
              <a:rPr lang="cs-CZ" sz="1600" b="1" i="1" dirty="0" smtClean="0"/>
              <a:t>.</a:t>
            </a:r>
          </a:p>
          <a:p>
            <a:r>
              <a:rPr lang="cs-CZ" sz="1600" b="1" i="1" dirty="0" smtClean="0"/>
              <a:t>Já má koně, vraný koně,</a:t>
            </a:r>
          </a:p>
          <a:p>
            <a:r>
              <a:rPr lang="cs-CZ" sz="1600" b="1" i="1" dirty="0"/>
              <a:t>t</a:t>
            </a:r>
            <a:r>
              <a:rPr lang="cs-CZ" sz="1600" b="1" i="1" dirty="0" smtClean="0"/>
              <a:t>o jsou koně mí.</a:t>
            </a:r>
            <a:endParaRPr lang="cs-CZ" sz="1600" b="1" i="1" dirty="0"/>
          </a:p>
        </p:txBody>
      </p:sp>
      <p:pic>
        <p:nvPicPr>
          <p:cNvPr id="1026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1160" y="1705504"/>
            <a:ext cx="1035280" cy="9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ilie\AppData\Local\Microsoft\Windows\Temporary Internet Files\Content.IE5\MOE3YSHP\MC90044179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32" y="2920791"/>
            <a:ext cx="1692540" cy="169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3"/>
          <p:cNvSpPr txBox="1"/>
          <p:nvPr/>
        </p:nvSpPr>
        <p:spPr>
          <a:xfrm>
            <a:off x="6930102" y="6535071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3631"/>
              <a:gd name="adj2" fmla="val 690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3657600" y="609600"/>
            <a:ext cx="3095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b="1" dirty="0" smtClean="0"/>
              <a:t>Podle veršované pohádky </a:t>
            </a:r>
          </a:p>
          <a:p>
            <a:pPr algn="ctr" eaLnBrk="1" hangingPunct="1"/>
            <a:r>
              <a:rPr lang="cs-CZ" b="1" dirty="0"/>
              <a:t>p</a:t>
            </a:r>
            <a:r>
              <a:rPr lang="cs-CZ" b="1" dirty="0" smtClean="0"/>
              <a:t>oslalo ovesné pole </a:t>
            </a:r>
          </a:p>
          <a:p>
            <a:pPr algn="ctr" eaLnBrk="1" hangingPunct="1"/>
            <a:r>
              <a:rPr lang="cs-CZ" b="1" dirty="0" smtClean="0"/>
              <a:t>kuřátko za ječmenem.</a:t>
            </a:r>
            <a:endParaRPr lang="cs-CZ" b="1" dirty="0"/>
          </a:p>
        </p:txBody>
      </p:sp>
      <p:pic>
        <p:nvPicPr>
          <p:cNvPr id="6" name="Picture 8" descr="Soubor:Illustration Hordeum vulgare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60" y="2767013"/>
            <a:ext cx="2106518" cy="342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7" y="4648200"/>
            <a:ext cx="1530760" cy="114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29873" y="3852115"/>
            <a:ext cx="3371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d</a:t>
            </a:r>
            <a:r>
              <a:rPr lang="cs-CZ" b="1" dirty="0" smtClean="0"/>
              <a:t>louhé osiny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</a:t>
            </a:r>
            <a:r>
              <a:rPr lang="cs-CZ" b="1" dirty="0" smtClean="0"/>
              <a:t>ýroba sladu – v pivovaru </a:t>
            </a:r>
          </a:p>
          <a:p>
            <a:r>
              <a:rPr lang="cs-CZ" b="1" dirty="0" smtClean="0"/>
              <a:t>     se používá k výrobě piva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k</a:t>
            </a:r>
            <a:r>
              <a:rPr lang="cs-CZ" b="1" dirty="0" smtClean="0"/>
              <a:t>roupy – dává se do jelit</a:t>
            </a:r>
            <a:endParaRPr lang="cs-CZ" b="1" dirty="0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419600" y="3429000"/>
            <a:ext cx="3276600" cy="5803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419600" y="4009329"/>
            <a:ext cx="3733800" cy="469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981200" y="5020070"/>
            <a:ext cx="1143000" cy="3901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223" y="1533051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3"/>
          <p:cNvSpPr txBox="1"/>
          <p:nvPr/>
        </p:nvSpPr>
        <p:spPr>
          <a:xfrm>
            <a:off x="6964547" y="65444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28000">
              <a:srgbClr val="FB9037">
                <a:lumMod val="93000"/>
              </a:srgbClr>
            </a:gs>
            <a:gs pos="93000">
              <a:srgbClr val="FFFF00">
                <a:alpha val="67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73183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áček 3"/>
          <p:cNvSpPr/>
          <p:nvPr/>
        </p:nvSpPr>
        <p:spPr>
          <a:xfrm rot="705433">
            <a:off x="3484563" y="0"/>
            <a:ext cx="3276600" cy="2333625"/>
          </a:xfrm>
          <a:prstGeom prst="cloudCallout">
            <a:avLst>
              <a:gd name="adj1" fmla="val -35594"/>
              <a:gd name="adj2" fmla="val 723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3657600" y="457200"/>
            <a:ext cx="31341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Ječmen ale nevěděl, jak </a:t>
            </a:r>
          </a:p>
          <a:p>
            <a:pPr algn="ctr" eaLnBrk="1" hangingPunct="1"/>
            <a:r>
              <a:rPr lang="cs-CZ" b="1" dirty="0" smtClean="0"/>
              <a:t>se kuřátko dostane domů. </a:t>
            </a:r>
          </a:p>
          <a:p>
            <a:pPr algn="ctr" eaLnBrk="1" hangingPunct="1"/>
            <a:r>
              <a:rPr lang="cs-CZ" b="1" dirty="0"/>
              <a:t>A</a:t>
            </a:r>
            <a:r>
              <a:rPr lang="cs-CZ" b="1" dirty="0" smtClean="0"/>
              <a:t> tak jej poslal za pšenicí.</a:t>
            </a:r>
            <a:endParaRPr lang="cs-CZ" b="1" dirty="0"/>
          </a:p>
        </p:txBody>
      </p:sp>
      <p:pic>
        <p:nvPicPr>
          <p:cNvPr id="6" name="Picture 4" descr="Soubor:Triticum aestivum - Köhler–s Medizinal-Pflanzen-2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937641" cy="41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8120" y="3641667"/>
            <a:ext cx="57182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klas </a:t>
            </a:r>
            <a:r>
              <a:rPr lang="cs-CZ" b="1" dirty="0">
                <a:solidFill>
                  <a:srgbClr val="FF0000"/>
                </a:solidFill>
              </a:rPr>
              <a:t>bez nápadných vousků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vyšlechtěná lidmi</a:t>
            </a:r>
            <a:endParaRPr lang="cs-CZ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n</a:t>
            </a:r>
            <a:r>
              <a:rPr lang="cs-CZ" b="1" dirty="0" smtClean="0"/>
              <a:t>ejnáročnější obilovina na pěstování, musí mít </a:t>
            </a:r>
          </a:p>
          <a:p>
            <a:r>
              <a:rPr lang="cs-CZ" b="1" dirty="0" smtClean="0"/>
              <a:t>    dobrou půdu          v nížinách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bílá mouka – hladká, hrubá, polohrubá; krupice;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    těstoviny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bsahuje lepek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144166" y="4587621"/>
            <a:ext cx="34051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3810000" y="3124200"/>
            <a:ext cx="3154547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Zobrazit podrobnost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29" y="5243604"/>
            <a:ext cx="808749" cy="80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36" y="670542"/>
            <a:ext cx="1231905" cy="123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58" y="5757625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97" y="5118995"/>
            <a:ext cx="681221" cy="6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84" y="1617339"/>
            <a:ext cx="958852" cy="95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Emilie\AppData\Local\Microsoft\Windows\Temporary Internet Files\Content.IE5\MOE3YSHP\MC900436378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223" y="1533051"/>
            <a:ext cx="804977" cy="73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3"/>
          <p:cNvSpPr txBox="1"/>
          <p:nvPr/>
        </p:nvSpPr>
        <p:spPr>
          <a:xfrm>
            <a:off x="0" y="5751593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1200" b="1" i="1" dirty="0" err="1" smtClean="0"/>
              <a:t>Řešení-postupné</a:t>
            </a:r>
            <a:r>
              <a:rPr lang="cs-CZ" sz="1200" b="1" i="1" dirty="0"/>
              <a:t> </a:t>
            </a:r>
            <a:r>
              <a:rPr lang="cs-CZ" sz="1200" b="1" i="1" dirty="0" smtClean="0"/>
              <a:t>kliknutí</a:t>
            </a:r>
            <a:r>
              <a:rPr lang="cs-CZ" sz="1200" b="1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cs-CZ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2093</Words>
  <Application>Microsoft Office PowerPoint</Application>
  <PresentationFormat>Předvádění na obrazovce (4:3)</PresentationFormat>
  <Paragraphs>318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20</vt:i4>
      </vt:variant>
      <vt:variant>
        <vt:lpstr>Nadpisy snímků</vt:lpstr>
      </vt:variant>
      <vt:variant>
        <vt:i4>25</vt:i4>
      </vt:variant>
    </vt:vector>
  </HeadingPairs>
  <TitlesOfParts>
    <vt:vector size="45" baseType="lpstr">
      <vt:lpstr>Výchozí návrh</vt:lpstr>
      <vt:lpstr>Motiv systému Office</vt:lpstr>
      <vt:lpstr>2_Motiv systému Office</vt:lpstr>
      <vt:lpstr>3_Motiv systému Office</vt:lpstr>
      <vt:lpstr>4_Motiv systému Office</vt:lpstr>
      <vt:lpstr>5_Motiv systému Office</vt:lpstr>
      <vt:lpstr>6_Motiv systému Office</vt:lpstr>
      <vt:lpstr>7_Motiv systému Office</vt:lpstr>
      <vt:lpstr>8_Motiv systému Office</vt:lpstr>
      <vt:lpstr>9_Motiv systému Office</vt:lpstr>
      <vt:lpstr>10_Motiv systému Office</vt:lpstr>
      <vt:lpstr>11_Motiv systému Office</vt:lpstr>
      <vt:lpstr>12_Motiv systému Office</vt:lpstr>
      <vt:lpstr>13_Motiv systému Office</vt:lpstr>
      <vt:lpstr>14_Motiv systému Office</vt:lpstr>
      <vt:lpstr>15_Motiv systému Office</vt:lpstr>
      <vt:lpstr>16_Motiv systému Office</vt:lpstr>
      <vt:lpstr>17_Motiv systému Office</vt:lpstr>
      <vt:lpstr>18_Motiv systému Office</vt:lpstr>
      <vt:lpstr>1_Motiv systému Office</vt:lpstr>
      <vt:lpstr>Rostliny v létě - byliny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Patří na louku?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Emilie</cp:lastModifiedBy>
  <cp:revision>272</cp:revision>
  <cp:lastPrinted>1601-01-01T00:00:00Z</cp:lastPrinted>
  <dcterms:created xsi:type="dcterms:W3CDTF">1601-01-01T00:00:00Z</dcterms:created>
  <dcterms:modified xsi:type="dcterms:W3CDTF">2014-11-02T17:54:59Z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