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9" r:id="rId2"/>
  </p:sldMasterIdLst>
  <p:notesMasterIdLst>
    <p:notesMasterId r:id="rId36"/>
  </p:notesMasterIdLst>
  <p:sldIdLst>
    <p:sldId id="321" r:id="rId3"/>
    <p:sldId id="259" r:id="rId4"/>
    <p:sldId id="308" r:id="rId5"/>
    <p:sldId id="322" r:id="rId6"/>
    <p:sldId id="291" r:id="rId7"/>
    <p:sldId id="311" r:id="rId8"/>
    <p:sldId id="293" r:id="rId9"/>
    <p:sldId id="310" r:id="rId10"/>
    <p:sldId id="306" r:id="rId11"/>
    <p:sldId id="312" r:id="rId12"/>
    <p:sldId id="294" r:id="rId13"/>
    <p:sldId id="313" r:id="rId14"/>
    <p:sldId id="295" r:id="rId15"/>
    <p:sldId id="314" r:id="rId16"/>
    <p:sldId id="297" r:id="rId17"/>
    <p:sldId id="315" r:id="rId18"/>
    <p:sldId id="316" r:id="rId19"/>
    <p:sldId id="298" r:id="rId20"/>
    <p:sldId id="317" r:id="rId21"/>
    <p:sldId id="318" r:id="rId22"/>
    <p:sldId id="319" r:id="rId23"/>
    <p:sldId id="300" r:id="rId24"/>
    <p:sldId id="302" r:id="rId25"/>
    <p:sldId id="305" r:id="rId26"/>
    <p:sldId id="323" r:id="rId27"/>
    <p:sldId id="328" r:id="rId28"/>
    <p:sldId id="324" r:id="rId29"/>
    <p:sldId id="325" r:id="rId30"/>
    <p:sldId id="326" r:id="rId31"/>
    <p:sldId id="262" r:id="rId32"/>
    <p:sldId id="272" r:id="rId33"/>
    <p:sldId id="320" r:id="rId34"/>
    <p:sldId id="329" r:id="rId35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22"/>
    </p:cViewPr>
  </p:sorterViewPr>
  <p:notesViewPr>
    <p:cSldViewPr>
      <p:cViewPr varScale="1">
        <p:scale>
          <a:sx n="56" d="100"/>
          <a:sy n="56" d="100"/>
        </p:scale>
        <p:origin x="-2838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FEB5B8-4BEF-4EE5-8ADA-E23BD6EB40F1}" type="datetimeFigureOut">
              <a:rPr lang="cs-CZ" smtClean="0"/>
              <a:t>22. 10. 2014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30F8FC-6666-418F-A1BF-876835A577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6062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0F8FC-6666-418F-A1BF-876835A577FF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0470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6DE53A-FDE1-4878-9584-C6B201C48A5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4665832"/>
      </p:ext>
    </p:extLst>
  </p:cSld>
  <p:clrMapOvr>
    <a:masterClrMapping/>
  </p:clrMapOvr>
  <p:transition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1A1E5F-1AF8-492B-9E4F-74D06C559CF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522084"/>
      </p:ext>
    </p:extLst>
  </p:cSld>
  <p:clrMapOvr>
    <a:masterClrMapping/>
  </p:clrMapOvr>
  <p:transition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CCB615-3554-4E10-B947-788CB2CF3A5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1283525"/>
      </p:ext>
    </p:extLst>
  </p:cSld>
  <p:clrMapOvr>
    <a:masterClrMapping/>
  </p:clrMapOvr>
  <p:transition>
    <p:pu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bdélník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bdélník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bdélník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12" name="Přímá spojnice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14" name="Přímá spojnice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16" name="Obdélník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Ovál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Ovál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Ovál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0" name="Ovál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1" name="Ovál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Kliknutím lze upravit styl předlohy.</a:t>
            </a:r>
            <a:endParaRPr lang="en-US"/>
          </a:p>
        </p:txBody>
      </p:sp>
      <p:sp>
        <p:nvSpPr>
          <p:cNvPr id="22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3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4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A662BD-A34A-435C-823F-9B4801967C6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19836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2A4050C-3E2D-459B-85EB-EDF275609E5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6" name="Zástupný symbol pro zápatí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7509027"/>
      </p:ext>
    </p:extLst>
  </p:cSld>
  <p:clrMapOvr>
    <a:masterClrMapping/>
  </p:clrMapOvr>
  <p:transition>
    <p:pu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bdélník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bdélník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bdélník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12" name="Přímá spojnice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13" name="Obdélník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Ovál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Ovál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Ovál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Ovál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Ovál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Přímá spojnice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0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1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2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EF8E59-E5FA-4206-979E-63550208FB5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77892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9D8DED-512D-4A75-9BA7-AB099FDB741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6341935"/>
      </p:ext>
    </p:extLst>
  </p:cSld>
  <p:clrMapOvr>
    <a:masterClrMapping/>
  </p:clrMapOvr>
  <p:transition>
    <p:push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1B898-3CA3-4729-B15D-547D589B9EB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320010"/>
      </p:ext>
    </p:extLst>
  </p:cSld>
  <p:clrMapOvr>
    <a:masterClrMapping/>
  </p:clrMapOvr>
  <p:transition>
    <p:push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FC8690B-A488-4533-8866-55EA1C5F09D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5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0342653"/>
      </p:ext>
    </p:extLst>
  </p:cSld>
  <p:clrMapOvr>
    <a:masterClrMapping/>
  </p:clrMapOvr>
  <p:transition>
    <p:push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913492-0B2D-4762-BE20-08774B91716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5308303"/>
      </p:ext>
    </p:extLst>
  </p:cSld>
  <p:clrMapOvr>
    <a:masterClrMapping/>
  </p:clrMapOvr>
  <p:transition>
    <p:push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římá spojnice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  <a:cs typeface="+mn-cs"/>
            </a:endParaRPr>
          </a:p>
        </p:txBody>
      </p:sp>
      <p:sp>
        <p:nvSpPr>
          <p:cNvPr id="6" name="Přímá spojnice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  <a:cs typeface="+mn-cs"/>
            </a:endParaRPr>
          </a:p>
        </p:txBody>
      </p:sp>
      <p:sp>
        <p:nvSpPr>
          <p:cNvPr id="7" name="Přímá spojnice 17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" name="Přímá spojnice 1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" name="Obdélník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Přímá spojnice 2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" name="Ovál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2" name="Zástupný symbol pro datum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3" name="Zástupný symbol pro číslo snímku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EE78A3C-19B7-4ED0-A2F7-B720267079C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4" name="Zástupný symbol pro zápatí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44358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2BDEF9-D1F3-4493-9CEC-E24EF0DA21C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9432671"/>
      </p:ext>
    </p:extLst>
  </p:cSld>
  <p:clrMapOvr>
    <a:masterClrMapping/>
  </p:clrMapOvr>
  <p:transition>
    <p:push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římá spojnice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6" name="Ovál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Přímá spojnice 1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" name="Obdélník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Přímá spojnice 1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  <a:cs typeface="+mn-cs"/>
            </a:endParaRPr>
          </a:p>
        </p:txBody>
      </p:sp>
      <p:sp>
        <p:nvSpPr>
          <p:cNvPr id="11" name="Přímá spojnice 23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smtClean="0"/>
              <a:t>Kliknutím na ikonu přidáte obrázek.</a:t>
            </a:r>
            <a:endParaRPr lang="en-US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2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3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31AAE30-FDBB-42B6-AF4E-8D959435452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4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7582488"/>
      </p:ext>
    </p:extLst>
  </p:cSld>
  <p:clrMapOvr>
    <a:masterClrMapping/>
  </p:clrMapOvr>
  <p:transition>
    <p:push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EA8EC-849B-46B6-9475-953EB26B69E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6333535"/>
      </p:ext>
    </p:extLst>
  </p:cSld>
  <p:clrMapOvr>
    <a:masterClrMapping/>
  </p:clrMapOvr>
  <p:transition>
    <p:push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2F961-8D5B-4D7F-AD96-3B6C80860ED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6976805"/>
      </p:ext>
    </p:extLst>
  </p:cSld>
  <p:clrMapOvr>
    <a:masterClrMapping/>
  </p:clrMapOvr>
  <p:transition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38C729-7E10-4596-97AB-DAF4586FFB2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8171725"/>
      </p:ext>
    </p:extLst>
  </p:cSld>
  <p:clrMapOvr>
    <a:masterClrMapping/>
  </p:clrMapOvr>
  <p:transition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985ED-7BEC-4D22-A8AB-523EC73F129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2209535"/>
      </p:ext>
    </p:extLst>
  </p:cSld>
  <p:clrMapOvr>
    <a:masterClrMapping/>
  </p:clrMapOvr>
  <p:transition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0BFAF8-329D-4C32-BEAB-D859D288A5F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4779820"/>
      </p:ext>
    </p:extLst>
  </p:cSld>
  <p:clrMapOvr>
    <a:masterClrMapping/>
  </p:clrMapOvr>
  <p:transition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4E169-1FC7-4AA2-BF2D-D20383F4714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3418157"/>
      </p:ext>
    </p:extLst>
  </p:cSld>
  <p:clrMapOvr>
    <a:masterClrMapping/>
  </p:clrMapOvr>
  <p:transition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A610CC-7ABA-48ED-AE8A-0F062C88BBD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4201468"/>
      </p:ext>
    </p:extLst>
  </p:cSld>
  <p:clrMapOvr>
    <a:masterClrMapping/>
  </p:clrMapOvr>
  <p:transition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A27E75-D18C-433E-BFE5-69D245ADCCA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1928026"/>
      </p:ext>
    </p:extLst>
  </p:cSld>
  <p:clrMapOvr>
    <a:masterClrMapping/>
  </p:clrMapOvr>
  <p:transition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B8DF6E-1230-4CC3-97F7-D32465CF714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2783377"/>
      </p:ext>
    </p:extLst>
  </p:cSld>
  <p:clrMapOvr>
    <a:masterClrMapping/>
  </p:clrMapOvr>
  <p:transition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6787CD21-30CA-4FC7-8D48-1A7388C3075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ransition>
    <p:push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  <a:cs typeface="+mn-cs"/>
            </a:endParaRPr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2052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2056" name="Přímá spojnice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58" name="Přímá spojnice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" name="Ovál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 smtClean="0">
                <a:solidFill>
                  <a:srgbClr val="FFFFFF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F449A49D-2621-42A9-9F25-7B81C2CAD81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18" r:id="rId4"/>
    <p:sldLayoutId id="2147483719" r:id="rId5"/>
    <p:sldLayoutId id="2147483726" r:id="rId6"/>
    <p:sldLayoutId id="2147483720" r:id="rId7"/>
    <p:sldLayoutId id="2147483727" r:id="rId8"/>
    <p:sldLayoutId id="2147483728" r:id="rId9"/>
    <p:sldLayoutId id="2147483721" r:id="rId10"/>
    <p:sldLayoutId id="2147483722" r:id="rId11"/>
  </p:sldLayoutIdLst>
  <p:transition>
    <p:push/>
  </p:transition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fontAlgn="base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fontAlgn="base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fontAlgn="base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8/87/Mr_Mole.jpg" TargetMode="Externa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8.xml"/><Relationship Id="rId1" Type="http://schemas.openxmlformats.org/officeDocument/2006/relationships/audio" Target="../media/audio1.wav"/><Relationship Id="rId6" Type="http://schemas.openxmlformats.org/officeDocument/2006/relationships/image" Target="../media/image3.jpeg"/><Relationship Id="rId5" Type="http://schemas.openxmlformats.org/officeDocument/2006/relationships/slide" Target="slide9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c/cc/Dama_dama8.JPG" TargetMode="Externa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8.xml"/><Relationship Id="rId1" Type="http://schemas.openxmlformats.org/officeDocument/2006/relationships/audio" Target="../media/audio1.wav"/><Relationship Id="rId6" Type="http://schemas.openxmlformats.org/officeDocument/2006/relationships/image" Target="../media/image3.jpeg"/><Relationship Id="rId5" Type="http://schemas.openxmlformats.org/officeDocument/2006/relationships/slide" Target="slide9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7/7d/Red_Deer_(Cervus_elaphus)_(1).jpg" TargetMode="Externa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8.xml"/><Relationship Id="rId1" Type="http://schemas.openxmlformats.org/officeDocument/2006/relationships/audio" Target="../media/audio1.wav"/><Relationship Id="rId6" Type="http://schemas.openxmlformats.org/officeDocument/2006/relationships/image" Target="../media/image3.jpeg"/><Relationship Id="rId5" Type="http://schemas.openxmlformats.org/officeDocument/2006/relationships/slide" Target="slide9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7/74/Mouflon_2.jpg" TargetMode="Externa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8.xml"/><Relationship Id="rId1" Type="http://schemas.openxmlformats.org/officeDocument/2006/relationships/audio" Target="../media/audio1.wav"/><Relationship Id="rId6" Type="http://schemas.openxmlformats.org/officeDocument/2006/relationships/image" Target="../media/image3.jpeg"/><Relationship Id="rId5" Type="http://schemas.openxmlformats.org/officeDocument/2006/relationships/slide" Target="slide9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a/ab/Capreolus_capreolus_male_p.jpg" TargetMode="Externa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8.xml"/><Relationship Id="rId1" Type="http://schemas.openxmlformats.org/officeDocument/2006/relationships/audio" Target="../media/audio1.wav"/><Relationship Id="rId6" Type="http://schemas.openxmlformats.org/officeDocument/2006/relationships/image" Target="../media/image3.jpeg"/><Relationship Id="rId5" Type="http://schemas.openxmlformats.org/officeDocument/2006/relationships/slide" Target="slide9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3/33/01-sfel-08-009a_-_crop.jpg" TargetMode="Externa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8.xml"/><Relationship Id="rId1" Type="http://schemas.openxmlformats.org/officeDocument/2006/relationships/audio" Target="../media/audio1.wav"/><Relationship Id="rId6" Type="http://schemas.openxmlformats.org/officeDocument/2006/relationships/image" Target="../media/image3.jpeg"/><Relationship Id="rId5" Type="http://schemas.openxmlformats.org/officeDocument/2006/relationships/slide" Target="slide9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6/69/Kurre5.jpg" TargetMode="Externa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8.xml"/><Relationship Id="rId1" Type="http://schemas.openxmlformats.org/officeDocument/2006/relationships/audio" Target="../media/audio1.wav"/><Relationship Id="rId6" Type="http://schemas.openxmlformats.org/officeDocument/2006/relationships/image" Target="../media/image3.jpeg"/><Relationship Id="rId5" Type="http://schemas.openxmlformats.org/officeDocument/2006/relationships/slide" Target="slide9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6/68/Lynx_lynx_poing.jpg" TargetMode="Externa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8.xml"/><Relationship Id="rId1" Type="http://schemas.openxmlformats.org/officeDocument/2006/relationships/audio" Target="../media/audio1.wav"/><Relationship Id="rId6" Type="http://schemas.openxmlformats.org/officeDocument/2006/relationships/image" Target="../media/image3.jpeg"/><Relationship Id="rId5" Type="http://schemas.openxmlformats.org/officeDocument/2006/relationships/slide" Target="slide9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a/ac/Felis_silvestris_Ko%C4%8Dka_divok%C3%A1_ZOO_D%C4%9B%C4%8D%C3%ADn.jpg" TargetMode="Externa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8.xml"/><Relationship Id="rId1" Type="http://schemas.openxmlformats.org/officeDocument/2006/relationships/audio" Target="../media/audio1.wav"/><Relationship Id="rId6" Type="http://schemas.openxmlformats.org/officeDocument/2006/relationships/image" Target="../media/image3.jpeg"/><Relationship Id="rId5" Type="http://schemas.openxmlformats.org/officeDocument/2006/relationships/slide" Target="slide9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7/78/Mrs_Polecat.jpg" TargetMode="Externa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8.xml"/><Relationship Id="rId1" Type="http://schemas.openxmlformats.org/officeDocument/2006/relationships/audio" Target="../media/audio1.wav"/><Relationship Id="rId6" Type="http://schemas.openxmlformats.org/officeDocument/2006/relationships/image" Target="../media/image3.jpeg"/><Relationship Id="rId5" Type="http://schemas.openxmlformats.org/officeDocument/2006/relationships/slide" Target="slide9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f/ff/Martes_martes_crop.jpg" TargetMode="Externa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8.xml"/><Relationship Id="rId1" Type="http://schemas.openxmlformats.org/officeDocument/2006/relationships/audio" Target="../media/audio1.wav"/><Relationship Id="rId6" Type="http://schemas.openxmlformats.org/officeDocument/2006/relationships/image" Target="../media/image3.jpeg"/><Relationship Id="rId5" Type="http://schemas.openxmlformats.org/officeDocument/2006/relationships/slide" Target="slide9.xml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4/40/Lutra.lutra.standing.1.jpg" TargetMode="Externa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8.xml"/><Relationship Id="rId1" Type="http://schemas.openxmlformats.org/officeDocument/2006/relationships/audio" Target="../media/audio1.wav"/><Relationship Id="rId6" Type="http://schemas.openxmlformats.org/officeDocument/2006/relationships/image" Target="../media/image3.jpeg"/><Relationship Id="rId5" Type="http://schemas.openxmlformats.org/officeDocument/2006/relationships/slide" Target="slide9.xml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c/cc/Beaver_pho34.jpg" TargetMode="Externa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8.xml"/><Relationship Id="rId1" Type="http://schemas.openxmlformats.org/officeDocument/2006/relationships/audio" Target="../media/audio1.wav"/><Relationship Id="rId6" Type="http://schemas.openxmlformats.org/officeDocument/2006/relationships/image" Target="../media/image3.jpeg"/><Relationship Id="rId5" Type="http://schemas.openxmlformats.org/officeDocument/2006/relationships/slide" Target="slide9.xml"/><Relationship Id="rId4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9/98/Mustela_erminea_upright.jpg" TargetMode="Externa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8.xml"/><Relationship Id="rId1" Type="http://schemas.openxmlformats.org/officeDocument/2006/relationships/audio" Target="../media/audio1.wav"/><Relationship Id="rId6" Type="http://schemas.openxmlformats.org/officeDocument/2006/relationships/image" Target="../media/image3.jpeg"/><Relationship Id="rId5" Type="http://schemas.openxmlformats.org/officeDocument/2006/relationships/slide" Target="slide9.xml"/><Relationship Id="rId4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1/19/Europ%C3%A4ischer_Ziesel_in_Hockstellung.jpg" TargetMode="Externa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8.xml"/><Relationship Id="rId1" Type="http://schemas.openxmlformats.org/officeDocument/2006/relationships/audio" Target="../media/audio1.wav"/><Relationship Id="rId6" Type="http://schemas.openxmlformats.org/officeDocument/2006/relationships/image" Target="../media/image3.jpeg"/><Relationship Id="rId5" Type="http://schemas.openxmlformats.org/officeDocument/2006/relationships/slide" Target="slide9.xml"/><Relationship Id="rId4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3/32/Young_hedgehog.jpg" TargetMode="External"/><Relationship Id="rId2" Type="http://schemas.openxmlformats.org/officeDocument/2006/relationships/slideLayout" Target="../slideLayouts/slideLayout18.xml"/><Relationship Id="rId1" Type="http://schemas.openxmlformats.org/officeDocument/2006/relationships/audio" Target="../media/audio1.wav"/><Relationship Id="rId6" Type="http://schemas.openxmlformats.org/officeDocument/2006/relationships/image" Target="../media/image5.png"/><Relationship Id="rId5" Type="http://schemas.openxmlformats.org/officeDocument/2006/relationships/image" Target="../media/image3.jpeg"/><Relationship Id="rId4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8.xml"/><Relationship Id="rId1" Type="http://schemas.openxmlformats.org/officeDocument/2006/relationships/audio" Target="../media/audio1.wav"/><Relationship Id="rId6" Type="http://schemas.openxmlformats.org/officeDocument/2006/relationships/image" Target="../media/image5.png"/><Relationship Id="rId5" Type="http://schemas.openxmlformats.org/officeDocument/2006/relationships/image" Target="../media/image3.jpeg"/><Relationship Id="rId4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18.xml"/><Relationship Id="rId1" Type="http://schemas.openxmlformats.org/officeDocument/2006/relationships/audio" Target="../media/audio1.wav"/><Relationship Id="rId5" Type="http://schemas.openxmlformats.org/officeDocument/2006/relationships/image" Target="../media/image5.png"/><Relationship Id="rId4" Type="http://schemas.openxmlformats.org/officeDocument/2006/relationships/image" Target="../media/image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18.xml"/><Relationship Id="rId1" Type="http://schemas.openxmlformats.org/officeDocument/2006/relationships/audio" Target="../media/audio1.wav"/><Relationship Id="rId5" Type="http://schemas.openxmlformats.org/officeDocument/2006/relationships/image" Target="../media/image5.png"/><Relationship Id="rId4" Type="http://schemas.openxmlformats.org/officeDocument/2006/relationships/image" Target="../media/image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18.xml"/><Relationship Id="rId1" Type="http://schemas.openxmlformats.org/officeDocument/2006/relationships/audio" Target="../media/audio1.wav"/><Relationship Id="rId5" Type="http://schemas.openxmlformats.org/officeDocument/2006/relationships/image" Target="../media/image5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3/3d/Ausgewachsenes_Wildschwein_beim_Suhlen.JPG" TargetMode="Externa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8.xml"/><Relationship Id="rId1" Type="http://schemas.openxmlformats.org/officeDocument/2006/relationships/audio" Target="../media/audio1.wav"/><Relationship Id="rId6" Type="http://schemas.openxmlformats.org/officeDocument/2006/relationships/image" Target="../media/image3.jpeg"/><Relationship Id="rId5" Type="http://schemas.openxmlformats.org/officeDocument/2006/relationships/slide" Target="slide9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8/82/Medved_mzoo.jpg" TargetMode="Externa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8.xml"/><Relationship Id="rId1" Type="http://schemas.openxmlformats.org/officeDocument/2006/relationships/audio" Target="../media/audio1.wav"/><Relationship Id="rId6" Type="http://schemas.openxmlformats.org/officeDocument/2006/relationships/image" Target="../media/image3.jpeg"/><Relationship Id="rId5" Type="http://schemas.openxmlformats.org/officeDocument/2006/relationships/slide" Target="slide9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9/93/Lupo_appenninico_3.jpg" TargetMode="Externa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8.xml"/><Relationship Id="rId1" Type="http://schemas.openxmlformats.org/officeDocument/2006/relationships/audio" Target="../media/audio1.wav"/><Relationship Id="rId6" Type="http://schemas.openxmlformats.org/officeDocument/2006/relationships/image" Target="../media/image3.jpeg"/><Relationship Id="rId5" Type="http://schemas.openxmlformats.org/officeDocument/2006/relationships/slide" Target="slide9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d/d0/Vulpes_vulpes_standing_in_snow.jpg" TargetMode="Externa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8.xml"/><Relationship Id="rId1" Type="http://schemas.openxmlformats.org/officeDocument/2006/relationships/audio" Target="../media/audio1.wav"/><Relationship Id="rId6" Type="http://schemas.openxmlformats.org/officeDocument/2006/relationships/image" Target="../media/image3.jpeg"/><Relationship Id="rId5" Type="http://schemas.openxmlformats.org/officeDocument/2006/relationships/slide" Target="slide9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1/10/Badger-badger.jpg" TargetMode="Externa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8.xml"/><Relationship Id="rId1" Type="http://schemas.openxmlformats.org/officeDocument/2006/relationships/audio" Target="../media/audio1.wav"/><Relationship Id="rId6" Type="http://schemas.openxmlformats.org/officeDocument/2006/relationships/image" Target="../media/image3.jpeg"/><Relationship Id="rId5" Type="http://schemas.openxmlformats.org/officeDocument/2006/relationships/slide" Target="slide9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124200"/>
            <a:ext cx="9164638" cy="1820069"/>
          </a:xfrm>
        </p:spPr>
        <p:txBody>
          <a:bodyPr/>
          <a:lstStyle/>
          <a:p>
            <a:pPr eaLnBrk="1" hangingPunct="1"/>
            <a:r>
              <a:rPr lang="cs-CZ" b="1" dirty="0" smtClean="0">
                <a:solidFill>
                  <a:schemeClr val="bg2"/>
                </a:solidFill>
              </a:rPr>
              <a:t>ŽIVOČICHOVÉ </a:t>
            </a:r>
            <a:r>
              <a:rPr lang="cs-CZ" b="1" dirty="0">
                <a:solidFill>
                  <a:schemeClr val="bg2"/>
                </a:solidFill>
              </a:rPr>
              <a:t>– </a:t>
            </a:r>
            <a:r>
              <a:rPr lang="cs-CZ" b="1" dirty="0" smtClean="0">
                <a:solidFill>
                  <a:schemeClr val="bg2"/>
                </a:solidFill>
              </a:rPr>
              <a:t/>
            </a:r>
            <a:br>
              <a:rPr lang="cs-CZ" b="1" dirty="0" smtClean="0">
                <a:solidFill>
                  <a:schemeClr val="bg2"/>
                </a:solidFill>
              </a:rPr>
            </a:br>
            <a:r>
              <a:rPr lang="cs-CZ" b="1" dirty="0" smtClean="0">
                <a:solidFill>
                  <a:schemeClr val="bg2"/>
                </a:solidFill>
              </a:rPr>
              <a:t>HÁDEJ, KDO JSEM?</a:t>
            </a:r>
            <a:endParaRPr lang="cs-CZ" b="1" dirty="0" smtClean="0"/>
          </a:p>
        </p:txBody>
      </p:sp>
      <p:pic>
        <p:nvPicPr>
          <p:cNvPr id="9219" name="Picture 3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endParaRPr lang="cs-CZ"/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0" y="5257800"/>
            <a:ext cx="9144000" cy="1477328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cs-CZ" b="1" dirty="0" smtClean="0"/>
              <a:t>Pří_069_Rozmanitost </a:t>
            </a:r>
            <a:r>
              <a:rPr lang="cs-CZ" b="1" dirty="0" err="1" smtClean="0"/>
              <a:t>přírody_Živočichové</a:t>
            </a:r>
            <a:r>
              <a:rPr lang="cs-CZ" b="1" dirty="0" smtClean="0"/>
              <a:t> </a:t>
            </a:r>
            <a:r>
              <a:rPr lang="cs-CZ" b="1" dirty="0"/>
              <a:t>– Hádej, kdo </a:t>
            </a:r>
            <a:r>
              <a:rPr lang="cs-CZ" b="1" dirty="0" smtClean="0"/>
              <a:t>jsem?</a:t>
            </a:r>
          </a:p>
          <a:p>
            <a:pPr algn="ctr" eaLnBrk="1" hangingPunct="1"/>
            <a:endParaRPr lang="cs-CZ" b="1" dirty="0" smtClean="0"/>
          </a:p>
          <a:p>
            <a:pPr algn="ctr" eaLnBrk="1" hangingPunct="1"/>
            <a:r>
              <a:rPr lang="cs-CZ" b="1" dirty="0" smtClean="0">
                <a:solidFill>
                  <a:srgbClr val="000000"/>
                </a:solidFill>
              </a:rPr>
              <a:t>Autor</a:t>
            </a:r>
            <a:r>
              <a:rPr lang="cs-CZ" b="1" dirty="0">
                <a:solidFill>
                  <a:srgbClr val="000000"/>
                </a:solidFill>
              </a:rPr>
              <a:t>: Mgr. Petra Vaňková</a:t>
            </a:r>
          </a:p>
          <a:p>
            <a:pPr algn="ctr" eaLnBrk="1" hangingPunct="1"/>
            <a:endParaRPr lang="cs-CZ" dirty="0">
              <a:solidFill>
                <a:schemeClr val="bg2"/>
              </a:solidFill>
            </a:endParaRPr>
          </a:p>
          <a:p>
            <a:pPr algn="ctr" eaLnBrk="1" hangingPunct="1"/>
            <a:r>
              <a:rPr lang="cs-CZ" dirty="0">
                <a:solidFill>
                  <a:srgbClr val="000000"/>
                </a:solidFill>
              </a:rPr>
              <a:t>Škola: Základní škola Slušovice, okres Zlín, příspěvková organizace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0" y="2057400"/>
            <a:ext cx="9144000" cy="8239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cs-CZ">
                <a:solidFill>
                  <a:srgbClr val="000000"/>
                </a:solidFill>
              </a:rPr>
              <a:t>Registrační číslo projektu: CZ.1.07/1.1.38/02.0025</a:t>
            </a:r>
          </a:p>
          <a:p>
            <a:pPr algn="ctr" eaLnBrk="1" hangingPunct="1"/>
            <a:r>
              <a:rPr lang="cs-CZ">
                <a:solidFill>
                  <a:srgbClr val="000000"/>
                </a:solidFill>
              </a:rPr>
              <a:t>Název projektu: Modernizace výuky na ZŠ Slušovice, Fryšták, Kašava a Velehrad</a:t>
            </a:r>
          </a:p>
          <a:p>
            <a:pPr algn="ctr" eaLnBrk="1" hangingPunct="1"/>
            <a:r>
              <a:rPr lang="cs-CZ" sz="1200">
                <a:solidFill>
                  <a:srgbClr val="000000"/>
                </a:solidFill>
              </a:rPr>
              <a:t>Tento projekt je spolufinancován z Evropského sociálního fondu a státního rozpočtu České republiky.</a:t>
            </a:r>
          </a:p>
        </p:txBody>
      </p:sp>
    </p:spTree>
    <p:extLst>
      <p:ext uri="{BB962C8B-B14F-4D97-AF65-F5344CB8AC3E}">
        <p14:creationId xmlns:p14="http://schemas.microsoft.com/office/powerpoint/2010/main" val="37313550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File:Mr Mole.jp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1" t="12677" r="3384" b="20345"/>
          <a:stretch/>
        </p:blipFill>
        <p:spPr bwMode="auto">
          <a:xfrm>
            <a:off x="5345845" y="2264681"/>
            <a:ext cx="3321905" cy="2236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AutoShape 12"/>
          <p:cNvSpPr>
            <a:spLocks noChangeArrowheads="1"/>
          </p:cNvSpPr>
          <p:nvPr/>
        </p:nvSpPr>
        <p:spPr bwMode="auto">
          <a:xfrm>
            <a:off x="179388" y="561975"/>
            <a:ext cx="792162" cy="863600"/>
          </a:xfrm>
          <a:prstGeom prst="flowChartAlternateProcess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cs-CZ" sz="2400" b="1" dirty="0">
                <a:latin typeface="Palatino Linotype" pitchFamily="18" charset="0"/>
              </a:rPr>
              <a:t>3B</a:t>
            </a:r>
          </a:p>
        </p:txBody>
      </p:sp>
      <p:grpSp>
        <p:nvGrpSpPr>
          <p:cNvPr id="3087" name="Group 15"/>
          <p:cNvGrpSpPr>
            <a:grpSpLocks/>
          </p:cNvGrpSpPr>
          <p:nvPr/>
        </p:nvGrpSpPr>
        <p:grpSpPr bwMode="auto">
          <a:xfrm>
            <a:off x="250825" y="2066925"/>
            <a:ext cx="4797425" cy="719138"/>
            <a:chOff x="113" y="1162"/>
            <a:chExt cx="3022" cy="453"/>
          </a:xfrm>
        </p:grpSpPr>
        <p:sp>
          <p:nvSpPr>
            <p:cNvPr id="17428" name="AutoShape 16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113" y="1162"/>
              <a:ext cx="2248" cy="453"/>
            </a:xfrm>
            <a:prstGeom prst="roundRect">
              <a:avLst>
                <a:gd name="adj" fmla="val 16667"/>
              </a:avLst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cs-CZ" sz="2400" b="1" dirty="0" smtClean="0">
                  <a:latin typeface="Palatino Linotype" pitchFamily="18" charset="0"/>
                </a:rPr>
                <a:t>Savec se zakrnělýma </a:t>
              </a:r>
            </a:p>
            <a:p>
              <a:r>
                <a:rPr lang="cs-CZ" sz="2400" b="1" dirty="0">
                  <a:latin typeface="Palatino Linotype" pitchFamily="18" charset="0"/>
                </a:rPr>
                <a:t>o</a:t>
              </a:r>
              <a:r>
                <a:rPr lang="cs-CZ" sz="2400" b="1" dirty="0" smtClean="0">
                  <a:latin typeface="Palatino Linotype" pitchFamily="18" charset="0"/>
                </a:rPr>
                <a:t>čima.</a:t>
              </a:r>
              <a:endParaRPr lang="cs-CZ" sz="2400" b="1" dirty="0">
                <a:latin typeface="Palatino Linotype" pitchFamily="18" charset="0"/>
              </a:endParaRPr>
            </a:p>
          </p:txBody>
        </p:sp>
        <p:sp>
          <p:nvSpPr>
            <p:cNvPr id="17429" name="AutoShape 17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499" y="1162"/>
              <a:ext cx="636" cy="453"/>
            </a:xfrm>
            <a:prstGeom prst="flowChartAlternateProcess">
              <a:avLst/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sz="2400" b="1" dirty="0">
                  <a:latin typeface="Palatino Linotype" pitchFamily="18" charset="0"/>
                </a:rPr>
                <a:t>3 </a:t>
              </a:r>
              <a:r>
                <a:rPr lang="cs-CZ" sz="2000" b="1" dirty="0">
                  <a:latin typeface="Palatino Linotype" pitchFamily="18" charset="0"/>
                </a:rPr>
                <a:t>body</a:t>
              </a:r>
            </a:p>
          </p:txBody>
        </p:sp>
      </p:grpSp>
      <p:grpSp>
        <p:nvGrpSpPr>
          <p:cNvPr id="8196" name="Group 18"/>
          <p:cNvGrpSpPr>
            <a:grpSpLocks/>
          </p:cNvGrpSpPr>
          <p:nvPr/>
        </p:nvGrpSpPr>
        <p:grpSpPr bwMode="auto">
          <a:xfrm>
            <a:off x="238125" y="2954338"/>
            <a:ext cx="4810125" cy="804863"/>
            <a:chOff x="105" y="1135"/>
            <a:chExt cx="3030" cy="507"/>
          </a:xfrm>
        </p:grpSpPr>
        <p:sp>
          <p:nvSpPr>
            <p:cNvPr id="17426" name="AutoShape 19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105" y="1135"/>
              <a:ext cx="2242" cy="507"/>
            </a:xfrm>
            <a:prstGeom prst="roundRect">
              <a:avLst>
                <a:gd name="adj" fmla="val 16667"/>
              </a:avLst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b="1" dirty="0">
                <a:latin typeface="Palatino Linotype" pitchFamily="18" charset="0"/>
              </a:endParaRPr>
            </a:p>
            <a:p>
              <a:r>
                <a:rPr lang="cs-CZ" sz="2400" b="1" dirty="0" smtClean="0">
                  <a:latin typeface="Palatino Linotype" pitchFamily="18" charset="0"/>
                </a:rPr>
                <a:t>Žije v zemi na loukách, </a:t>
              </a:r>
            </a:p>
            <a:p>
              <a:r>
                <a:rPr lang="cs-CZ" sz="2400" b="1" dirty="0" smtClean="0">
                  <a:latin typeface="Palatino Linotype" pitchFamily="18" charset="0"/>
                </a:rPr>
                <a:t>v zahradách …</a:t>
              </a:r>
              <a:endParaRPr lang="cs-CZ" sz="2400" b="1" dirty="0">
                <a:latin typeface="Palatino Linotype" pitchFamily="18" charset="0"/>
              </a:endParaRPr>
            </a:p>
            <a:p>
              <a:endParaRPr lang="cs-CZ" b="1" dirty="0">
                <a:latin typeface="Palatino Linotype" pitchFamily="18" charset="0"/>
              </a:endParaRPr>
            </a:p>
          </p:txBody>
        </p:sp>
        <p:sp>
          <p:nvSpPr>
            <p:cNvPr id="17427" name="AutoShape 20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499" y="1135"/>
              <a:ext cx="636" cy="507"/>
            </a:xfrm>
            <a:prstGeom prst="flowChartAlternateProcess">
              <a:avLst/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sz="2400" b="1" dirty="0">
                  <a:latin typeface="Palatino Linotype" pitchFamily="18" charset="0"/>
                </a:rPr>
                <a:t>2 </a:t>
              </a:r>
              <a:r>
                <a:rPr lang="cs-CZ" sz="2000" b="1" dirty="0">
                  <a:latin typeface="Palatino Linotype" pitchFamily="18" charset="0"/>
                </a:rPr>
                <a:t>body</a:t>
              </a:r>
            </a:p>
          </p:txBody>
        </p:sp>
      </p:grpSp>
      <p:grpSp>
        <p:nvGrpSpPr>
          <p:cNvPr id="8197" name="Group 21"/>
          <p:cNvGrpSpPr>
            <a:grpSpLocks/>
          </p:cNvGrpSpPr>
          <p:nvPr/>
        </p:nvGrpSpPr>
        <p:grpSpPr bwMode="auto">
          <a:xfrm>
            <a:off x="250825" y="3932238"/>
            <a:ext cx="4797425" cy="809625"/>
            <a:chOff x="113" y="1162"/>
            <a:chExt cx="3022" cy="510"/>
          </a:xfrm>
        </p:grpSpPr>
        <p:sp>
          <p:nvSpPr>
            <p:cNvPr id="17424" name="AutoShape 22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113" y="1162"/>
              <a:ext cx="2242" cy="510"/>
            </a:xfrm>
            <a:prstGeom prst="roundRect">
              <a:avLst>
                <a:gd name="adj" fmla="val 16667"/>
              </a:avLst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sz="2400" b="1" dirty="0">
                <a:latin typeface="Palatino Linotype" pitchFamily="18" charset="0"/>
              </a:endParaRPr>
            </a:p>
            <a:p>
              <a:r>
                <a:rPr lang="cs-CZ" sz="2400" b="1" dirty="0" smtClean="0">
                  <a:latin typeface="Palatino Linotype" pitchFamily="18" charset="0"/>
                </a:rPr>
                <a:t>Hmyzožravec: hmyz, </a:t>
              </a:r>
            </a:p>
            <a:p>
              <a:r>
                <a:rPr lang="cs-CZ" sz="2400" b="1" dirty="0" smtClean="0">
                  <a:latin typeface="Palatino Linotype" pitchFamily="18" charset="0"/>
                </a:rPr>
                <a:t>myši, žížaly, žáby … </a:t>
              </a:r>
              <a:endParaRPr lang="cs-CZ" sz="2400" b="1" dirty="0">
                <a:latin typeface="Palatino Linotype" pitchFamily="18" charset="0"/>
              </a:endParaRPr>
            </a:p>
            <a:p>
              <a:endParaRPr lang="cs-CZ" b="1" dirty="0">
                <a:latin typeface="Palatino Linotype" pitchFamily="18" charset="0"/>
              </a:endParaRPr>
            </a:p>
          </p:txBody>
        </p:sp>
        <p:sp>
          <p:nvSpPr>
            <p:cNvPr id="17425" name="AutoShape 23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499" y="1162"/>
              <a:ext cx="636" cy="510"/>
            </a:xfrm>
            <a:prstGeom prst="flowChartAlternateProcess">
              <a:avLst/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sz="2400" b="1" dirty="0">
                  <a:latin typeface="Palatino Linotype" pitchFamily="18" charset="0"/>
                </a:rPr>
                <a:t>1 </a:t>
              </a:r>
              <a:r>
                <a:rPr lang="cs-CZ" sz="2000" b="1" dirty="0">
                  <a:latin typeface="Palatino Linotype" pitchFamily="18" charset="0"/>
                </a:rPr>
                <a:t>bod</a:t>
              </a:r>
            </a:p>
          </p:txBody>
        </p:sp>
      </p:grpSp>
      <p:sp>
        <p:nvSpPr>
          <p:cNvPr id="4103" name="AutoShape 32"/>
          <p:cNvSpPr>
            <a:spLocks noChangeArrowheads="1"/>
          </p:cNvSpPr>
          <p:nvPr/>
        </p:nvSpPr>
        <p:spPr bwMode="auto">
          <a:xfrm>
            <a:off x="1179513" y="587375"/>
            <a:ext cx="7488237" cy="8636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cs-CZ" sz="3200" b="1" dirty="0">
                <a:solidFill>
                  <a:schemeClr val="bg1"/>
                </a:solidFill>
                <a:latin typeface="Palatino Linotype" pitchFamily="18" charset="0"/>
              </a:rPr>
              <a:t>KDO JSEM?</a:t>
            </a:r>
          </a:p>
        </p:txBody>
      </p:sp>
      <p:sp>
        <p:nvSpPr>
          <p:cNvPr id="3" name="Dvojitá šipka 2"/>
          <p:cNvSpPr/>
          <p:nvPr/>
        </p:nvSpPr>
        <p:spPr>
          <a:xfrm>
            <a:off x="3709988" y="5302250"/>
            <a:ext cx="2085975" cy="576263"/>
          </a:xfrm>
          <a:prstGeom prst="chevron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800" b="1" dirty="0">
                <a:solidFill>
                  <a:schemeClr val="bg1"/>
                </a:solidFill>
              </a:rPr>
              <a:t>řešení</a:t>
            </a:r>
          </a:p>
        </p:txBody>
      </p:sp>
      <p:sp>
        <p:nvSpPr>
          <p:cNvPr id="4" name="TextovéPole 3"/>
          <p:cNvSpPr txBox="1">
            <a:spLocks noChangeArrowheads="1"/>
          </p:cNvSpPr>
          <p:nvPr/>
        </p:nvSpPr>
        <p:spPr bwMode="auto">
          <a:xfrm>
            <a:off x="5795963" y="6232524"/>
            <a:ext cx="27109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sz="3200" b="1" dirty="0" smtClean="0"/>
              <a:t>krtek obecný</a:t>
            </a:r>
            <a:endParaRPr lang="cs-CZ" sz="3200" b="1" dirty="0"/>
          </a:p>
        </p:txBody>
      </p:sp>
      <p:pic>
        <p:nvPicPr>
          <p:cNvPr id="17419" name="Picture 4" descr="OPVK_hor_zakladni_logolink_RGB_cz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65838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j0213866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1995" y="5454429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Obdélník 22"/>
          <p:cNvSpPr/>
          <p:nvPr/>
        </p:nvSpPr>
        <p:spPr>
          <a:xfrm>
            <a:off x="5345844" y="2274795"/>
            <a:ext cx="3321905" cy="7732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7423" name="TextovéPole 1"/>
          <p:cNvSpPr txBox="1">
            <a:spLocks noChangeArrowheads="1"/>
          </p:cNvSpPr>
          <p:nvPr/>
        </p:nvSpPr>
        <p:spPr bwMode="auto">
          <a:xfrm>
            <a:off x="8397873" y="4500749"/>
            <a:ext cx="269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sz="1200"/>
              <a:t>6</a:t>
            </a:r>
          </a:p>
        </p:txBody>
      </p:sp>
      <p:sp>
        <p:nvSpPr>
          <p:cNvPr id="26" name="Obdélník 25"/>
          <p:cNvSpPr/>
          <p:nvPr/>
        </p:nvSpPr>
        <p:spPr>
          <a:xfrm>
            <a:off x="5345845" y="2954338"/>
            <a:ext cx="3321905" cy="7732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7" name="Obdélník 26"/>
          <p:cNvSpPr/>
          <p:nvPr/>
        </p:nvSpPr>
        <p:spPr>
          <a:xfrm>
            <a:off x="5345843" y="3727543"/>
            <a:ext cx="3321905" cy="7732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474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" grpId="0" animBg="1"/>
      <p:bldP spid="4" grpId="0"/>
      <p:bldP spid="23" grpId="0" animBg="1"/>
      <p:bldP spid="26" grpId="0" animBg="1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6" descr="Soubor:Dama dama8.JP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70" t="4065" r="9352" b="4010"/>
          <a:stretch/>
        </p:blipFill>
        <p:spPr bwMode="auto">
          <a:xfrm>
            <a:off x="5656864" y="1622835"/>
            <a:ext cx="2842007" cy="385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AutoShape 12"/>
          <p:cNvSpPr>
            <a:spLocks noChangeArrowheads="1"/>
          </p:cNvSpPr>
          <p:nvPr/>
        </p:nvSpPr>
        <p:spPr bwMode="auto">
          <a:xfrm>
            <a:off x="179388" y="561975"/>
            <a:ext cx="792162" cy="863600"/>
          </a:xfrm>
          <a:prstGeom prst="flowChartAlternateProcess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cs-CZ" sz="2400" b="1" dirty="0">
                <a:latin typeface="Palatino Linotype" pitchFamily="18" charset="0"/>
              </a:rPr>
              <a:t>4A</a:t>
            </a:r>
          </a:p>
        </p:txBody>
      </p:sp>
      <p:grpSp>
        <p:nvGrpSpPr>
          <p:cNvPr id="3087" name="Group 15"/>
          <p:cNvGrpSpPr>
            <a:grpSpLocks/>
          </p:cNvGrpSpPr>
          <p:nvPr/>
        </p:nvGrpSpPr>
        <p:grpSpPr bwMode="auto">
          <a:xfrm>
            <a:off x="254000" y="2206625"/>
            <a:ext cx="5016500" cy="790575"/>
            <a:chOff x="113" y="1247"/>
            <a:chExt cx="3160" cy="498"/>
          </a:xfrm>
        </p:grpSpPr>
        <p:sp>
          <p:nvSpPr>
            <p:cNvPr id="18452" name="AutoShape 16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113" y="1247"/>
              <a:ext cx="2449" cy="498"/>
            </a:xfrm>
            <a:prstGeom prst="roundRect">
              <a:avLst>
                <a:gd name="adj" fmla="val 16667"/>
              </a:avLst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cs-CZ" sz="2400" b="1" dirty="0" smtClean="0">
                  <a:latin typeface="Palatino Linotype" pitchFamily="18" charset="0"/>
                </a:rPr>
                <a:t>Sudokopytník s </a:t>
              </a:r>
            </a:p>
            <a:p>
              <a:r>
                <a:rPr lang="cs-CZ" sz="2400" b="1" dirty="0" smtClean="0">
                  <a:latin typeface="Palatino Linotype" pitchFamily="18" charset="0"/>
                </a:rPr>
                <a:t>lopatkovitým parožím.</a:t>
              </a:r>
              <a:endParaRPr lang="cs-CZ" sz="2400" b="1" dirty="0">
                <a:latin typeface="Palatino Linotype" pitchFamily="18" charset="0"/>
              </a:endParaRPr>
            </a:p>
          </p:txBody>
        </p:sp>
        <p:sp>
          <p:nvSpPr>
            <p:cNvPr id="18453" name="AutoShape 17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637" y="1247"/>
              <a:ext cx="636" cy="498"/>
            </a:xfrm>
            <a:prstGeom prst="flowChartAlternateProcess">
              <a:avLst/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sz="2400" b="1" dirty="0">
                  <a:latin typeface="Palatino Linotype" pitchFamily="18" charset="0"/>
                </a:rPr>
                <a:t>3 body</a:t>
              </a:r>
            </a:p>
          </p:txBody>
        </p:sp>
      </p:grpSp>
      <p:grpSp>
        <p:nvGrpSpPr>
          <p:cNvPr id="8196" name="Group 18"/>
          <p:cNvGrpSpPr>
            <a:grpSpLocks/>
          </p:cNvGrpSpPr>
          <p:nvPr/>
        </p:nvGrpSpPr>
        <p:grpSpPr bwMode="auto">
          <a:xfrm>
            <a:off x="254001" y="3128962"/>
            <a:ext cx="5016501" cy="850899"/>
            <a:chOff x="107" y="1222"/>
            <a:chExt cx="3160" cy="536"/>
          </a:xfrm>
        </p:grpSpPr>
        <p:sp>
          <p:nvSpPr>
            <p:cNvPr id="18450" name="AutoShape 19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107" y="1222"/>
              <a:ext cx="2443" cy="536"/>
            </a:xfrm>
            <a:prstGeom prst="roundRect">
              <a:avLst>
                <a:gd name="adj" fmla="val 16667"/>
              </a:avLst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b="1" dirty="0">
                <a:latin typeface="Palatino Linotype" pitchFamily="18" charset="0"/>
              </a:endParaRPr>
            </a:p>
            <a:p>
              <a:r>
                <a:rPr lang="cs-CZ" sz="2400" b="1" dirty="0" smtClean="0">
                  <a:latin typeface="Palatino Linotype" pitchFamily="18" charset="0"/>
                </a:rPr>
                <a:t>Žije v lesích, v oborách v </a:t>
              </a:r>
            </a:p>
            <a:p>
              <a:r>
                <a:rPr lang="cs-CZ" sz="2400" b="1" dirty="0" smtClean="0">
                  <a:latin typeface="Palatino Linotype" pitchFamily="18" charset="0"/>
                </a:rPr>
                <a:t>nižších polohách.</a:t>
              </a:r>
              <a:endParaRPr lang="cs-CZ" sz="2400" b="1" dirty="0">
                <a:latin typeface="Palatino Linotype" pitchFamily="18" charset="0"/>
              </a:endParaRPr>
            </a:p>
            <a:p>
              <a:endParaRPr lang="cs-CZ" b="1" dirty="0">
                <a:latin typeface="Palatino Linotype" pitchFamily="18" charset="0"/>
              </a:endParaRPr>
            </a:p>
          </p:txBody>
        </p:sp>
        <p:sp>
          <p:nvSpPr>
            <p:cNvPr id="18451" name="AutoShape 20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631" y="1243"/>
              <a:ext cx="636" cy="515"/>
            </a:xfrm>
            <a:prstGeom prst="flowChartAlternateProcess">
              <a:avLst/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sz="2400" b="1" dirty="0">
                  <a:latin typeface="Palatino Linotype" pitchFamily="18" charset="0"/>
                </a:rPr>
                <a:t>2 body</a:t>
              </a:r>
            </a:p>
          </p:txBody>
        </p:sp>
      </p:grpSp>
      <p:grpSp>
        <p:nvGrpSpPr>
          <p:cNvPr id="8197" name="Group 21"/>
          <p:cNvGrpSpPr>
            <a:grpSpLocks/>
          </p:cNvGrpSpPr>
          <p:nvPr/>
        </p:nvGrpSpPr>
        <p:grpSpPr bwMode="auto">
          <a:xfrm>
            <a:off x="254000" y="4116686"/>
            <a:ext cx="5016500" cy="912814"/>
            <a:chOff x="107" y="1229"/>
            <a:chExt cx="3160" cy="575"/>
          </a:xfrm>
        </p:grpSpPr>
        <p:sp>
          <p:nvSpPr>
            <p:cNvPr id="18448" name="AutoShape 22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107" y="1229"/>
              <a:ext cx="2443" cy="575"/>
            </a:xfrm>
            <a:prstGeom prst="roundRect">
              <a:avLst>
                <a:gd name="adj" fmla="val 16667"/>
              </a:avLst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sz="2400" b="1" dirty="0">
                <a:latin typeface="Palatino Linotype" pitchFamily="18" charset="0"/>
              </a:endParaRPr>
            </a:p>
            <a:p>
              <a:r>
                <a:rPr lang="cs-CZ" sz="2400" b="1" dirty="0" smtClean="0">
                  <a:latin typeface="Palatino Linotype" pitchFamily="18" charset="0"/>
                </a:rPr>
                <a:t>Býložravý přežvýkavec:</a:t>
              </a:r>
            </a:p>
            <a:p>
              <a:r>
                <a:rPr lang="cs-CZ" sz="2400" b="1" dirty="0">
                  <a:latin typeface="Palatino Linotype" pitchFamily="18" charset="0"/>
                </a:rPr>
                <a:t>t</a:t>
              </a:r>
              <a:r>
                <a:rPr lang="cs-CZ" sz="2400" b="1" dirty="0" smtClean="0">
                  <a:latin typeface="Palatino Linotype" pitchFamily="18" charset="0"/>
                </a:rPr>
                <a:t>raviny, listí, plody … </a:t>
              </a:r>
              <a:endParaRPr lang="cs-CZ" sz="2400" b="1" dirty="0">
                <a:latin typeface="Palatino Linotype" pitchFamily="18" charset="0"/>
              </a:endParaRPr>
            </a:p>
            <a:p>
              <a:endParaRPr lang="cs-CZ" b="1" dirty="0">
                <a:latin typeface="Palatino Linotype" pitchFamily="18" charset="0"/>
              </a:endParaRPr>
            </a:p>
          </p:txBody>
        </p:sp>
        <p:sp>
          <p:nvSpPr>
            <p:cNvPr id="18449" name="AutoShape 23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631" y="1229"/>
              <a:ext cx="636" cy="575"/>
            </a:xfrm>
            <a:prstGeom prst="flowChartAlternateProcess">
              <a:avLst/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sz="2400" b="1" dirty="0">
                  <a:latin typeface="Palatino Linotype" pitchFamily="18" charset="0"/>
                </a:rPr>
                <a:t>1 bod</a:t>
              </a:r>
            </a:p>
          </p:txBody>
        </p:sp>
      </p:grpSp>
      <p:sp>
        <p:nvSpPr>
          <p:cNvPr id="4103" name="AutoShape 32"/>
          <p:cNvSpPr>
            <a:spLocks noChangeArrowheads="1"/>
          </p:cNvSpPr>
          <p:nvPr/>
        </p:nvSpPr>
        <p:spPr bwMode="auto">
          <a:xfrm>
            <a:off x="1179513" y="587375"/>
            <a:ext cx="7488237" cy="8636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cs-CZ" sz="3200" b="1" dirty="0">
                <a:solidFill>
                  <a:schemeClr val="bg1"/>
                </a:solidFill>
                <a:latin typeface="Palatino Linotype" pitchFamily="18" charset="0"/>
              </a:rPr>
              <a:t>KDO JSEM?</a:t>
            </a:r>
          </a:p>
        </p:txBody>
      </p:sp>
      <p:sp>
        <p:nvSpPr>
          <p:cNvPr id="3" name="Dvojitá šipka 2"/>
          <p:cNvSpPr/>
          <p:nvPr/>
        </p:nvSpPr>
        <p:spPr>
          <a:xfrm>
            <a:off x="3570889" y="5467899"/>
            <a:ext cx="2085975" cy="576263"/>
          </a:xfrm>
          <a:prstGeom prst="chevron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800" b="1" dirty="0">
                <a:solidFill>
                  <a:schemeClr val="bg1"/>
                </a:solidFill>
              </a:rPr>
              <a:t>řešení</a:t>
            </a:r>
          </a:p>
        </p:txBody>
      </p:sp>
      <p:sp>
        <p:nvSpPr>
          <p:cNvPr id="4" name="TextovéPole 3"/>
          <p:cNvSpPr txBox="1">
            <a:spLocks noChangeArrowheads="1"/>
          </p:cNvSpPr>
          <p:nvPr/>
        </p:nvSpPr>
        <p:spPr bwMode="auto">
          <a:xfrm>
            <a:off x="5312734" y="6236439"/>
            <a:ext cx="328006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sz="3200" b="1" dirty="0"/>
              <a:t>d</a:t>
            </a:r>
            <a:r>
              <a:rPr lang="cs-CZ" sz="3200" b="1" dirty="0" smtClean="0"/>
              <a:t>aněk evropský</a:t>
            </a:r>
            <a:endParaRPr lang="cs-CZ" sz="3200" b="1" dirty="0"/>
          </a:p>
        </p:txBody>
      </p:sp>
      <p:sp>
        <p:nvSpPr>
          <p:cNvPr id="2" name="Obdélník 1"/>
          <p:cNvSpPr/>
          <p:nvPr/>
        </p:nvSpPr>
        <p:spPr>
          <a:xfrm>
            <a:off x="5671431" y="1622835"/>
            <a:ext cx="2827440" cy="13743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18445" name="Picture 4" descr="OPVK_hor_zakladni_logolink_RGB_cz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65838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j0213881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276" y="5626839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7" name="TextovéPole 4"/>
          <p:cNvSpPr txBox="1">
            <a:spLocks noChangeArrowheads="1"/>
          </p:cNvSpPr>
          <p:nvPr/>
        </p:nvSpPr>
        <p:spPr bwMode="auto">
          <a:xfrm>
            <a:off x="8457862" y="5253185"/>
            <a:ext cx="269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sz="1200" dirty="0"/>
              <a:t>7</a:t>
            </a:r>
          </a:p>
        </p:txBody>
      </p:sp>
      <p:sp>
        <p:nvSpPr>
          <p:cNvPr id="29" name="Obdélník 28"/>
          <p:cNvSpPr/>
          <p:nvPr/>
        </p:nvSpPr>
        <p:spPr>
          <a:xfrm>
            <a:off x="5671431" y="2997200"/>
            <a:ext cx="2827440" cy="12210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0" name="Obdélník 29"/>
          <p:cNvSpPr/>
          <p:nvPr/>
        </p:nvSpPr>
        <p:spPr>
          <a:xfrm>
            <a:off x="5671431" y="4215854"/>
            <a:ext cx="2827440" cy="12669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 smtClean="0"/>
              <a:t> </a:t>
            </a:r>
            <a:endParaRPr lang="cs-CZ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474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" grpId="0" animBg="1"/>
      <p:bldP spid="4" grpId="0"/>
      <p:bldP spid="2" grpId="0" animBg="1"/>
      <p:bldP spid="29" grpId="0" animBg="1"/>
      <p:bldP spid="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6" descr="File:Red Deer (Cervus elaphus) (1)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3" t="7033" r="30298" b="12637"/>
          <a:stretch>
            <a:fillRect/>
          </a:stretch>
        </p:blipFill>
        <p:spPr bwMode="auto">
          <a:xfrm>
            <a:off x="5445919" y="1946643"/>
            <a:ext cx="3167062" cy="338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AutoShape 12"/>
          <p:cNvSpPr>
            <a:spLocks noChangeArrowheads="1"/>
          </p:cNvSpPr>
          <p:nvPr/>
        </p:nvSpPr>
        <p:spPr bwMode="auto">
          <a:xfrm>
            <a:off x="179388" y="561975"/>
            <a:ext cx="792162" cy="863600"/>
          </a:xfrm>
          <a:prstGeom prst="flowChartAlternateProcess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cs-CZ" sz="2400" b="1" dirty="0">
                <a:latin typeface="Palatino Linotype" pitchFamily="18" charset="0"/>
              </a:rPr>
              <a:t>4B</a:t>
            </a:r>
          </a:p>
        </p:txBody>
      </p:sp>
      <p:grpSp>
        <p:nvGrpSpPr>
          <p:cNvPr id="3087" name="Group 15"/>
          <p:cNvGrpSpPr>
            <a:grpSpLocks/>
          </p:cNvGrpSpPr>
          <p:nvPr/>
        </p:nvGrpSpPr>
        <p:grpSpPr bwMode="auto">
          <a:xfrm>
            <a:off x="230188" y="2036825"/>
            <a:ext cx="5062539" cy="854076"/>
            <a:chOff x="106" y="1077"/>
            <a:chExt cx="3189" cy="538"/>
          </a:xfrm>
        </p:grpSpPr>
        <p:sp>
          <p:nvSpPr>
            <p:cNvPr id="19476" name="AutoShape 16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106" y="1077"/>
              <a:ext cx="2449" cy="534"/>
            </a:xfrm>
            <a:prstGeom prst="roundRect">
              <a:avLst>
                <a:gd name="adj" fmla="val 16667"/>
              </a:avLst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cs-CZ" sz="2400" b="1" dirty="0" smtClean="0">
                  <a:latin typeface="Palatino Linotype" pitchFamily="18" charset="0"/>
                </a:rPr>
                <a:t>Sudokopytník vyskytující </a:t>
              </a:r>
            </a:p>
            <a:p>
              <a:r>
                <a:rPr lang="cs-CZ" sz="2400" b="1" dirty="0" smtClean="0">
                  <a:latin typeface="Palatino Linotype" pitchFamily="18" charset="0"/>
                </a:rPr>
                <a:t>se v celé Evropě.</a:t>
              </a:r>
              <a:endParaRPr lang="cs-CZ" sz="2400" b="1" dirty="0">
                <a:latin typeface="Palatino Linotype" pitchFamily="18" charset="0"/>
              </a:endParaRPr>
            </a:p>
          </p:txBody>
        </p:sp>
        <p:sp>
          <p:nvSpPr>
            <p:cNvPr id="19477" name="AutoShape 17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659" y="1077"/>
              <a:ext cx="636" cy="538"/>
            </a:xfrm>
            <a:prstGeom prst="flowChartAlternateProcess">
              <a:avLst/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sz="2400" b="1" dirty="0">
                  <a:latin typeface="Palatino Linotype" pitchFamily="18" charset="0"/>
                </a:rPr>
                <a:t>3 body</a:t>
              </a:r>
            </a:p>
          </p:txBody>
        </p:sp>
      </p:grpSp>
      <p:grpSp>
        <p:nvGrpSpPr>
          <p:cNvPr id="8196" name="Group 18"/>
          <p:cNvGrpSpPr>
            <a:grpSpLocks/>
          </p:cNvGrpSpPr>
          <p:nvPr/>
        </p:nvGrpSpPr>
        <p:grpSpPr bwMode="auto">
          <a:xfrm>
            <a:off x="221405" y="3018971"/>
            <a:ext cx="5072063" cy="906463"/>
            <a:chOff x="113" y="1162"/>
            <a:chExt cx="3195" cy="571"/>
          </a:xfrm>
        </p:grpSpPr>
        <p:sp>
          <p:nvSpPr>
            <p:cNvPr id="19474" name="AutoShape 19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113" y="1162"/>
              <a:ext cx="2443" cy="571"/>
            </a:xfrm>
            <a:prstGeom prst="roundRect">
              <a:avLst>
                <a:gd name="adj" fmla="val 16667"/>
              </a:avLst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sz="2400" dirty="0">
                <a:latin typeface="Palatino Linotype" pitchFamily="18" charset="0"/>
              </a:endParaRPr>
            </a:p>
            <a:p>
              <a:r>
                <a:rPr lang="cs-CZ" sz="2400" b="1" dirty="0">
                  <a:latin typeface="Palatino Linotype" pitchFamily="18" charset="0"/>
                </a:rPr>
                <a:t>Žije </a:t>
              </a:r>
              <a:r>
                <a:rPr lang="cs-CZ" sz="2400" b="1" dirty="0" smtClean="0">
                  <a:latin typeface="Palatino Linotype" pitchFamily="18" charset="0"/>
                </a:rPr>
                <a:t>v lesích ve středních </a:t>
              </a:r>
            </a:p>
            <a:p>
              <a:r>
                <a:rPr lang="cs-CZ" sz="2400" b="1" dirty="0" smtClean="0">
                  <a:latin typeface="Palatino Linotype" pitchFamily="18" charset="0"/>
                </a:rPr>
                <a:t>a vyšších polohách.</a:t>
              </a:r>
              <a:endParaRPr lang="cs-CZ" sz="2400" b="1" dirty="0">
                <a:latin typeface="Palatino Linotype" pitchFamily="18" charset="0"/>
              </a:endParaRPr>
            </a:p>
            <a:p>
              <a:endParaRPr lang="cs-CZ" b="1" dirty="0">
                <a:latin typeface="Palatino Linotype" pitchFamily="18" charset="0"/>
              </a:endParaRPr>
            </a:p>
          </p:txBody>
        </p:sp>
        <p:sp>
          <p:nvSpPr>
            <p:cNvPr id="19475" name="AutoShape 20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672" y="1162"/>
              <a:ext cx="636" cy="571"/>
            </a:xfrm>
            <a:prstGeom prst="flowChartAlternateProcess">
              <a:avLst/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sz="2400" b="1" dirty="0">
                  <a:latin typeface="Palatino Linotype" pitchFamily="18" charset="0"/>
                </a:rPr>
                <a:t>2 body</a:t>
              </a:r>
            </a:p>
          </p:txBody>
        </p:sp>
      </p:grpSp>
      <p:grpSp>
        <p:nvGrpSpPr>
          <p:cNvPr id="8197" name="Group 21"/>
          <p:cNvGrpSpPr>
            <a:grpSpLocks/>
          </p:cNvGrpSpPr>
          <p:nvPr/>
        </p:nvGrpSpPr>
        <p:grpSpPr bwMode="auto">
          <a:xfrm>
            <a:off x="221405" y="4049607"/>
            <a:ext cx="5072063" cy="979487"/>
            <a:chOff x="3" y="1130"/>
            <a:chExt cx="3195" cy="617"/>
          </a:xfrm>
        </p:grpSpPr>
        <p:sp>
          <p:nvSpPr>
            <p:cNvPr id="19472" name="AutoShape 22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3" y="1130"/>
              <a:ext cx="2443" cy="617"/>
            </a:xfrm>
            <a:prstGeom prst="roundRect">
              <a:avLst>
                <a:gd name="adj" fmla="val 16667"/>
              </a:avLst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sz="2400" b="1" dirty="0">
                <a:latin typeface="Palatino Linotype" pitchFamily="18" charset="0"/>
              </a:endParaRPr>
            </a:p>
            <a:p>
              <a:r>
                <a:rPr lang="cs-CZ" sz="2400" b="1" dirty="0" smtClean="0">
                  <a:latin typeface="Palatino Linotype" pitchFamily="18" charset="0"/>
                </a:rPr>
                <a:t>Býložravý přežvýkavec:</a:t>
              </a:r>
            </a:p>
            <a:p>
              <a:r>
                <a:rPr lang="cs-CZ" sz="2400" b="1" dirty="0" smtClean="0">
                  <a:latin typeface="Palatino Linotype" pitchFamily="18" charset="0"/>
                </a:rPr>
                <a:t>tráva, listy, větvičky … </a:t>
              </a:r>
            </a:p>
            <a:p>
              <a:endParaRPr lang="cs-CZ" b="1" dirty="0">
                <a:latin typeface="Palatino Linotype" pitchFamily="18" charset="0"/>
              </a:endParaRPr>
            </a:p>
          </p:txBody>
        </p:sp>
        <p:sp>
          <p:nvSpPr>
            <p:cNvPr id="19473" name="AutoShape 23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562" y="1130"/>
              <a:ext cx="636" cy="617"/>
            </a:xfrm>
            <a:prstGeom prst="flowChartAlternateProcess">
              <a:avLst/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sz="2400" b="1" dirty="0">
                  <a:latin typeface="Palatino Linotype" pitchFamily="18" charset="0"/>
                </a:rPr>
                <a:t>1 bod</a:t>
              </a:r>
            </a:p>
          </p:txBody>
        </p:sp>
      </p:grpSp>
      <p:sp>
        <p:nvSpPr>
          <p:cNvPr id="4103" name="AutoShape 32"/>
          <p:cNvSpPr>
            <a:spLocks noChangeArrowheads="1"/>
          </p:cNvSpPr>
          <p:nvPr/>
        </p:nvSpPr>
        <p:spPr bwMode="auto">
          <a:xfrm>
            <a:off x="1179513" y="587375"/>
            <a:ext cx="7488237" cy="8636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cs-CZ" sz="3200" b="1" dirty="0">
                <a:solidFill>
                  <a:schemeClr val="bg1"/>
                </a:solidFill>
                <a:latin typeface="Palatino Linotype" pitchFamily="18" charset="0"/>
              </a:rPr>
              <a:t>KDO JSEM?</a:t>
            </a:r>
          </a:p>
        </p:txBody>
      </p:sp>
      <p:sp>
        <p:nvSpPr>
          <p:cNvPr id="3" name="Dvojitá šipka 2"/>
          <p:cNvSpPr/>
          <p:nvPr/>
        </p:nvSpPr>
        <p:spPr>
          <a:xfrm>
            <a:off x="3359945" y="5511860"/>
            <a:ext cx="2085975" cy="576263"/>
          </a:xfrm>
          <a:prstGeom prst="chevron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800" b="1" dirty="0">
                <a:solidFill>
                  <a:schemeClr val="bg1"/>
                </a:solidFill>
              </a:rPr>
              <a:t>řešení</a:t>
            </a:r>
          </a:p>
        </p:txBody>
      </p:sp>
      <p:sp>
        <p:nvSpPr>
          <p:cNvPr id="4" name="TextovéPole 3"/>
          <p:cNvSpPr txBox="1">
            <a:spLocks noChangeArrowheads="1"/>
          </p:cNvSpPr>
          <p:nvPr/>
        </p:nvSpPr>
        <p:spPr bwMode="auto">
          <a:xfrm>
            <a:off x="5366814" y="6273225"/>
            <a:ext cx="302999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sz="3200" b="1" dirty="0"/>
              <a:t>j</a:t>
            </a:r>
            <a:r>
              <a:rPr lang="cs-CZ" sz="3200" b="1" dirty="0" smtClean="0"/>
              <a:t>elen evropský</a:t>
            </a:r>
            <a:endParaRPr lang="cs-CZ" sz="3200" b="1" dirty="0"/>
          </a:p>
        </p:txBody>
      </p:sp>
      <p:sp>
        <p:nvSpPr>
          <p:cNvPr id="2" name="Obdélník 1"/>
          <p:cNvSpPr/>
          <p:nvPr/>
        </p:nvSpPr>
        <p:spPr>
          <a:xfrm>
            <a:off x="5445920" y="1946642"/>
            <a:ext cx="3167062" cy="11693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pic>
        <p:nvPicPr>
          <p:cNvPr id="19469" name="Picture 4" descr="OPVK_hor_zakladni_logolink_RGB_cz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65838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j0213912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650" y="56636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71" name="TextovéPole 4"/>
          <p:cNvSpPr txBox="1">
            <a:spLocks noChangeArrowheads="1"/>
          </p:cNvSpPr>
          <p:nvPr/>
        </p:nvSpPr>
        <p:spPr bwMode="auto">
          <a:xfrm>
            <a:off x="8343106" y="5465888"/>
            <a:ext cx="269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sz="1200" dirty="0"/>
              <a:t>8</a:t>
            </a:r>
          </a:p>
        </p:txBody>
      </p:sp>
      <p:sp>
        <p:nvSpPr>
          <p:cNvPr id="25" name="Obdélník 24"/>
          <p:cNvSpPr/>
          <p:nvPr/>
        </p:nvSpPr>
        <p:spPr>
          <a:xfrm>
            <a:off x="5445919" y="3116020"/>
            <a:ext cx="3167062" cy="11693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6" name="Obdélník 25"/>
          <p:cNvSpPr/>
          <p:nvPr/>
        </p:nvSpPr>
        <p:spPr>
          <a:xfrm>
            <a:off x="5445919" y="4285398"/>
            <a:ext cx="3167062" cy="11693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474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" grpId="0" animBg="1"/>
      <p:bldP spid="4" grpId="0"/>
      <p:bldP spid="2" grpId="0" animBg="1"/>
      <p:bldP spid="25" grpId="0" animBg="1"/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6" descr="Soubor:Mouflon 2.jp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80" t="11526" r="20887" b="11320"/>
          <a:stretch/>
        </p:blipFill>
        <p:spPr bwMode="auto">
          <a:xfrm>
            <a:off x="5486400" y="2021460"/>
            <a:ext cx="3161065" cy="3073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AutoShape 12"/>
          <p:cNvSpPr>
            <a:spLocks noChangeArrowheads="1"/>
          </p:cNvSpPr>
          <p:nvPr/>
        </p:nvSpPr>
        <p:spPr bwMode="auto">
          <a:xfrm>
            <a:off x="179388" y="561975"/>
            <a:ext cx="792162" cy="863600"/>
          </a:xfrm>
          <a:prstGeom prst="flowChartAlternateProcess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cs-CZ" sz="2400" b="1" dirty="0">
                <a:latin typeface="Palatino Linotype" pitchFamily="18" charset="0"/>
              </a:rPr>
              <a:t>5A</a:t>
            </a:r>
          </a:p>
        </p:txBody>
      </p:sp>
      <p:grpSp>
        <p:nvGrpSpPr>
          <p:cNvPr id="3087" name="Group 15"/>
          <p:cNvGrpSpPr>
            <a:grpSpLocks/>
          </p:cNvGrpSpPr>
          <p:nvPr/>
        </p:nvGrpSpPr>
        <p:grpSpPr bwMode="auto">
          <a:xfrm>
            <a:off x="179388" y="1938338"/>
            <a:ext cx="5154614" cy="841376"/>
            <a:chOff x="-6" y="1085"/>
            <a:chExt cx="3247" cy="530"/>
          </a:xfrm>
        </p:grpSpPr>
        <p:sp>
          <p:nvSpPr>
            <p:cNvPr id="20500" name="AutoShape 16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-6" y="1085"/>
              <a:ext cx="2536" cy="530"/>
            </a:xfrm>
            <a:prstGeom prst="roundRect">
              <a:avLst>
                <a:gd name="adj" fmla="val 16667"/>
              </a:avLst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cs-CZ" sz="2400" b="1" dirty="0" smtClean="0">
                  <a:latin typeface="Palatino Linotype" pitchFamily="18" charset="0"/>
                </a:rPr>
                <a:t>Jediný volně žijící zástupce</a:t>
              </a:r>
            </a:p>
            <a:p>
              <a:r>
                <a:rPr lang="cs-CZ" sz="2400" b="1" dirty="0" smtClean="0">
                  <a:latin typeface="Palatino Linotype" pitchFamily="18" charset="0"/>
                </a:rPr>
                <a:t>rodu ovce v přírodě v ČR. </a:t>
              </a:r>
              <a:endParaRPr lang="cs-CZ" sz="2400" b="1" dirty="0">
                <a:latin typeface="Palatino Linotype" pitchFamily="18" charset="0"/>
              </a:endParaRPr>
            </a:p>
          </p:txBody>
        </p:sp>
        <p:sp>
          <p:nvSpPr>
            <p:cNvPr id="20501" name="AutoShape 17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605" y="1085"/>
              <a:ext cx="636" cy="530"/>
            </a:xfrm>
            <a:prstGeom prst="flowChartAlternateProcess">
              <a:avLst/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sz="2400" b="1" dirty="0">
                  <a:latin typeface="Palatino Linotype" pitchFamily="18" charset="0"/>
                </a:rPr>
                <a:t>3 body</a:t>
              </a:r>
            </a:p>
          </p:txBody>
        </p:sp>
      </p:grpSp>
      <p:grpSp>
        <p:nvGrpSpPr>
          <p:cNvPr id="8196" name="Group 18"/>
          <p:cNvGrpSpPr>
            <a:grpSpLocks/>
          </p:cNvGrpSpPr>
          <p:nvPr/>
        </p:nvGrpSpPr>
        <p:grpSpPr bwMode="auto">
          <a:xfrm>
            <a:off x="179388" y="2965451"/>
            <a:ext cx="5154613" cy="844551"/>
            <a:chOff x="91" y="1142"/>
            <a:chExt cx="3247" cy="532"/>
          </a:xfrm>
        </p:grpSpPr>
        <p:sp>
          <p:nvSpPr>
            <p:cNvPr id="20498" name="AutoShape 19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91" y="1142"/>
              <a:ext cx="2536" cy="512"/>
            </a:xfrm>
            <a:prstGeom prst="roundRect">
              <a:avLst>
                <a:gd name="adj" fmla="val 16667"/>
              </a:avLst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b="1" dirty="0">
                <a:latin typeface="Palatino Linotype" pitchFamily="18" charset="0"/>
              </a:endParaRPr>
            </a:p>
            <a:p>
              <a:r>
                <a:rPr lang="cs-CZ" sz="2400" b="1" dirty="0" smtClean="0">
                  <a:latin typeface="Palatino Linotype" pitchFamily="18" charset="0"/>
                </a:rPr>
                <a:t>Žije v listnatých nebo</a:t>
              </a:r>
            </a:p>
            <a:p>
              <a:r>
                <a:rPr lang="cs-CZ" sz="2400" b="1" dirty="0">
                  <a:latin typeface="Palatino Linotype" pitchFamily="18" charset="0"/>
                </a:rPr>
                <a:t>s</a:t>
              </a:r>
              <a:r>
                <a:rPr lang="cs-CZ" sz="2400" b="1" dirty="0" smtClean="0">
                  <a:latin typeface="Palatino Linotype" pitchFamily="18" charset="0"/>
                </a:rPr>
                <a:t>míšených lesích.</a:t>
              </a:r>
              <a:endParaRPr lang="cs-CZ" sz="2400" b="1" dirty="0">
                <a:latin typeface="Palatino Linotype" pitchFamily="18" charset="0"/>
              </a:endParaRPr>
            </a:p>
            <a:p>
              <a:endParaRPr lang="cs-CZ" b="1" dirty="0">
                <a:latin typeface="Palatino Linotype" pitchFamily="18" charset="0"/>
              </a:endParaRPr>
            </a:p>
          </p:txBody>
        </p:sp>
        <p:sp>
          <p:nvSpPr>
            <p:cNvPr id="20499" name="AutoShape 20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702" y="1162"/>
              <a:ext cx="636" cy="512"/>
            </a:xfrm>
            <a:prstGeom prst="flowChartAlternateProcess">
              <a:avLst/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sz="2400" b="1" dirty="0">
                  <a:latin typeface="Palatino Linotype" pitchFamily="18" charset="0"/>
                </a:rPr>
                <a:t>2 body</a:t>
              </a:r>
            </a:p>
          </p:txBody>
        </p:sp>
      </p:grpSp>
      <p:grpSp>
        <p:nvGrpSpPr>
          <p:cNvPr id="8197" name="Group 21"/>
          <p:cNvGrpSpPr>
            <a:grpSpLocks/>
          </p:cNvGrpSpPr>
          <p:nvPr/>
        </p:nvGrpSpPr>
        <p:grpSpPr bwMode="auto">
          <a:xfrm>
            <a:off x="179387" y="3962400"/>
            <a:ext cx="5154614" cy="944561"/>
            <a:chOff x="91" y="1114"/>
            <a:chExt cx="3247" cy="595"/>
          </a:xfrm>
        </p:grpSpPr>
        <p:sp>
          <p:nvSpPr>
            <p:cNvPr id="20496" name="AutoShape 22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91" y="1114"/>
              <a:ext cx="2536" cy="595"/>
            </a:xfrm>
            <a:prstGeom prst="roundRect">
              <a:avLst>
                <a:gd name="adj" fmla="val 16667"/>
              </a:avLst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sz="2400" b="1" dirty="0">
                <a:latin typeface="Palatino Linotype" pitchFamily="18" charset="0"/>
              </a:endParaRPr>
            </a:p>
            <a:p>
              <a:r>
                <a:rPr lang="cs-CZ" sz="2400" b="1" dirty="0" smtClean="0">
                  <a:latin typeface="Palatino Linotype" pitchFamily="18" charset="0"/>
                </a:rPr>
                <a:t>Přežvýkavý býložravec:</a:t>
              </a:r>
            </a:p>
            <a:p>
              <a:r>
                <a:rPr lang="cs-CZ" sz="2400" b="1" dirty="0">
                  <a:latin typeface="Palatino Linotype" pitchFamily="18" charset="0"/>
                </a:rPr>
                <a:t>t</a:t>
              </a:r>
              <a:r>
                <a:rPr lang="cs-CZ" sz="2400" b="1" dirty="0" smtClean="0">
                  <a:latin typeface="Palatino Linotype" pitchFamily="18" charset="0"/>
                </a:rPr>
                <a:t>rávy, byliny, žaludy … </a:t>
              </a:r>
              <a:endParaRPr lang="cs-CZ" sz="2400" b="1" dirty="0">
                <a:latin typeface="Palatino Linotype" pitchFamily="18" charset="0"/>
              </a:endParaRPr>
            </a:p>
            <a:p>
              <a:endParaRPr lang="cs-CZ" b="1" dirty="0">
                <a:latin typeface="Palatino Linotype" pitchFamily="18" charset="0"/>
              </a:endParaRPr>
            </a:p>
          </p:txBody>
        </p:sp>
        <p:sp>
          <p:nvSpPr>
            <p:cNvPr id="20497" name="AutoShape 23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702" y="1114"/>
              <a:ext cx="636" cy="595"/>
            </a:xfrm>
            <a:prstGeom prst="flowChartAlternateProcess">
              <a:avLst/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sz="2400" b="1" dirty="0">
                  <a:latin typeface="Palatino Linotype" pitchFamily="18" charset="0"/>
                </a:rPr>
                <a:t>1 bod</a:t>
              </a:r>
            </a:p>
          </p:txBody>
        </p:sp>
      </p:grpSp>
      <p:sp>
        <p:nvSpPr>
          <p:cNvPr id="4103" name="AutoShape 32"/>
          <p:cNvSpPr>
            <a:spLocks noChangeArrowheads="1"/>
          </p:cNvSpPr>
          <p:nvPr/>
        </p:nvSpPr>
        <p:spPr bwMode="auto">
          <a:xfrm>
            <a:off x="1179513" y="587375"/>
            <a:ext cx="7488237" cy="8636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cs-CZ" sz="3200" b="1" dirty="0">
                <a:solidFill>
                  <a:schemeClr val="bg1"/>
                </a:solidFill>
                <a:latin typeface="Palatino Linotype" pitchFamily="18" charset="0"/>
              </a:rPr>
              <a:t>KDO JSEM?</a:t>
            </a:r>
          </a:p>
        </p:txBody>
      </p:sp>
      <p:sp>
        <p:nvSpPr>
          <p:cNvPr id="3" name="Dvojitá šipka 2"/>
          <p:cNvSpPr/>
          <p:nvPr/>
        </p:nvSpPr>
        <p:spPr>
          <a:xfrm>
            <a:off x="3581400" y="5440632"/>
            <a:ext cx="2085975" cy="576263"/>
          </a:xfrm>
          <a:prstGeom prst="chevron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800" b="1" dirty="0">
                <a:solidFill>
                  <a:schemeClr val="bg1"/>
                </a:solidFill>
              </a:rPr>
              <a:t>řešení</a:t>
            </a:r>
          </a:p>
        </p:txBody>
      </p:sp>
      <p:sp>
        <p:nvSpPr>
          <p:cNvPr id="4" name="TextovéPole 3"/>
          <p:cNvSpPr txBox="1">
            <a:spLocks noChangeArrowheads="1"/>
          </p:cNvSpPr>
          <p:nvPr/>
        </p:nvSpPr>
        <p:spPr bwMode="auto">
          <a:xfrm>
            <a:off x="6274894" y="6220856"/>
            <a:ext cx="155042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sz="3200" b="1" dirty="0" smtClean="0"/>
              <a:t>muflon</a:t>
            </a:r>
            <a:endParaRPr lang="cs-CZ" sz="3200" b="1" dirty="0"/>
          </a:p>
        </p:txBody>
      </p:sp>
      <p:pic>
        <p:nvPicPr>
          <p:cNvPr id="20493" name="Picture 4" descr="OPVK_hor_zakladni_logolink_RGB_cz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65838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j021392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306" y="545623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5" name="TextovéPole 4"/>
          <p:cNvSpPr txBox="1">
            <a:spLocks noChangeArrowheads="1"/>
          </p:cNvSpPr>
          <p:nvPr/>
        </p:nvSpPr>
        <p:spPr bwMode="auto">
          <a:xfrm>
            <a:off x="8377590" y="5268913"/>
            <a:ext cx="269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sz="1200"/>
              <a:t>9</a:t>
            </a:r>
          </a:p>
        </p:txBody>
      </p:sp>
      <p:sp>
        <p:nvSpPr>
          <p:cNvPr id="24" name="Obdélník 23"/>
          <p:cNvSpPr/>
          <p:nvPr/>
        </p:nvSpPr>
        <p:spPr>
          <a:xfrm>
            <a:off x="5470566" y="1938176"/>
            <a:ext cx="3162055" cy="11027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6" name="Obdélník 25"/>
          <p:cNvSpPr/>
          <p:nvPr/>
        </p:nvSpPr>
        <p:spPr>
          <a:xfrm>
            <a:off x="5470565" y="3056917"/>
            <a:ext cx="3162055" cy="11027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7" name="Obdélník 26"/>
          <p:cNvSpPr/>
          <p:nvPr/>
        </p:nvSpPr>
        <p:spPr>
          <a:xfrm>
            <a:off x="5469079" y="4166173"/>
            <a:ext cx="3162055" cy="11027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474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" grpId="0" animBg="1"/>
      <p:bldP spid="4" grpId="0"/>
      <p:bldP spid="24" grpId="0" animBg="1"/>
      <p:bldP spid="26" grpId="0" animBg="1"/>
      <p:bldP spid="2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ile:Capreolus capreolus male p.jp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7" t="6339"/>
          <a:stretch/>
        </p:blipFill>
        <p:spPr bwMode="auto">
          <a:xfrm>
            <a:off x="5742586" y="1614540"/>
            <a:ext cx="2755693" cy="3865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AutoShape 12"/>
          <p:cNvSpPr>
            <a:spLocks noChangeArrowheads="1"/>
          </p:cNvSpPr>
          <p:nvPr/>
        </p:nvSpPr>
        <p:spPr bwMode="auto">
          <a:xfrm>
            <a:off x="179388" y="561975"/>
            <a:ext cx="792162" cy="863600"/>
          </a:xfrm>
          <a:prstGeom prst="flowChartAlternateProcess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cs-CZ" sz="2400" b="1" dirty="0">
                <a:latin typeface="Palatino Linotype" pitchFamily="18" charset="0"/>
              </a:rPr>
              <a:t>5B</a:t>
            </a:r>
          </a:p>
        </p:txBody>
      </p:sp>
      <p:grpSp>
        <p:nvGrpSpPr>
          <p:cNvPr id="3087" name="Group 15"/>
          <p:cNvGrpSpPr>
            <a:grpSpLocks/>
          </p:cNvGrpSpPr>
          <p:nvPr/>
        </p:nvGrpSpPr>
        <p:grpSpPr bwMode="auto">
          <a:xfrm>
            <a:off x="241300" y="1910134"/>
            <a:ext cx="4962526" cy="892176"/>
            <a:chOff x="113" y="1162"/>
            <a:chExt cx="3126" cy="562"/>
          </a:xfrm>
        </p:grpSpPr>
        <p:sp>
          <p:nvSpPr>
            <p:cNvPr id="21524" name="AutoShape 16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113" y="1162"/>
              <a:ext cx="2392" cy="554"/>
            </a:xfrm>
            <a:prstGeom prst="roundRect">
              <a:avLst>
                <a:gd name="adj" fmla="val 16667"/>
              </a:avLst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cs-CZ" sz="2400" b="1" dirty="0" smtClean="0">
                  <a:latin typeface="Palatino Linotype" pitchFamily="18" charset="0"/>
                </a:rPr>
                <a:t>Nejhojněji se vyskytující </a:t>
              </a:r>
            </a:p>
            <a:p>
              <a:r>
                <a:rPr lang="cs-CZ" sz="2400" b="1" dirty="0">
                  <a:latin typeface="Palatino Linotype" pitchFamily="18" charset="0"/>
                </a:rPr>
                <a:t>s</a:t>
              </a:r>
              <a:r>
                <a:rPr lang="cs-CZ" sz="2400" b="1" dirty="0" smtClean="0">
                  <a:latin typeface="Palatino Linotype" pitchFamily="18" charset="0"/>
                </a:rPr>
                <a:t>udokopytník.</a:t>
              </a:r>
              <a:endParaRPr lang="cs-CZ" sz="2400" b="1" dirty="0">
                <a:latin typeface="Palatino Linotype" pitchFamily="18" charset="0"/>
              </a:endParaRPr>
            </a:p>
          </p:txBody>
        </p:sp>
        <p:sp>
          <p:nvSpPr>
            <p:cNvPr id="21525" name="AutoShape 17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603" y="1170"/>
              <a:ext cx="636" cy="554"/>
            </a:xfrm>
            <a:prstGeom prst="flowChartAlternateProcess">
              <a:avLst/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sz="2400" b="1" dirty="0">
                  <a:latin typeface="Palatino Linotype" pitchFamily="18" charset="0"/>
                </a:rPr>
                <a:t>3 body</a:t>
              </a:r>
            </a:p>
          </p:txBody>
        </p:sp>
      </p:grpSp>
      <p:grpSp>
        <p:nvGrpSpPr>
          <p:cNvPr id="8196" name="Group 18"/>
          <p:cNvGrpSpPr>
            <a:grpSpLocks/>
          </p:cNvGrpSpPr>
          <p:nvPr/>
        </p:nvGrpSpPr>
        <p:grpSpPr bwMode="auto">
          <a:xfrm>
            <a:off x="241300" y="2997202"/>
            <a:ext cx="4962526" cy="947739"/>
            <a:chOff x="113" y="1162"/>
            <a:chExt cx="3126" cy="597"/>
          </a:xfrm>
        </p:grpSpPr>
        <p:sp>
          <p:nvSpPr>
            <p:cNvPr id="21522" name="AutoShape 19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113" y="1162"/>
              <a:ext cx="2392" cy="589"/>
            </a:xfrm>
            <a:prstGeom prst="roundRect">
              <a:avLst>
                <a:gd name="adj" fmla="val 16667"/>
              </a:avLst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sz="2400" b="1" dirty="0">
                <a:latin typeface="Palatino Linotype" pitchFamily="18" charset="0"/>
              </a:endParaRPr>
            </a:p>
            <a:p>
              <a:r>
                <a:rPr lang="cs-CZ" sz="2400" b="1" dirty="0" smtClean="0">
                  <a:latin typeface="Palatino Linotype" pitchFamily="18" charset="0"/>
                </a:rPr>
                <a:t>Žije v lesích, na pasekách </a:t>
              </a:r>
            </a:p>
            <a:p>
              <a:r>
                <a:rPr lang="cs-CZ" sz="2400" b="1" dirty="0" smtClean="0">
                  <a:latin typeface="Palatino Linotype" pitchFamily="18" charset="0"/>
                </a:rPr>
                <a:t>od nížin až po hory. </a:t>
              </a:r>
              <a:endParaRPr lang="cs-CZ" sz="2400" b="1" dirty="0">
                <a:latin typeface="Palatino Linotype" pitchFamily="18" charset="0"/>
              </a:endParaRPr>
            </a:p>
            <a:p>
              <a:endParaRPr lang="cs-CZ" b="1" dirty="0">
                <a:latin typeface="Palatino Linotype" pitchFamily="18" charset="0"/>
              </a:endParaRPr>
            </a:p>
          </p:txBody>
        </p:sp>
        <p:sp>
          <p:nvSpPr>
            <p:cNvPr id="21523" name="AutoShape 20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603" y="1170"/>
              <a:ext cx="636" cy="589"/>
            </a:xfrm>
            <a:prstGeom prst="flowChartAlternateProcess">
              <a:avLst/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sz="2400" b="1" dirty="0">
                  <a:latin typeface="Palatino Linotype" pitchFamily="18" charset="0"/>
                </a:rPr>
                <a:t>2 body</a:t>
              </a:r>
            </a:p>
          </p:txBody>
        </p:sp>
      </p:grpSp>
      <p:grpSp>
        <p:nvGrpSpPr>
          <p:cNvPr id="8197" name="Group 21"/>
          <p:cNvGrpSpPr>
            <a:grpSpLocks/>
          </p:cNvGrpSpPr>
          <p:nvPr/>
        </p:nvGrpSpPr>
        <p:grpSpPr bwMode="auto">
          <a:xfrm>
            <a:off x="250825" y="4134643"/>
            <a:ext cx="4953001" cy="944562"/>
            <a:chOff x="113" y="1247"/>
            <a:chExt cx="3120" cy="595"/>
          </a:xfrm>
        </p:grpSpPr>
        <p:sp>
          <p:nvSpPr>
            <p:cNvPr id="21520" name="AutoShape 22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113" y="1247"/>
              <a:ext cx="2386" cy="595"/>
            </a:xfrm>
            <a:prstGeom prst="roundRect">
              <a:avLst>
                <a:gd name="adj" fmla="val 16667"/>
              </a:avLst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sz="2400" b="1" dirty="0">
                <a:latin typeface="Palatino Linotype" pitchFamily="18" charset="0"/>
              </a:endParaRPr>
            </a:p>
            <a:p>
              <a:r>
                <a:rPr lang="cs-CZ" sz="2400" b="1" dirty="0" smtClean="0">
                  <a:latin typeface="Palatino Linotype" pitchFamily="18" charset="0"/>
                </a:rPr>
                <a:t>Býložravý přežvýkavec:</a:t>
              </a:r>
            </a:p>
            <a:p>
              <a:r>
                <a:rPr lang="cs-CZ" sz="2400" b="1" dirty="0" smtClean="0">
                  <a:latin typeface="Palatino Linotype" pitchFamily="18" charset="0"/>
                </a:rPr>
                <a:t> trávy, listy, větvičky…  </a:t>
              </a:r>
              <a:endParaRPr lang="cs-CZ" sz="2400" b="1" dirty="0">
                <a:latin typeface="Palatino Linotype" pitchFamily="18" charset="0"/>
              </a:endParaRPr>
            </a:p>
            <a:p>
              <a:endParaRPr lang="cs-CZ" b="1" dirty="0">
                <a:latin typeface="Palatino Linotype" pitchFamily="18" charset="0"/>
              </a:endParaRPr>
            </a:p>
          </p:txBody>
        </p:sp>
        <p:sp>
          <p:nvSpPr>
            <p:cNvPr id="21521" name="AutoShape 23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597" y="1247"/>
              <a:ext cx="636" cy="595"/>
            </a:xfrm>
            <a:prstGeom prst="flowChartAlternateProcess">
              <a:avLst/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sz="2400" b="1" dirty="0">
                  <a:latin typeface="Palatino Linotype" pitchFamily="18" charset="0"/>
                </a:rPr>
                <a:t>1 bod</a:t>
              </a:r>
            </a:p>
          </p:txBody>
        </p:sp>
      </p:grpSp>
      <p:sp>
        <p:nvSpPr>
          <p:cNvPr id="4103" name="AutoShape 32"/>
          <p:cNvSpPr>
            <a:spLocks noChangeArrowheads="1"/>
          </p:cNvSpPr>
          <p:nvPr/>
        </p:nvSpPr>
        <p:spPr bwMode="auto">
          <a:xfrm>
            <a:off x="1179513" y="587375"/>
            <a:ext cx="7488237" cy="8636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cs-CZ" sz="3200" b="1" dirty="0">
                <a:solidFill>
                  <a:schemeClr val="bg1"/>
                </a:solidFill>
                <a:latin typeface="Palatino Linotype" pitchFamily="18" charset="0"/>
              </a:rPr>
              <a:t>KDO JSEM?</a:t>
            </a:r>
          </a:p>
        </p:txBody>
      </p:sp>
      <p:sp>
        <p:nvSpPr>
          <p:cNvPr id="3" name="Dvojitá šipka 2"/>
          <p:cNvSpPr/>
          <p:nvPr/>
        </p:nvSpPr>
        <p:spPr>
          <a:xfrm>
            <a:off x="3656611" y="5489575"/>
            <a:ext cx="2085975" cy="576263"/>
          </a:xfrm>
          <a:prstGeom prst="chevron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800" b="1" dirty="0">
                <a:solidFill>
                  <a:schemeClr val="bg1"/>
                </a:solidFill>
              </a:rPr>
              <a:t>řešení</a:t>
            </a:r>
          </a:p>
        </p:txBody>
      </p:sp>
      <p:sp>
        <p:nvSpPr>
          <p:cNvPr id="4" name="TextovéPole 3"/>
          <p:cNvSpPr txBox="1">
            <a:spLocks noChangeArrowheads="1"/>
          </p:cNvSpPr>
          <p:nvPr/>
        </p:nvSpPr>
        <p:spPr bwMode="auto">
          <a:xfrm>
            <a:off x="5546109" y="6260731"/>
            <a:ext cx="28248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sz="3200" b="1" dirty="0" smtClean="0"/>
              <a:t>srnec obecný</a:t>
            </a:r>
            <a:endParaRPr lang="cs-CZ" sz="3200" b="1" dirty="0"/>
          </a:p>
        </p:txBody>
      </p:sp>
      <p:sp>
        <p:nvSpPr>
          <p:cNvPr id="19" name="Obdélník 18"/>
          <p:cNvSpPr/>
          <p:nvPr/>
        </p:nvSpPr>
        <p:spPr>
          <a:xfrm>
            <a:off x="5750915" y="4191000"/>
            <a:ext cx="2747364" cy="12889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pic>
        <p:nvPicPr>
          <p:cNvPr id="21517" name="Picture 4" descr="OPVK_hor_zakladni_logolink_RGB_cz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65838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j0213959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1619" y="5626007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9" name="TextovéPole 4"/>
          <p:cNvSpPr txBox="1">
            <a:spLocks noChangeArrowheads="1"/>
          </p:cNvSpPr>
          <p:nvPr/>
        </p:nvSpPr>
        <p:spPr bwMode="auto">
          <a:xfrm>
            <a:off x="8446324" y="5227597"/>
            <a:ext cx="355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sz="1200" dirty="0"/>
              <a:t>10</a:t>
            </a:r>
          </a:p>
        </p:txBody>
      </p:sp>
      <p:sp>
        <p:nvSpPr>
          <p:cNvPr id="22" name="Obdélník 21"/>
          <p:cNvSpPr/>
          <p:nvPr/>
        </p:nvSpPr>
        <p:spPr>
          <a:xfrm>
            <a:off x="5750915" y="2935721"/>
            <a:ext cx="2747364" cy="12889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3" name="Obdélník 22"/>
          <p:cNvSpPr/>
          <p:nvPr/>
        </p:nvSpPr>
        <p:spPr>
          <a:xfrm>
            <a:off x="5742586" y="1614540"/>
            <a:ext cx="2747364" cy="13211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474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" grpId="0" animBg="1"/>
      <p:bldP spid="4" grpId="0"/>
      <p:bldP spid="19" grpId="0" animBg="1"/>
      <p:bldP spid="22" grpId="0" animBg="1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Obrázek 3" descr="Soubor:01-sfel-08-009a - crop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73" r="4964"/>
          <a:stretch>
            <a:fillRect/>
          </a:stretch>
        </p:blipFill>
        <p:spPr bwMode="auto">
          <a:xfrm>
            <a:off x="5720896" y="1904010"/>
            <a:ext cx="2517775" cy="343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AutoShape 12"/>
          <p:cNvSpPr>
            <a:spLocks noChangeArrowheads="1"/>
          </p:cNvSpPr>
          <p:nvPr/>
        </p:nvSpPr>
        <p:spPr bwMode="auto">
          <a:xfrm>
            <a:off x="179388" y="561975"/>
            <a:ext cx="792162" cy="863600"/>
          </a:xfrm>
          <a:prstGeom prst="flowChartAlternateProcess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cs-CZ" sz="2400" b="1" dirty="0">
                <a:latin typeface="Palatino Linotype" pitchFamily="18" charset="0"/>
              </a:rPr>
              <a:t>6A</a:t>
            </a:r>
          </a:p>
        </p:txBody>
      </p:sp>
      <p:grpSp>
        <p:nvGrpSpPr>
          <p:cNvPr id="3087" name="Group 15"/>
          <p:cNvGrpSpPr>
            <a:grpSpLocks/>
          </p:cNvGrpSpPr>
          <p:nvPr/>
        </p:nvGrpSpPr>
        <p:grpSpPr bwMode="auto">
          <a:xfrm>
            <a:off x="241300" y="1987160"/>
            <a:ext cx="4906963" cy="874713"/>
            <a:chOff x="113" y="1064"/>
            <a:chExt cx="3091" cy="551"/>
          </a:xfrm>
        </p:grpSpPr>
        <p:sp>
          <p:nvSpPr>
            <p:cNvPr id="22548" name="AutoShape 16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113" y="1064"/>
              <a:ext cx="2344" cy="551"/>
            </a:xfrm>
            <a:prstGeom prst="roundRect">
              <a:avLst>
                <a:gd name="adj" fmla="val 16667"/>
              </a:avLst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cs-CZ" sz="2400" b="1" dirty="0" smtClean="0">
                  <a:latin typeface="Palatino Linotype" pitchFamily="18" charset="0"/>
                </a:rPr>
                <a:t>Žije samotářsky, je velmi </a:t>
              </a:r>
            </a:p>
            <a:p>
              <a:r>
                <a:rPr lang="cs-CZ" sz="2400" b="1" dirty="0" smtClean="0">
                  <a:latin typeface="Palatino Linotype" pitchFamily="18" charset="0"/>
                </a:rPr>
                <a:t>rozšířen.</a:t>
              </a:r>
              <a:endParaRPr lang="cs-CZ" sz="2400" b="1" dirty="0">
                <a:latin typeface="Palatino Linotype" pitchFamily="18" charset="0"/>
              </a:endParaRPr>
            </a:p>
          </p:txBody>
        </p:sp>
        <p:sp>
          <p:nvSpPr>
            <p:cNvPr id="22549" name="AutoShape 17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568" y="1064"/>
              <a:ext cx="636" cy="551"/>
            </a:xfrm>
            <a:prstGeom prst="flowChartAlternateProcess">
              <a:avLst/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sz="2400" b="1">
                  <a:latin typeface="Palatino Linotype" pitchFamily="18" charset="0"/>
                </a:rPr>
                <a:t>3 body</a:t>
              </a:r>
            </a:p>
          </p:txBody>
        </p:sp>
      </p:grpSp>
      <p:grpSp>
        <p:nvGrpSpPr>
          <p:cNvPr id="8196" name="Group 18"/>
          <p:cNvGrpSpPr>
            <a:grpSpLocks/>
          </p:cNvGrpSpPr>
          <p:nvPr/>
        </p:nvGrpSpPr>
        <p:grpSpPr bwMode="auto">
          <a:xfrm>
            <a:off x="241300" y="3046412"/>
            <a:ext cx="4906963" cy="788988"/>
            <a:chOff x="107" y="1193"/>
            <a:chExt cx="3091" cy="497"/>
          </a:xfrm>
        </p:grpSpPr>
        <p:sp>
          <p:nvSpPr>
            <p:cNvPr id="22546" name="AutoShape 19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107" y="1193"/>
              <a:ext cx="2338" cy="497"/>
            </a:xfrm>
            <a:prstGeom prst="roundRect">
              <a:avLst>
                <a:gd name="adj" fmla="val 16667"/>
              </a:avLst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sz="2400" b="1" dirty="0">
                <a:latin typeface="Palatino Linotype" pitchFamily="18" charset="0"/>
              </a:endParaRPr>
            </a:p>
            <a:p>
              <a:r>
                <a:rPr lang="cs-CZ" sz="2400" b="1" dirty="0" smtClean="0">
                  <a:latin typeface="Palatino Linotype" pitchFamily="18" charset="0"/>
                </a:rPr>
                <a:t>Žije na polích, loukách, </a:t>
              </a:r>
            </a:p>
            <a:p>
              <a:r>
                <a:rPr lang="cs-CZ" sz="2400" b="1" dirty="0">
                  <a:latin typeface="Palatino Linotype" pitchFamily="18" charset="0"/>
                </a:rPr>
                <a:t>o</a:t>
              </a:r>
              <a:r>
                <a:rPr lang="cs-CZ" sz="2400" b="1" dirty="0" smtClean="0">
                  <a:latin typeface="Palatino Linotype" pitchFamily="18" charset="0"/>
                </a:rPr>
                <a:t>kraje lesů.</a:t>
              </a:r>
              <a:endParaRPr lang="cs-CZ" sz="2400" b="1" dirty="0">
                <a:latin typeface="Palatino Linotype" pitchFamily="18" charset="0"/>
              </a:endParaRPr>
            </a:p>
            <a:p>
              <a:endParaRPr lang="cs-CZ" b="1" dirty="0">
                <a:latin typeface="Palatino Linotype" pitchFamily="18" charset="0"/>
              </a:endParaRPr>
            </a:p>
          </p:txBody>
        </p:sp>
        <p:sp>
          <p:nvSpPr>
            <p:cNvPr id="22547" name="AutoShape 20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562" y="1193"/>
              <a:ext cx="636" cy="497"/>
            </a:xfrm>
            <a:prstGeom prst="flowChartAlternateProcess">
              <a:avLst/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sz="2400" b="1" dirty="0">
                  <a:latin typeface="Palatino Linotype" pitchFamily="18" charset="0"/>
                </a:rPr>
                <a:t>2 body</a:t>
              </a:r>
            </a:p>
          </p:txBody>
        </p:sp>
      </p:grpSp>
      <p:grpSp>
        <p:nvGrpSpPr>
          <p:cNvPr id="8197" name="Group 21"/>
          <p:cNvGrpSpPr>
            <a:grpSpLocks/>
          </p:cNvGrpSpPr>
          <p:nvPr/>
        </p:nvGrpSpPr>
        <p:grpSpPr bwMode="auto">
          <a:xfrm>
            <a:off x="250825" y="4037807"/>
            <a:ext cx="4897438" cy="814387"/>
            <a:chOff x="113" y="1320"/>
            <a:chExt cx="3085" cy="513"/>
          </a:xfrm>
        </p:grpSpPr>
        <p:sp>
          <p:nvSpPr>
            <p:cNvPr id="22544" name="AutoShape 22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113" y="1320"/>
              <a:ext cx="2338" cy="513"/>
            </a:xfrm>
            <a:prstGeom prst="roundRect">
              <a:avLst>
                <a:gd name="adj" fmla="val 16667"/>
              </a:avLst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sz="2400" b="1" dirty="0">
                <a:latin typeface="Palatino Linotype" pitchFamily="18" charset="0"/>
              </a:endParaRPr>
            </a:p>
            <a:p>
              <a:r>
                <a:rPr lang="cs-CZ" sz="2400" b="1" dirty="0" smtClean="0">
                  <a:latin typeface="Palatino Linotype" pitchFamily="18" charset="0"/>
                </a:rPr>
                <a:t>Býložravec: trávy, byliny,</a:t>
              </a:r>
            </a:p>
            <a:p>
              <a:r>
                <a:rPr lang="cs-CZ" sz="2400" b="1" dirty="0" smtClean="0">
                  <a:latin typeface="Palatino Linotype" pitchFamily="18" charset="0"/>
                </a:rPr>
                <a:t>větve, občas i žížala … </a:t>
              </a:r>
              <a:endParaRPr lang="cs-CZ" sz="2400" b="1" dirty="0">
                <a:latin typeface="Palatino Linotype" pitchFamily="18" charset="0"/>
              </a:endParaRPr>
            </a:p>
            <a:p>
              <a:endParaRPr lang="cs-CZ" b="1" dirty="0">
                <a:latin typeface="Palatino Linotype" pitchFamily="18" charset="0"/>
              </a:endParaRPr>
            </a:p>
          </p:txBody>
        </p:sp>
        <p:sp>
          <p:nvSpPr>
            <p:cNvPr id="22545" name="AutoShape 23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562" y="1320"/>
              <a:ext cx="636" cy="513"/>
            </a:xfrm>
            <a:prstGeom prst="flowChartAlternateProcess">
              <a:avLst/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sz="2400" b="1" dirty="0">
                  <a:latin typeface="Palatino Linotype" pitchFamily="18" charset="0"/>
                </a:rPr>
                <a:t>1 bod</a:t>
              </a:r>
            </a:p>
          </p:txBody>
        </p:sp>
      </p:grpSp>
      <p:sp>
        <p:nvSpPr>
          <p:cNvPr id="4103" name="AutoShape 32"/>
          <p:cNvSpPr>
            <a:spLocks noChangeArrowheads="1"/>
          </p:cNvSpPr>
          <p:nvPr/>
        </p:nvSpPr>
        <p:spPr bwMode="auto">
          <a:xfrm>
            <a:off x="1179513" y="587375"/>
            <a:ext cx="7488237" cy="8636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cs-CZ" sz="3200" b="1" dirty="0">
                <a:solidFill>
                  <a:schemeClr val="bg1"/>
                </a:solidFill>
                <a:latin typeface="Palatino Linotype" pitchFamily="18" charset="0"/>
              </a:rPr>
              <a:t>KDO JSEM?</a:t>
            </a:r>
          </a:p>
        </p:txBody>
      </p:sp>
      <p:sp>
        <p:nvSpPr>
          <p:cNvPr id="3" name="Dvojitá šipka 2"/>
          <p:cNvSpPr/>
          <p:nvPr/>
        </p:nvSpPr>
        <p:spPr>
          <a:xfrm>
            <a:off x="3429000" y="5489575"/>
            <a:ext cx="2085975" cy="576263"/>
          </a:xfrm>
          <a:prstGeom prst="chevron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800" b="1" dirty="0">
                <a:solidFill>
                  <a:schemeClr val="bg1"/>
                </a:solidFill>
              </a:rPr>
              <a:t>řešení</a:t>
            </a:r>
          </a:p>
        </p:txBody>
      </p:sp>
      <p:sp>
        <p:nvSpPr>
          <p:cNvPr id="4" name="TextovéPole 3"/>
          <p:cNvSpPr txBox="1">
            <a:spLocks noChangeArrowheads="1"/>
          </p:cNvSpPr>
          <p:nvPr/>
        </p:nvSpPr>
        <p:spPr bwMode="auto">
          <a:xfrm>
            <a:off x="5665485" y="6273225"/>
            <a:ext cx="21643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sz="3200" b="1" dirty="0"/>
              <a:t>z</a:t>
            </a:r>
            <a:r>
              <a:rPr lang="cs-CZ" sz="3200" b="1" dirty="0" smtClean="0"/>
              <a:t>ajíc polní</a:t>
            </a:r>
            <a:endParaRPr lang="cs-CZ" sz="3200" b="1" dirty="0"/>
          </a:p>
        </p:txBody>
      </p:sp>
      <p:pic>
        <p:nvPicPr>
          <p:cNvPr id="22537" name="Picture 4" descr="OPVK_hor_zakladni_logolink_RGB_cz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65838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j0213975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4984" y="576103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Obdélník 21"/>
          <p:cNvSpPr/>
          <p:nvPr/>
        </p:nvSpPr>
        <p:spPr>
          <a:xfrm>
            <a:off x="5720896" y="1905000"/>
            <a:ext cx="2517775" cy="11414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2543" name="TextovéPole 1"/>
          <p:cNvSpPr txBox="1">
            <a:spLocks noChangeArrowheads="1"/>
          </p:cNvSpPr>
          <p:nvPr/>
        </p:nvSpPr>
        <p:spPr bwMode="auto">
          <a:xfrm>
            <a:off x="8238670" y="5063135"/>
            <a:ext cx="3429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sz="1200" dirty="0"/>
              <a:t>11</a:t>
            </a:r>
          </a:p>
        </p:txBody>
      </p:sp>
      <p:sp>
        <p:nvSpPr>
          <p:cNvPr id="26" name="Obdélník 25"/>
          <p:cNvSpPr/>
          <p:nvPr/>
        </p:nvSpPr>
        <p:spPr>
          <a:xfrm>
            <a:off x="5720895" y="3046412"/>
            <a:ext cx="2517775" cy="11414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7" name="Obdélník 26"/>
          <p:cNvSpPr/>
          <p:nvPr/>
        </p:nvSpPr>
        <p:spPr>
          <a:xfrm>
            <a:off x="5721954" y="4199535"/>
            <a:ext cx="2517775" cy="11414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474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" grpId="0" animBg="1"/>
      <p:bldP spid="4" grpId="0"/>
      <p:bldP spid="22" grpId="0" animBg="1"/>
      <p:bldP spid="26" grpId="0" animBg="1"/>
      <p:bldP spid="2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Obrázek 3" descr="Soubor:Kurre5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07"/>
          <a:stretch>
            <a:fillRect/>
          </a:stretch>
        </p:blipFill>
        <p:spPr bwMode="auto">
          <a:xfrm>
            <a:off x="5638800" y="1652588"/>
            <a:ext cx="2755142" cy="3914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AutoShape 12"/>
          <p:cNvSpPr>
            <a:spLocks noChangeArrowheads="1"/>
          </p:cNvSpPr>
          <p:nvPr/>
        </p:nvSpPr>
        <p:spPr bwMode="auto">
          <a:xfrm>
            <a:off x="179388" y="561975"/>
            <a:ext cx="792162" cy="863600"/>
          </a:xfrm>
          <a:prstGeom prst="flowChartAlternateProcess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cs-CZ" sz="2400" b="1" dirty="0">
                <a:latin typeface="Palatino Linotype" pitchFamily="18" charset="0"/>
              </a:rPr>
              <a:t>6B</a:t>
            </a:r>
          </a:p>
        </p:txBody>
      </p:sp>
      <p:grpSp>
        <p:nvGrpSpPr>
          <p:cNvPr id="3087" name="Group 15"/>
          <p:cNvGrpSpPr>
            <a:grpSpLocks/>
          </p:cNvGrpSpPr>
          <p:nvPr/>
        </p:nvGrpSpPr>
        <p:grpSpPr bwMode="auto">
          <a:xfrm>
            <a:off x="258062" y="1905000"/>
            <a:ext cx="4995863" cy="719138"/>
            <a:chOff x="113" y="1162"/>
            <a:chExt cx="3147" cy="453"/>
          </a:xfrm>
        </p:grpSpPr>
        <p:sp>
          <p:nvSpPr>
            <p:cNvPr id="23572" name="AutoShape 16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113" y="1162"/>
              <a:ext cx="2392" cy="453"/>
            </a:xfrm>
            <a:prstGeom prst="roundRect">
              <a:avLst>
                <a:gd name="adj" fmla="val 16667"/>
              </a:avLst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cs-CZ" sz="2400" b="1" dirty="0" smtClean="0">
                  <a:latin typeface="Palatino Linotype" pitchFamily="18" charset="0"/>
                </a:rPr>
                <a:t>Hlodavec žijící hlavně v </a:t>
              </a:r>
            </a:p>
            <a:p>
              <a:r>
                <a:rPr lang="cs-CZ" sz="2400" b="1" dirty="0" smtClean="0">
                  <a:latin typeface="Palatino Linotype" pitchFamily="18" charset="0"/>
                </a:rPr>
                <a:t>korunách stromů.</a:t>
              </a:r>
              <a:endParaRPr lang="cs-CZ" sz="2400" b="1" dirty="0">
                <a:latin typeface="Palatino Linotype" pitchFamily="18" charset="0"/>
              </a:endParaRPr>
            </a:p>
          </p:txBody>
        </p:sp>
        <p:sp>
          <p:nvSpPr>
            <p:cNvPr id="23573" name="AutoShape 17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624" y="1162"/>
              <a:ext cx="636" cy="453"/>
            </a:xfrm>
            <a:prstGeom prst="flowChartAlternateProcess">
              <a:avLst/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sz="2400" b="1">
                  <a:latin typeface="Palatino Linotype" pitchFamily="18" charset="0"/>
                </a:rPr>
                <a:t>3 body</a:t>
              </a:r>
            </a:p>
          </p:txBody>
        </p:sp>
      </p:grpSp>
      <p:grpSp>
        <p:nvGrpSpPr>
          <p:cNvPr id="8196" name="Group 18"/>
          <p:cNvGrpSpPr>
            <a:grpSpLocks/>
          </p:cNvGrpSpPr>
          <p:nvPr/>
        </p:nvGrpSpPr>
        <p:grpSpPr bwMode="auto">
          <a:xfrm>
            <a:off x="250825" y="2792596"/>
            <a:ext cx="5002213" cy="879475"/>
            <a:chOff x="113" y="1111"/>
            <a:chExt cx="3151" cy="554"/>
          </a:xfrm>
        </p:grpSpPr>
        <p:sp>
          <p:nvSpPr>
            <p:cNvPr id="23570" name="AutoShape 19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113" y="1111"/>
              <a:ext cx="2386" cy="554"/>
            </a:xfrm>
            <a:prstGeom prst="roundRect">
              <a:avLst>
                <a:gd name="adj" fmla="val 16667"/>
              </a:avLst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sz="2400" b="1" dirty="0" smtClean="0">
                <a:latin typeface="Palatino Linotype" pitchFamily="18" charset="0"/>
              </a:endParaRPr>
            </a:p>
            <a:p>
              <a:endParaRPr lang="cs-CZ" sz="2400" b="1" dirty="0" smtClean="0">
                <a:latin typeface="Palatino Linotype" pitchFamily="18" charset="0"/>
              </a:endParaRPr>
            </a:p>
            <a:p>
              <a:r>
                <a:rPr lang="cs-CZ" sz="2400" b="1" dirty="0" smtClean="0">
                  <a:latin typeface="Palatino Linotype" pitchFamily="18" charset="0"/>
                </a:rPr>
                <a:t>Žije od nížin po </a:t>
              </a:r>
            </a:p>
            <a:p>
              <a:r>
                <a:rPr lang="cs-CZ" sz="2400" b="1" dirty="0" smtClean="0">
                  <a:latin typeface="Palatino Linotype" pitchFamily="18" charset="0"/>
                </a:rPr>
                <a:t>podhorské oblasti.  </a:t>
              </a:r>
              <a:endParaRPr lang="cs-CZ" sz="2400" b="1" dirty="0">
                <a:latin typeface="Palatino Linotype" pitchFamily="18" charset="0"/>
              </a:endParaRPr>
            </a:p>
            <a:p>
              <a:endParaRPr lang="cs-CZ" sz="2400" b="1" dirty="0">
                <a:latin typeface="Palatino Linotype" pitchFamily="18" charset="0"/>
              </a:endParaRPr>
            </a:p>
            <a:p>
              <a:endParaRPr lang="cs-CZ" b="1" dirty="0">
                <a:latin typeface="Palatino Linotype" pitchFamily="18" charset="0"/>
              </a:endParaRPr>
            </a:p>
          </p:txBody>
        </p:sp>
        <p:sp>
          <p:nvSpPr>
            <p:cNvPr id="23571" name="AutoShape 20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628" y="1111"/>
              <a:ext cx="636" cy="554"/>
            </a:xfrm>
            <a:prstGeom prst="flowChartAlternateProcess">
              <a:avLst/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sz="2400" b="1" dirty="0">
                  <a:latin typeface="Palatino Linotype" pitchFamily="18" charset="0"/>
                </a:rPr>
                <a:t>2 body</a:t>
              </a:r>
            </a:p>
          </p:txBody>
        </p:sp>
      </p:grpSp>
      <p:grpSp>
        <p:nvGrpSpPr>
          <p:cNvPr id="8197" name="Group 21"/>
          <p:cNvGrpSpPr>
            <a:grpSpLocks/>
          </p:cNvGrpSpPr>
          <p:nvPr/>
        </p:nvGrpSpPr>
        <p:grpSpPr bwMode="auto">
          <a:xfrm>
            <a:off x="258762" y="3824288"/>
            <a:ext cx="4995863" cy="1203325"/>
            <a:chOff x="118" y="1277"/>
            <a:chExt cx="3147" cy="758"/>
          </a:xfrm>
        </p:grpSpPr>
        <p:sp>
          <p:nvSpPr>
            <p:cNvPr id="23568" name="AutoShape 22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118" y="1277"/>
              <a:ext cx="2386" cy="758"/>
            </a:xfrm>
            <a:prstGeom prst="roundRect">
              <a:avLst>
                <a:gd name="adj" fmla="val 16667"/>
              </a:avLst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sz="2400" b="1" dirty="0">
                <a:latin typeface="Palatino Linotype" pitchFamily="18" charset="0"/>
              </a:endParaRPr>
            </a:p>
            <a:p>
              <a:r>
                <a:rPr lang="cs-CZ" sz="2400" b="1" dirty="0" smtClean="0">
                  <a:latin typeface="Palatino Linotype" pitchFamily="18" charset="0"/>
                </a:rPr>
                <a:t>Všežravec: semena šišek, </a:t>
              </a:r>
            </a:p>
            <a:p>
              <a:r>
                <a:rPr lang="cs-CZ" sz="2400" b="1" dirty="0" smtClean="0">
                  <a:latin typeface="Palatino Linotype" pitchFamily="18" charset="0"/>
                </a:rPr>
                <a:t>houby, plody, ptačí vejce, </a:t>
              </a:r>
            </a:p>
            <a:p>
              <a:r>
                <a:rPr lang="cs-CZ" sz="2400" b="1" dirty="0" smtClean="0">
                  <a:latin typeface="Palatino Linotype" pitchFamily="18" charset="0"/>
                </a:rPr>
                <a:t>hmyz … </a:t>
              </a:r>
              <a:endParaRPr lang="cs-CZ" sz="2400" b="1" dirty="0">
                <a:latin typeface="Palatino Linotype" pitchFamily="18" charset="0"/>
              </a:endParaRPr>
            </a:p>
            <a:p>
              <a:endParaRPr lang="cs-CZ" b="1" dirty="0">
                <a:latin typeface="Palatino Linotype" pitchFamily="18" charset="0"/>
              </a:endParaRPr>
            </a:p>
          </p:txBody>
        </p:sp>
        <p:sp>
          <p:nvSpPr>
            <p:cNvPr id="23569" name="AutoShape 23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629" y="1277"/>
              <a:ext cx="636" cy="758"/>
            </a:xfrm>
            <a:prstGeom prst="flowChartAlternateProcess">
              <a:avLst/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sz="2400" b="1" dirty="0">
                  <a:latin typeface="Palatino Linotype" pitchFamily="18" charset="0"/>
                </a:rPr>
                <a:t>1 bod</a:t>
              </a:r>
            </a:p>
          </p:txBody>
        </p:sp>
      </p:grpSp>
      <p:sp>
        <p:nvSpPr>
          <p:cNvPr id="4103" name="AutoShape 32"/>
          <p:cNvSpPr>
            <a:spLocks noChangeArrowheads="1"/>
          </p:cNvSpPr>
          <p:nvPr/>
        </p:nvSpPr>
        <p:spPr bwMode="auto">
          <a:xfrm>
            <a:off x="1179513" y="587375"/>
            <a:ext cx="7488237" cy="8636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cs-CZ" sz="3200" b="1" dirty="0">
                <a:solidFill>
                  <a:schemeClr val="bg1"/>
                </a:solidFill>
                <a:latin typeface="Palatino Linotype" pitchFamily="18" charset="0"/>
              </a:rPr>
              <a:t>KDO JSEM?</a:t>
            </a:r>
          </a:p>
        </p:txBody>
      </p:sp>
      <p:sp>
        <p:nvSpPr>
          <p:cNvPr id="3" name="Dvojitá šipka 2"/>
          <p:cNvSpPr/>
          <p:nvPr/>
        </p:nvSpPr>
        <p:spPr>
          <a:xfrm>
            <a:off x="3402842" y="5489575"/>
            <a:ext cx="2085975" cy="576263"/>
          </a:xfrm>
          <a:prstGeom prst="chevron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800" b="1" dirty="0">
                <a:solidFill>
                  <a:schemeClr val="bg1"/>
                </a:solidFill>
              </a:rPr>
              <a:t>řešení</a:t>
            </a:r>
          </a:p>
        </p:txBody>
      </p:sp>
      <p:sp>
        <p:nvSpPr>
          <p:cNvPr id="4" name="TextovéPole 3"/>
          <p:cNvSpPr txBox="1">
            <a:spLocks noChangeArrowheads="1"/>
          </p:cNvSpPr>
          <p:nvPr/>
        </p:nvSpPr>
        <p:spPr bwMode="auto">
          <a:xfrm>
            <a:off x="5253263" y="6253619"/>
            <a:ext cx="325762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sz="3200" b="1" dirty="0"/>
              <a:t>v</a:t>
            </a:r>
            <a:r>
              <a:rPr lang="cs-CZ" sz="3200" b="1" dirty="0" smtClean="0"/>
              <a:t>everka obecná</a:t>
            </a:r>
            <a:endParaRPr lang="cs-CZ" sz="3200" b="1" dirty="0"/>
          </a:p>
        </p:txBody>
      </p:sp>
      <p:pic>
        <p:nvPicPr>
          <p:cNvPr id="23562" name="Picture 4" descr="OPVK_hor_zakladni_logolink_RGB_cz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65838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j0213991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274" y="5644019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Obdélník 26"/>
          <p:cNvSpPr/>
          <p:nvPr/>
        </p:nvSpPr>
        <p:spPr>
          <a:xfrm>
            <a:off x="5638800" y="4267200"/>
            <a:ext cx="2755142" cy="12997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3567" name="TextovéPole 4"/>
          <p:cNvSpPr txBox="1">
            <a:spLocks noChangeArrowheads="1"/>
          </p:cNvSpPr>
          <p:nvPr/>
        </p:nvSpPr>
        <p:spPr bwMode="auto">
          <a:xfrm>
            <a:off x="8393942" y="5290772"/>
            <a:ext cx="3540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sz="1200"/>
              <a:t>12</a:t>
            </a:r>
          </a:p>
        </p:txBody>
      </p:sp>
      <p:sp>
        <p:nvSpPr>
          <p:cNvPr id="28" name="Obdélník 27"/>
          <p:cNvSpPr/>
          <p:nvPr/>
        </p:nvSpPr>
        <p:spPr>
          <a:xfrm>
            <a:off x="5638800" y="2952385"/>
            <a:ext cx="2755142" cy="12997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9" name="Obdélník 28"/>
          <p:cNvSpPr/>
          <p:nvPr/>
        </p:nvSpPr>
        <p:spPr>
          <a:xfrm>
            <a:off x="5638800" y="1652588"/>
            <a:ext cx="2755142" cy="12997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474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" grpId="0" animBg="1"/>
      <p:bldP spid="4" grpId="0"/>
      <p:bldP spid="27" grpId="0" animBg="1"/>
      <p:bldP spid="28" grpId="0" animBg="1"/>
      <p:bldP spid="2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6" descr="Soubor:Lynx lynx poing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04" r="6831"/>
          <a:stretch>
            <a:fillRect/>
          </a:stretch>
        </p:blipFill>
        <p:spPr bwMode="auto">
          <a:xfrm>
            <a:off x="5664200" y="1587749"/>
            <a:ext cx="2614613" cy="401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AutoShape 12"/>
          <p:cNvSpPr>
            <a:spLocks noChangeArrowheads="1"/>
          </p:cNvSpPr>
          <p:nvPr/>
        </p:nvSpPr>
        <p:spPr bwMode="auto">
          <a:xfrm>
            <a:off x="179388" y="561975"/>
            <a:ext cx="792162" cy="863600"/>
          </a:xfrm>
          <a:prstGeom prst="flowChartAlternateProcess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cs-CZ" sz="2400" b="1" dirty="0">
                <a:latin typeface="Palatino Linotype" pitchFamily="18" charset="0"/>
              </a:rPr>
              <a:t>7A</a:t>
            </a:r>
          </a:p>
        </p:txBody>
      </p:sp>
      <p:grpSp>
        <p:nvGrpSpPr>
          <p:cNvPr id="3087" name="Group 15"/>
          <p:cNvGrpSpPr>
            <a:grpSpLocks/>
          </p:cNvGrpSpPr>
          <p:nvPr/>
        </p:nvGrpSpPr>
        <p:grpSpPr bwMode="auto">
          <a:xfrm>
            <a:off x="241300" y="2060575"/>
            <a:ext cx="5186363" cy="719138"/>
            <a:chOff x="113" y="1162"/>
            <a:chExt cx="3267" cy="453"/>
          </a:xfrm>
        </p:grpSpPr>
        <p:sp>
          <p:nvSpPr>
            <p:cNvPr id="24596" name="AutoShape 16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113" y="1162"/>
              <a:ext cx="2514" cy="453"/>
            </a:xfrm>
            <a:prstGeom prst="roundRect">
              <a:avLst>
                <a:gd name="adj" fmla="val 16667"/>
              </a:avLst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cs-CZ" sz="2400" b="1" dirty="0" smtClean="0">
                  <a:latin typeface="Palatino Linotype" pitchFamily="18" charset="0"/>
                </a:rPr>
                <a:t>Volně žijící kočkovitá </a:t>
              </a:r>
            </a:p>
            <a:p>
              <a:r>
                <a:rPr lang="cs-CZ" sz="2400" b="1" dirty="0">
                  <a:latin typeface="Palatino Linotype" pitchFamily="18" charset="0"/>
                </a:rPr>
                <a:t>š</a:t>
              </a:r>
              <a:r>
                <a:rPr lang="cs-CZ" sz="2400" b="1" dirty="0" smtClean="0">
                  <a:latin typeface="Palatino Linotype" pitchFamily="18" charset="0"/>
                </a:rPr>
                <a:t>elma.</a:t>
              </a:r>
              <a:endParaRPr lang="cs-CZ" sz="2400" b="1" dirty="0">
                <a:latin typeface="Palatino Linotype" pitchFamily="18" charset="0"/>
              </a:endParaRPr>
            </a:p>
          </p:txBody>
        </p:sp>
        <p:sp>
          <p:nvSpPr>
            <p:cNvPr id="24597" name="AutoShape 17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744" y="1162"/>
              <a:ext cx="636" cy="453"/>
            </a:xfrm>
            <a:prstGeom prst="flowChartAlternateProcess">
              <a:avLst/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sz="2400" b="1" dirty="0">
                  <a:latin typeface="Palatino Linotype" pitchFamily="18" charset="0"/>
                </a:rPr>
                <a:t>3 body</a:t>
              </a:r>
            </a:p>
          </p:txBody>
        </p:sp>
      </p:grpSp>
      <p:grpSp>
        <p:nvGrpSpPr>
          <p:cNvPr id="8196" name="Group 18"/>
          <p:cNvGrpSpPr>
            <a:grpSpLocks/>
          </p:cNvGrpSpPr>
          <p:nvPr/>
        </p:nvGrpSpPr>
        <p:grpSpPr bwMode="auto">
          <a:xfrm>
            <a:off x="241300" y="2997200"/>
            <a:ext cx="5162550" cy="719138"/>
            <a:chOff x="107" y="1162"/>
            <a:chExt cx="3252" cy="453"/>
          </a:xfrm>
        </p:grpSpPr>
        <p:sp>
          <p:nvSpPr>
            <p:cNvPr id="24594" name="AutoShape 19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107" y="1162"/>
              <a:ext cx="2514" cy="453"/>
            </a:xfrm>
            <a:prstGeom prst="roundRect">
              <a:avLst>
                <a:gd name="adj" fmla="val 16667"/>
              </a:avLst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b="1" dirty="0">
                <a:latin typeface="Palatino Linotype" pitchFamily="18" charset="0"/>
              </a:endParaRPr>
            </a:p>
            <a:p>
              <a:r>
                <a:rPr lang="cs-CZ" sz="2400" b="1" dirty="0" smtClean="0">
                  <a:latin typeface="Palatino Linotype" pitchFamily="18" charset="0"/>
                </a:rPr>
                <a:t>Žije v lesích až po hřebeny </a:t>
              </a:r>
            </a:p>
            <a:p>
              <a:r>
                <a:rPr lang="cs-CZ" sz="2400" b="1" dirty="0" smtClean="0">
                  <a:latin typeface="Palatino Linotype" pitchFamily="18" charset="0"/>
                </a:rPr>
                <a:t>hor v celé Eurasii.</a:t>
              </a:r>
              <a:endParaRPr lang="cs-CZ" sz="2400" b="1" dirty="0">
                <a:latin typeface="Palatino Linotype" pitchFamily="18" charset="0"/>
              </a:endParaRPr>
            </a:p>
            <a:p>
              <a:endParaRPr lang="cs-CZ" b="1" dirty="0">
                <a:latin typeface="Palatino Linotype" pitchFamily="18" charset="0"/>
              </a:endParaRPr>
            </a:p>
          </p:txBody>
        </p:sp>
        <p:sp>
          <p:nvSpPr>
            <p:cNvPr id="24595" name="AutoShape 20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723" y="1162"/>
              <a:ext cx="636" cy="453"/>
            </a:xfrm>
            <a:prstGeom prst="flowChartAlternateProcess">
              <a:avLst/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sz="2400" b="1" dirty="0">
                  <a:latin typeface="Palatino Linotype" pitchFamily="18" charset="0"/>
                </a:rPr>
                <a:t>2 body</a:t>
              </a:r>
            </a:p>
          </p:txBody>
        </p:sp>
      </p:grpSp>
      <p:grpSp>
        <p:nvGrpSpPr>
          <p:cNvPr id="8197" name="Group 21"/>
          <p:cNvGrpSpPr>
            <a:grpSpLocks/>
          </p:cNvGrpSpPr>
          <p:nvPr/>
        </p:nvGrpSpPr>
        <p:grpSpPr bwMode="auto">
          <a:xfrm>
            <a:off x="250825" y="3932239"/>
            <a:ext cx="5153025" cy="868363"/>
            <a:chOff x="113" y="1162"/>
            <a:chExt cx="3246" cy="547"/>
          </a:xfrm>
        </p:grpSpPr>
        <p:sp>
          <p:nvSpPr>
            <p:cNvPr id="24592" name="AutoShape 22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113" y="1162"/>
              <a:ext cx="2508" cy="547"/>
            </a:xfrm>
            <a:prstGeom prst="roundRect">
              <a:avLst>
                <a:gd name="adj" fmla="val 16667"/>
              </a:avLst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cs-CZ" sz="2400" b="1" dirty="0" smtClean="0">
                  <a:latin typeface="Palatino Linotype" pitchFamily="18" charset="0"/>
                </a:rPr>
                <a:t>Masožravec: srnčí zvěř,</a:t>
              </a:r>
            </a:p>
            <a:p>
              <a:r>
                <a:rPr lang="cs-CZ" sz="2400" b="1" dirty="0" smtClean="0">
                  <a:latin typeface="Palatino Linotype" pitchFamily="18" charset="0"/>
                </a:rPr>
                <a:t>ptáci, drobní hlodavci …</a:t>
              </a:r>
              <a:endParaRPr lang="cs-CZ" b="1" dirty="0">
                <a:latin typeface="Palatino Linotype" pitchFamily="18" charset="0"/>
              </a:endParaRPr>
            </a:p>
          </p:txBody>
        </p:sp>
        <p:sp>
          <p:nvSpPr>
            <p:cNvPr id="24593" name="AutoShape 23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723" y="1162"/>
              <a:ext cx="636" cy="547"/>
            </a:xfrm>
            <a:prstGeom prst="flowChartAlternateProcess">
              <a:avLst/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sz="2400" b="1" dirty="0">
                  <a:latin typeface="Palatino Linotype" pitchFamily="18" charset="0"/>
                </a:rPr>
                <a:t>1 bod</a:t>
              </a:r>
            </a:p>
          </p:txBody>
        </p:sp>
      </p:grpSp>
      <p:sp>
        <p:nvSpPr>
          <p:cNvPr id="4103" name="AutoShape 32"/>
          <p:cNvSpPr>
            <a:spLocks noChangeArrowheads="1"/>
          </p:cNvSpPr>
          <p:nvPr/>
        </p:nvSpPr>
        <p:spPr bwMode="auto">
          <a:xfrm>
            <a:off x="1179513" y="587375"/>
            <a:ext cx="7488237" cy="8636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cs-CZ" sz="3200" b="1" dirty="0">
                <a:solidFill>
                  <a:schemeClr val="bg1"/>
                </a:solidFill>
                <a:latin typeface="Palatino Linotype" pitchFamily="18" charset="0"/>
              </a:rPr>
              <a:t>KDO JSEM?</a:t>
            </a:r>
          </a:p>
        </p:txBody>
      </p:sp>
      <p:sp>
        <p:nvSpPr>
          <p:cNvPr id="3" name="Dvojitá šipka 2"/>
          <p:cNvSpPr/>
          <p:nvPr/>
        </p:nvSpPr>
        <p:spPr>
          <a:xfrm>
            <a:off x="3488531" y="5472906"/>
            <a:ext cx="2085975" cy="576263"/>
          </a:xfrm>
          <a:prstGeom prst="chevron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800" b="1" dirty="0">
                <a:solidFill>
                  <a:schemeClr val="bg1"/>
                </a:solidFill>
              </a:rPr>
              <a:t>řešení</a:t>
            </a:r>
          </a:p>
        </p:txBody>
      </p:sp>
      <p:sp>
        <p:nvSpPr>
          <p:cNvPr id="4" name="TextovéPole 3"/>
          <p:cNvSpPr txBox="1">
            <a:spLocks noChangeArrowheads="1"/>
          </p:cNvSpPr>
          <p:nvPr/>
        </p:nvSpPr>
        <p:spPr bwMode="auto">
          <a:xfrm>
            <a:off x="5534025" y="6243638"/>
            <a:ext cx="252986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sz="3200" b="1" dirty="0"/>
              <a:t>r</a:t>
            </a:r>
            <a:r>
              <a:rPr lang="cs-CZ" sz="3200" b="1" dirty="0" smtClean="0"/>
              <a:t>ys ostrovid</a:t>
            </a:r>
            <a:endParaRPr lang="cs-CZ" sz="3200" b="1" dirty="0"/>
          </a:p>
        </p:txBody>
      </p:sp>
      <p:sp>
        <p:nvSpPr>
          <p:cNvPr id="18" name="Obdélník 17"/>
          <p:cNvSpPr/>
          <p:nvPr/>
        </p:nvSpPr>
        <p:spPr>
          <a:xfrm>
            <a:off x="5664200" y="1587749"/>
            <a:ext cx="2614613" cy="13994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pic>
        <p:nvPicPr>
          <p:cNvPr id="24587" name="Picture 4" descr="OPVK_hor_zakladni_logolink_RGB_cz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65838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j0214022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4688" y="576103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1" name="TextovéPole 1"/>
          <p:cNvSpPr txBox="1">
            <a:spLocks noChangeArrowheads="1"/>
          </p:cNvSpPr>
          <p:nvPr/>
        </p:nvSpPr>
        <p:spPr bwMode="auto">
          <a:xfrm>
            <a:off x="8278813" y="5334000"/>
            <a:ext cx="3556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sz="1200" dirty="0"/>
              <a:t>13</a:t>
            </a:r>
          </a:p>
        </p:txBody>
      </p:sp>
      <p:sp>
        <p:nvSpPr>
          <p:cNvPr id="25" name="Obdélník 24"/>
          <p:cNvSpPr/>
          <p:nvPr/>
        </p:nvSpPr>
        <p:spPr>
          <a:xfrm>
            <a:off x="5663209" y="2987248"/>
            <a:ext cx="2614613" cy="13078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6" name="Obdélník 25"/>
          <p:cNvSpPr/>
          <p:nvPr/>
        </p:nvSpPr>
        <p:spPr>
          <a:xfrm>
            <a:off x="5663210" y="4295099"/>
            <a:ext cx="2614613" cy="13078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474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" grpId="0" animBg="1"/>
      <p:bldP spid="4" grpId="0"/>
      <p:bldP spid="18" grpId="0" animBg="1"/>
      <p:bldP spid="25" grpId="0" animBg="1"/>
      <p:bldP spid="2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Soubor:Felis silvestris Kočka divoká ZOO Děčín.jp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67" t="13783" r="35216" b="4469"/>
          <a:stretch/>
        </p:blipFill>
        <p:spPr bwMode="auto">
          <a:xfrm>
            <a:off x="5514418" y="1765451"/>
            <a:ext cx="2934814" cy="3693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AutoShape 12"/>
          <p:cNvSpPr>
            <a:spLocks noChangeArrowheads="1"/>
          </p:cNvSpPr>
          <p:nvPr/>
        </p:nvSpPr>
        <p:spPr bwMode="auto">
          <a:xfrm>
            <a:off x="179388" y="561975"/>
            <a:ext cx="792162" cy="863600"/>
          </a:xfrm>
          <a:prstGeom prst="flowChartAlternateProcess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cs-CZ" sz="2400" b="1" dirty="0">
                <a:latin typeface="Palatino Linotype" pitchFamily="18" charset="0"/>
              </a:rPr>
              <a:t>7B</a:t>
            </a:r>
          </a:p>
        </p:txBody>
      </p:sp>
      <p:grpSp>
        <p:nvGrpSpPr>
          <p:cNvPr id="3087" name="Group 15"/>
          <p:cNvGrpSpPr>
            <a:grpSpLocks/>
          </p:cNvGrpSpPr>
          <p:nvPr/>
        </p:nvGrpSpPr>
        <p:grpSpPr bwMode="auto">
          <a:xfrm>
            <a:off x="250825" y="2060575"/>
            <a:ext cx="5026026" cy="858838"/>
            <a:chOff x="119" y="1162"/>
            <a:chExt cx="3166" cy="541"/>
          </a:xfrm>
        </p:grpSpPr>
        <p:sp>
          <p:nvSpPr>
            <p:cNvPr id="25620" name="AutoShape 16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119" y="1162"/>
              <a:ext cx="2443" cy="541"/>
            </a:xfrm>
            <a:prstGeom prst="roundRect">
              <a:avLst>
                <a:gd name="adj" fmla="val 16667"/>
              </a:avLst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cs-CZ" sz="2400" b="1" dirty="0" smtClean="0">
                  <a:latin typeface="Palatino Linotype" pitchFamily="18" charset="0"/>
                </a:rPr>
                <a:t>Kočkovitá šelma lovící </a:t>
              </a:r>
            </a:p>
            <a:p>
              <a:r>
                <a:rPr lang="cs-CZ" sz="2400" b="1" dirty="0" smtClean="0">
                  <a:latin typeface="Palatino Linotype" pitchFamily="18" charset="0"/>
                </a:rPr>
                <a:t>výhradně v noci.</a:t>
              </a:r>
              <a:endParaRPr lang="cs-CZ" sz="2400" b="1" dirty="0">
                <a:latin typeface="Palatino Linotype" pitchFamily="18" charset="0"/>
              </a:endParaRPr>
            </a:p>
          </p:txBody>
        </p:sp>
        <p:sp>
          <p:nvSpPr>
            <p:cNvPr id="25621" name="AutoShape 17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649" y="1162"/>
              <a:ext cx="636" cy="541"/>
            </a:xfrm>
            <a:prstGeom prst="flowChartAlternateProcess">
              <a:avLst/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sz="2400" b="1" dirty="0">
                  <a:latin typeface="Palatino Linotype" pitchFamily="18" charset="0"/>
                </a:rPr>
                <a:t>3 body</a:t>
              </a:r>
            </a:p>
          </p:txBody>
        </p:sp>
      </p:grpSp>
      <p:grpSp>
        <p:nvGrpSpPr>
          <p:cNvPr id="8196" name="Group 18"/>
          <p:cNvGrpSpPr>
            <a:grpSpLocks/>
          </p:cNvGrpSpPr>
          <p:nvPr/>
        </p:nvGrpSpPr>
        <p:grpSpPr bwMode="auto">
          <a:xfrm>
            <a:off x="251031" y="3051175"/>
            <a:ext cx="5013326" cy="796926"/>
            <a:chOff x="121" y="1196"/>
            <a:chExt cx="3158" cy="502"/>
          </a:xfrm>
        </p:grpSpPr>
        <p:sp>
          <p:nvSpPr>
            <p:cNvPr id="25618" name="AutoShape 19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121" y="1196"/>
              <a:ext cx="2435" cy="502"/>
            </a:xfrm>
            <a:prstGeom prst="roundRect">
              <a:avLst>
                <a:gd name="adj" fmla="val 16667"/>
              </a:avLst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cs-CZ" sz="2400" b="1" dirty="0" smtClean="0">
                  <a:latin typeface="Palatino Linotype" pitchFamily="18" charset="0"/>
                </a:rPr>
                <a:t>Žije v lesích, podhůřích,</a:t>
              </a:r>
            </a:p>
            <a:p>
              <a:r>
                <a:rPr lang="cs-CZ" sz="2400" b="1" dirty="0" smtClean="0">
                  <a:latin typeface="Palatino Linotype" pitchFamily="18" charset="0"/>
                </a:rPr>
                <a:t>vrchovinách. </a:t>
              </a:r>
              <a:endParaRPr lang="cs-CZ" sz="2400" b="1" dirty="0">
                <a:latin typeface="Palatino Linotype" pitchFamily="18" charset="0"/>
              </a:endParaRPr>
            </a:p>
          </p:txBody>
        </p:sp>
        <p:sp>
          <p:nvSpPr>
            <p:cNvPr id="25619" name="AutoShape 20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643" y="1196"/>
              <a:ext cx="636" cy="502"/>
            </a:xfrm>
            <a:prstGeom prst="flowChartAlternateProcess">
              <a:avLst/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sz="2400" b="1" dirty="0">
                  <a:latin typeface="Palatino Linotype" pitchFamily="18" charset="0"/>
                </a:rPr>
                <a:t>2 body</a:t>
              </a:r>
            </a:p>
          </p:txBody>
        </p:sp>
      </p:grpSp>
      <p:grpSp>
        <p:nvGrpSpPr>
          <p:cNvPr id="8197" name="Group 21"/>
          <p:cNvGrpSpPr>
            <a:grpSpLocks/>
          </p:cNvGrpSpPr>
          <p:nvPr/>
        </p:nvGrpSpPr>
        <p:grpSpPr bwMode="auto">
          <a:xfrm>
            <a:off x="250825" y="4011665"/>
            <a:ext cx="5026026" cy="941387"/>
            <a:chOff x="113" y="1162"/>
            <a:chExt cx="3166" cy="593"/>
          </a:xfrm>
        </p:grpSpPr>
        <p:sp>
          <p:nvSpPr>
            <p:cNvPr id="25616" name="AutoShape 22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113" y="1162"/>
              <a:ext cx="2443" cy="593"/>
            </a:xfrm>
            <a:prstGeom prst="roundRect">
              <a:avLst>
                <a:gd name="adj" fmla="val 16667"/>
              </a:avLst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sz="2400" b="1" dirty="0">
                <a:latin typeface="Palatino Linotype" pitchFamily="18" charset="0"/>
              </a:endParaRPr>
            </a:p>
            <a:p>
              <a:r>
                <a:rPr lang="cs-CZ" sz="2400" b="1" dirty="0" smtClean="0">
                  <a:latin typeface="Palatino Linotype" pitchFamily="18" charset="0"/>
                </a:rPr>
                <a:t>Masožravá: hlodavci, </a:t>
              </a:r>
            </a:p>
            <a:p>
              <a:r>
                <a:rPr lang="cs-CZ" sz="2400" b="1" dirty="0" smtClean="0">
                  <a:latin typeface="Palatino Linotype" pitchFamily="18" charset="0"/>
                </a:rPr>
                <a:t>ptáci, veverky, ještěrky …</a:t>
              </a:r>
              <a:endParaRPr lang="cs-CZ" sz="2400" b="1" dirty="0">
                <a:latin typeface="Palatino Linotype" pitchFamily="18" charset="0"/>
              </a:endParaRPr>
            </a:p>
            <a:p>
              <a:endParaRPr lang="cs-CZ" sz="2400" b="1" dirty="0">
                <a:latin typeface="Palatino Linotype" pitchFamily="18" charset="0"/>
              </a:endParaRPr>
            </a:p>
          </p:txBody>
        </p:sp>
        <p:sp>
          <p:nvSpPr>
            <p:cNvPr id="25617" name="AutoShape 23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643" y="1162"/>
              <a:ext cx="636" cy="593"/>
            </a:xfrm>
            <a:prstGeom prst="flowChartAlternateProcess">
              <a:avLst/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sz="2400" b="1" dirty="0">
                  <a:latin typeface="Palatino Linotype" pitchFamily="18" charset="0"/>
                </a:rPr>
                <a:t>1 bod</a:t>
              </a:r>
            </a:p>
          </p:txBody>
        </p:sp>
      </p:grpSp>
      <p:sp>
        <p:nvSpPr>
          <p:cNvPr id="4103" name="AutoShape 32"/>
          <p:cNvSpPr>
            <a:spLocks noChangeArrowheads="1"/>
          </p:cNvSpPr>
          <p:nvPr/>
        </p:nvSpPr>
        <p:spPr bwMode="auto">
          <a:xfrm>
            <a:off x="1179513" y="587375"/>
            <a:ext cx="7488237" cy="8636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cs-CZ" sz="3200" b="1" dirty="0">
                <a:solidFill>
                  <a:schemeClr val="bg1"/>
                </a:solidFill>
                <a:latin typeface="Palatino Linotype" pitchFamily="18" charset="0"/>
              </a:rPr>
              <a:t>KDO JSEM?</a:t>
            </a:r>
          </a:p>
        </p:txBody>
      </p:sp>
      <p:sp>
        <p:nvSpPr>
          <p:cNvPr id="3" name="Dvojitá šipka 2"/>
          <p:cNvSpPr/>
          <p:nvPr/>
        </p:nvSpPr>
        <p:spPr>
          <a:xfrm>
            <a:off x="3403052" y="5459032"/>
            <a:ext cx="2085975" cy="576263"/>
          </a:xfrm>
          <a:prstGeom prst="chevron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800" b="1" dirty="0">
                <a:solidFill>
                  <a:schemeClr val="bg1"/>
                </a:solidFill>
              </a:rPr>
              <a:t>řešení</a:t>
            </a:r>
          </a:p>
        </p:txBody>
      </p:sp>
      <p:sp>
        <p:nvSpPr>
          <p:cNvPr id="4" name="TextovéPole 3"/>
          <p:cNvSpPr txBox="1">
            <a:spLocks noChangeArrowheads="1"/>
          </p:cNvSpPr>
          <p:nvPr/>
        </p:nvSpPr>
        <p:spPr bwMode="auto">
          <a:xfrm>
            <a:off x="5503871" y="6277988"/>
            <a:ext cx="275588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sz="3200" b="1" dirty="0"/>
              <a:t>k</a:t>
            </a:r>
            <a:r>
              <a:rPr lang="cs-CZ" sz="3200" b="1" dirty="0" smtClean="0"/>
              <a:t>očka divoká</a:t>
            </a:r>
            <a:endParaRPr lang="cs-CZ" sz="3200" b="1" dirty="0"/>
          </a:p>
        </p:txBody>
      </p:sp>
      <p:sp>
        <p:nvSpPr>
          <p:cNvPr id="2" name="Obdélník 1"/>
          <p:cNvSpPr/>
          <p:nvPr/>
        </p:nvSpPr>
        <p:spPr>
          <a:xfrm>
            <a:off x="5493964" y="1665717"/>
            <a:ext cx="2932093" cy="12857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pic>
        <p:nvPicPr>
          <p:cNvPr id="25611" name="Picture 4" descr="OPVK_hor_zakladni_logolink_RGB_cz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65838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j0214037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012" y="5680931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5" name="TextovéPole 4"/>
          <p:cNvSpPr txBox="1">
            <a:spLocks noChangeArrowheads="1"/>
          </p:cNvSpPr>
          <p:nvPr/>
        </p:nvSpPr>
        <p:spPr bwMode="auto">
          <a:xfrm>
            <a:off x="8404225" y="5212321"/>
            <a:ext cx="3540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sz="1200" dirty="0"/>
              <a:t>14</a:t>
            </a:r>
          </a:p>
        </p:txBody>
      </p:sp>
      <p:sp>
        <p:nvSpPr>
          <p:cNvPr id="24" name="Obdélník 23"/>
          <p:cNvSpPr/>
          <p:nvPr/>
        </p:nvSpPr>
        <p:spPr>
          <a:xfrm>
            <a:off x="5493965" y="2951441"/>
            <a:ext cx="2932093" cy="12857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5" name="Obdélník 24"/>
          <p:cNvSpPr/>
          <p:nvPr/>
        </p:nvSpPr>
        <p:spPr>
          <a:xfrm>
            <a:off x="5503871" y="4237165"/>
            <a:ext cx="2932093" cy="12857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474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" grpId="0" animBg="1"/>
      <p:bldP spid="4" grpId="0"/>
      <p:bldP spid="2" grpId="0" animBg="1"/>
      <p:bldP spid="24" grpId="0" animBg="1"/>
      <p:bldP spid="2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ile:Mrs Polecat.jp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06" t="20189" r="23872" b="8903"/>
          <a:stretch/>
        </p:blipFill>
        <p:spPr bwMode="auto">
          <a:xfrm>
            <a:off x="5511111" y="2139653"/>
            <a:ext cx="3185338" cy="2965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AutoShape 12"/>
          <p:cNvSpPr>
            <a:spLocks noChangeArrowheads="1"/>
          </p:cNvSpPr>
          <p:nvPr/>
        </p:nvSpPr>
        <p:spPr bwMode="auto">
          <a:xfrm>
            <a:off x="179388" y="561975"/>
            <a:ext cx="792162" cy="863600"/>
          </a:xfrm>
          <a:prstGeom prst="flowChartAlternateProcess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cs-CZ" sz="2400" b="1" dirty="0">
                <a:latin typeface="Palatino Linotype" pitchFamily="18" charset="0"/>
              </a:rPr>
              <a:t>8A</a:t>
            </a:r>
          </a:p>
        </p:txBody>
      </p:sp>
      <p:grpSp>
        <p:nvGrpSpPr>
          <p:cNvPr id="3087" name="Group 15"/>
          <p:cNvGrpSpPr>
            <a:grpSpLocks/>
          </p:cNvGrpSpPr>
          <p:nvPr/>
        </p:nvGrpSpPr>
        <p:grpSpPr bwMode="auto">
          <a:xfrm>
            <a:off x="241300" y="2060576"/>
            <a:ext cx="5183188" cy="835026"/>
            <a:chOff x="113" y="1162"/>
            <a:chExt cx="3265" cy="526"/>
          </a:xfrm>
        </p:grpSpPr>
        <p:sp>
          <p:nvSpPr>
            <p:cNvPr id="26644" name="AutoShape 16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113" y="1162"/>
              <a:ext cx="2418" cy="526"/>
            </a:xfrm>
            <a:prstGeom prst="roundRect">
              <a:avLst>
                <a:gd name="adj" fmla="val 16667"/>
              </a:avLst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cs-CZ" sz="2400" b="1" dirty="0" smtClean="0">
                  <a:latin typeface="Palatino Linotype" pitchFamily="18" charset="0"/>
                </a:rPr>
                <a:t>Lasicovitá šelma, </a:t>
              </a:r>
            </a:p>
            <a:p>
              <a:r>
                <a:rPr lang="cs-CZ" sz="2400" b="1" dirty="0" smtClean="0">
                  <a:latin typeface="Palatino Linotype" pitchFamily="18" charset="0"/>
                </a:rPr>
                <a:t>samotářský noční lovec.</a:t>
              </a:r>
              <a:endParaRPr lang="cs-CZ" sz="2400" b="1" dirty="0">
                <a:latin typeface="Palatino Linotype" pitchFamily="18" charset="0"/>
              </a:endParaRPr>
            </a:p>
          </p:txBody>
        </p:sp>
        <p:sp>
          <p:nvSpPr>
            <p:cNvPr id="26645" name="AutoShape 17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637" y="1162"/>
              <a:ext cx="741" cy="526"/>
            </a:xfrm>
            <a:prstGeom prst="flowChartAlternateProcess">
              <a:avLst/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sz="2400" b="1" dirty="0">
                  <a:latin typeface="Palatino Linotype" pitchFamily="18" charset="0"/>
                </a:rPr>
                <a:t>3 body</a:t>
              </a:r>
            </a:p>
          </p:txBody>
        </p:sp>
      </p:grpSp>
      <p:grpSp>
        <p:nvGrpSpPr>
          <p:cNvPr id="8196" name="Group 18"/>
          <p:cNvGrpSpPr>
            <a:grpSpLocks/>
          </p:cNvGrpSpPr>
          <p:nvPr/>
        </p:nvGrpSpPr>
        <p:grpSpPr bwMode="auto">
          <a:xfrm>
            <a:off x="241300" y="3037815"/>
            <a:ext cx="5182926" cy="919163"/>
            <a:chOff x="113" y="1287"/>
            <a:chExt cx="3160" cy="579"/>
          </a:xfrm>
        </p:grpSpPr>
        <p:sp>
          <p:nvSpPr>
            <p:cNvPr id="26642" name="AutoShape 19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113" y="1287"/>
              <a:ext cx="2340" cy="579"/>
            </a:xfrm>
            <a:prstGeom prst="roundRect">
              <a:avLst>
                <a:gd name="adj" fmla="val 16667"/>
              </a:avLst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sz="2400" b="1" dirty="0">
                <a:latin typeface="Palatino Linotype" pitchFamily="18" charset="0"/>
              </a:endParaRPr>
            </a:p>
            <a:p>
              <a:r>
                <a:rPr lang="cs-CZ" sz="2400" b="1" dirty="0" smtClean="0">
                  <a:latin typeface="Palatino Linotype" pitchFamily="18" charset="0"/>
                </a:rPr>
                <a:t>V ČR žije vzácně - lesnaté  </a:t>
              </a:r>
            </a:p>
            <a:p>
              <a:r>
                <a:rPr lang="cs-CZ" sz="2400" b="1" dirty="0" smtClean="0">
                  <a:latin typeface="Palatino Linotype" pitchFamily="18" charset="0"/>
                </a:rPr>
                <a:t>porosty, vlhká území.  </a:t>
              </a:r>
              <a:endParaRPr lang="cs-CZ" sz="2400" b="1" dirty="0">
                <a:latin typeface="Palatino Linotype" pitchFamily="18" charset="0"/>
              </a:endParaRPr>
            </a:p>
            <a:p>
              <a:endParaRPr lang="cs-CZ" b="1" dirty="0">
                <a:latin typeface="Palatino Linotype" pitchFamily="18" charset="0"/>
              </a:endParaRPr>
            </a:p>
          </p:txBody>
        </p:sp>
        <p:sp>
          <p:nvSpPr>
            <p:cNvPr id="26643" name="AutoShape 20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556" y="1287"/>
              <a:ext cx="717" cy="579"/>
            </a:xfrm>
            <a:prstGeom prst="flowChartAlternateProcess">
              <a:avLst/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cs-CZ" sz="2400" b="1" dirty="0">
                  <a:latin typeface="Palatino Linotype" pitchFamily="18" charset="0"/>
                </a:rPr>
                <a:t>2 </a:t>
              </a:r>
              <a:r>
                <a:rPr lang="cs-CZ" sz="2400" b="1" dirty="0" smtClean="0">
                  <a:latin typeface="Palatino Linotype" pitchFamily="18" charset="0"/>
                </a:rPr>
                <a:t>body</a:t>
              </a:r>
              <a:endParaRPr lang="cs-CZ" sz="2400" b="1" dirty="0">
                <a:latin typeface="Palatino Linotype" pitchFamily="18" charset="0"/>
              </a:endParaRPr>
            </a:p>
          </p:txBody>
        </p:sp>
      </p:grpSp>
      <p:grpSp>
        <p:nvGrpSpPr>
          <p:cNvPr id="8197" name="Group 21"/>
          <p:cNvGrpSpPr>
            <a:grpSpLocks/>
          </p:cNvGrpSpPr>
          <p:nvPr/>
        </p:nvGrpSpPr>
        <p:grpSpPr bwMode="auto">
          <a:xfrm>
            <a:off x="201613" y="4102102"/>
            <a:ext cx="5222876" cy="1096963"/>
            <a:chOff x="82" y="1269"/>
            <a:chExt cx="3290" cy="691"/>
          </a:xfrm>
        </p:grpSpPr>
        <p:sp>
          <p:nvSpPr>
            <p:cNvPr id="26640" name="AutoShape 22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82" y="1269"/>
              <a:ext cx="2443" cy="691"/>
            </a:xfrm>
            <a:prstGeom prst="roundRect">
              <a:avLst>
                <a:gd name="adj" fmla="val 16667"/>
              </a:avLst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sz="2400" b="1" dirty="0">
                <a:latin typeface="Palatino Linotype" pitchFamily="18" charset="0"/>
              </a:endParaRPr>
            </a:p>
            <a:p>
              <a:r>
                <a:rPr lang="cs-CZ" sz="2400" b="1" dirty="0">
                  <a:latin typeface="Palatino Linotype" pitchFamily="18" charset="0"/>
                </a:rPr>
                <a:t>Potrava – </a:t>
              </a:r>
              <a:r>
                <a:rPr lang="cs-CZ" sz="2400" b="1" dirty="0" smtClean="0">
                  <a:latin typeface="Palatino Linotype" pitchFamily="18" charset="0"/>
                </a:rPr>
                <a:t>ptáci, drobní </a:t>
              </a:r>
            </a:p>
            <a:p>
              <a:r>
                <a:rPr lang="cs-CZ" sz="2400" b="1" dirty="0" smtClean="0">
                  <a:latin typeface="Palatino Linotype" pitchFamily="18" charset="0"/>
                </a:rPr>
                <a:t>savci, žáby, ryby, domácí </a:t>
              </a:r>
            </a:p>
            <a:p>
              <a:r>
                <a:rPr lang="cs-CZ" sz="2400" b="1" dirty="0" smtClean="0">
                  <a:latin typeface="Palatino Linotype" pitchFamily="18" charset="0"/>
                </a:rPr>
                <a:t>drůbež  </a:t>
              </a:r>
              <a:r>
                <a:rPr lang="cs-CZ" sz="2400" b="1" dirty="0">
                  <a:latin typeface="Palatino Linotype" pitchFamily="18" charset="0"/>
                </a:rPr>
                <a:t>…</a:t>
              </a:r>
            </a:p>
            <a:p>
              <a:endParaRPr lang="cs-CZ" b="1" dirty="0">
                <a:latin typeface="Palatino Linotype" pitchFamily="18" charset="0"/>
              </a:endParaRPr>
            </a:p>
          </p:txBody>
        </p:sp>
        <p:sp>
          <p:nvSpPr>
            <p:cNvPr id="26641" name="AutoShape 23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631" y="1269"/>
              <a:ext cx="741" cy="691"/>
            </a:xfrm>
            <a:prstGeom prst="flowChartAlternateProcess">
              <a:avLst/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sz="2400" b="1" dirty="0">
                  <a:latin typeface="Palatino Linotype" pitchFamily="18" charset="0"/>
                </a:rPr>
                <a:t>1 bod</a:t>
              </a:r>
            </a:p>
          </p:txBody>
        </p:sp>
      </p:grpSp>
      <p:sp>
        <p:nvSpPr>
          <p:cNvPr id="4103" name="AutoShape 32"/>
          <p:cNvSpPr>
            <a:spLocks noChangeArrowheads="1"/>
          </p:cNvSpPr>
          <p:nvPr/>
        </p:nvSpPr>
        <p:spPr bwMode="auto">
          <a:xfrm>
            <a:off x="1179513" y="587375"/>
            <a:ext cx="7488237" cy="8636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cs-CZ" sz="3200" b="1" dirty="0">
                <a:solidFill>
                  <a:schemeClr val="bg1"/>
                </a:solidFill>
                <a:latin typeface="Palatino Linotype" pitchFamily="18" charset="0"/>
              </a:rPr>
              <a:t>KDO JSEM?</a:t>
            </a:r>
          </a:p>
        </p:txBody>
      </p:sp>
      <p:sp>
        <p:nvSpPr>
          <p:cNvPr id="3" name="Dvojitá šipka 2"/>
          <p:cNvSpPr/>
          <p:nvPr/>
        </p:nvSpPr>
        <p:spPr>
          <a:xfrm>
            <a:off x="3542129" y="5553075"/>
            <a:ext cx="2085975" cy="576263"/>
          </a:xfrm>
          <a:prstGeom prst="chevron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800" b="1" dirty="0">
                <a:solidFill>
                  <a:schemeClr val="bg1"/>
                </a:solidFill>
              </a:rPr>
              <a:t>řešení</a:t>
            </a:r>
          </a:p>
        </p:txBody>
      </p:sp>
      <p:sp>
        <p:nvSpPr>
          <p:cNvPr id="4" name="TextovéPole 3"/>
          <p:cNvSpPr txBox="1">
            <a:spLocks noChangeArrowheads="1"/>
          </p:cNvSpPr>
          <p:nvPr/>
        </p:nvSpPr>
        <p:spPr bwMode="auto">
          <a:xfrm>
            <a:off x="5628104" y="6312995"/>
            <a:ext cx="25074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sz="3200" b="1" dirty="0"/>
              <a:t>t</a:t>
            </a:r>
            <a:r>
              <a:rPr lang="cs-CZ" sz="3200" b="1" dirty="0" smtClean="0"/>
              <a:t>choř tmavý</a:t>
            </a:r>
            <a:endParaRPr lang="cs-CZ" sz="3200" b="1" dirty="0"/>
          </a:p>
        </p:txBody>
      </p:sp>
      <p:sp>
        <p:nvSpPr>
          <p:cNvPr id="2" name="Obdélník 1"/>
          <p:cNvSpPr/>
          <p:nvPr/>
        </p:nvSpPr>
        <p:spPr>
          <a:xfrm>
            <a:off x="5522748" y="3130253"/>
            <a:ext cx="3175917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pic>
        <p:nvPicPr>
          <p:cNvPr id="26637" name="Picture 4" descr="OPVK_hor_zakladni_logolink_RGB_cz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65838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j0214069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013" y="5736732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9" name="TextovéPole 4"/>
          <p:cNvSpPr txBox="1">
            <a:spLocks noChangeArrowheads="1"/>
          </p:cNvSpPr>
          <p:nvPr/>
        </p:nvSpPr>
        <p:spPr bwMode="auto">
          <a:xfrm>
            <a:off x="8344652" y="5111453"/>
            <a:ext cx="3540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sz="1200" dirty="0"/>
              <a:t>15</a:t>
            </a:r>
          </a:p>
        </p:txBody>
      </p:sp>
      <p:sp>
        <p:nvSpPr>
          <p:cNvPr id="24" name="Obdélník 23"/>
          <p:cNvSpPr/>
          <p:nvPr/>
        </p:nvSpPr>
        <p:spPr>
          <a:xfrm>
            <a:off x="5522748" y="2141242"/>
            <a:ext cx="316899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5" name="Obdélník 24"/>
          <p:cNvSpPr/>
          <p:nvPr/>
        </p:nvSpPr>
        <p:spPr>
          <a:xfrm>
            <a:off x="5522748" y="4120853"/>
            <a:ext cx="316899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474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" grpId="0" animBg="1"/>
      <p:bldP spid="4" grpId="0"/>
      <p:bldP spid="2" grpId="0" animBg="1"/>
      <p:bldP spid="24" grpId="0" animBg="1"/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4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Anotace:</a:t>
            </a:r>
          </a:p>
        </p:txBody>
      </p:sp>
      <p:pic>
        <p:nvPicPr>
          <p:cNvPr id="10243" name="Picture 3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endParaRPr lang="cs-CZ"/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0" y="3505200"/>
            <a:ext cx="9144000" cy="258532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38000" rIns="738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Font typeface="Wingdings" pitchFamily="2" charset="2"/>
              <a:buChar char="q"/>
            </a:pPr>
            <a:r>
              <a:rPr lang="cs-CZ" dirty="0"/>
              <a:t> Digitální učební materiál je určen pro opakování, procvičování  a  </a:t>
            </a:r>
          </a:p>
          <a:p>
            <a:pPr eaLnBrk="1" hangingPunct="1"/>
            <a:r>
              <a:rPr lang="cs-CZ" dirty="0"/>
              <a:t>    upevňování </a:t>
            </a:r>
            <a:r>
              <a:rPr lang="cs-CZ" dirty="0" smtClean="0"/>
              <a:t>učiva. 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cs-CZ" dirty="0" smtClean="0"/>
              <a:t> Materiál prověřuje znalosti o zvířatech v české přírodě.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cs-CZ" dirty="0" smtClean="0"/>
              <a:t> Je </a:t>
            </a:r>
            <a:r>
              <a:rPr lang="cs-CZ" dirty="0"/>
              <a:t>určen pro předmět </a:t>
            </a:r>
            <a:r>
              <a:rPr lang="cs-CZ" dirty="0" smtClean="0"/>
              <a:t>přírodověda 4. ročník.</a:t>
            </a:r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cs-CZ" dirty="0"/>
              <a:t> </a:t>
            </a:r>
            <a:r>
              <a:rPr lang="cs-CZ" dirty="0" smtClean="0">
                <a:solidFill>
                  <a:srgbClr val="000000"/>
                </a:solidFill>
              </a:rPr>
              <a:t>Materiál </a:t>
            </a:r>
            <a:r>
              <a:rPr lang="cs-CZ" dirty="0">
                <a:solidFill>
                  <a:srgbClr val="000000"/>
                </a:solidFill>
              </a:rPr>
              <a:t>vznikl ze zápisků autora, který čerpal ze zdrojů uvedených </a:t>
            </a:r>
          </a:p>
          <a:p>
            <a:pPr eaLnBrk="1" hangingPunct="1">
              <a:defRPr/>
            </a:pPr>
            <a:r>
              <a:rPr lang="cs-CZ" dirty="0">
                <a:solidFill>
                  <a:srgbClr val="000000"/>
                </a:solidFill>
              </a:rPr>
              <a:t>    </a:t>
            </a:r>
            <a:r>
              <a:rPr lang="cs-CZ" dirty="0" smtClean="0">
                <a:solidFill>
                  <a:srgbClr val="000000"/>
                </a:solidFill>
              </a:rPr>
              <a:t>v citacích</a:t>
            </a:r>
            <a:r>
              <a:rPr lang="cs-CZ" dirty="0" smtClean="0">
                <a:solidFill>
                  <a:srgbClr val="000000"/>
                </a:solidFill>
              </a:rPr>
              <a:t>.</a:t>
            </a:r>
            <a:endParaRPr lang="cs-CZ" dirty="0" smtClean="0"/>
          </a:p>
          <a:p>
            <a:pPr eaLnBrk="1" hangingPunct="1">
              <a:buFont typeface="Wingdings" pitchFamily="2" charset="2"/>
              <a:buChar char="q"/>
            </a:pPr>
            <a:r>
              <a:rPr lang="cs-CZ" dirty="0" smtClean="0"/>
              <a:t> Tento materiál vznikl jako doplňující materiál k učebnici: ŠTIKOVÁ, Věra.</a:t>
            </a:r>
          </a:p>
          <a:p>
            <a:pPr eaLnBrk="1" hangingPunct="1"/>
            <a:r>
              <a:rPr lang="cs-CZ" dirty="0" smtClean="0"/>
              <a:t>     </a:t>
            </a:r>
            <a:r>
              <a:rPr lang="cs-CZ" i="1" dirty="0" smtClean="0"/>
              <a:t>Přírodověda </a:t>
            </a:r>
            <a:r>
              <a:rPr lang="cs-CZ" i="1" dirty="0"/>
              <a:t>4: Učebnice pro 4. ročník základní školy</a:t>
            </a:r>
            <a:r>
              <a:rPr lang="cs-CZ" dirty="0"/>
              <a:t>. 1. vydání. Brno: </a:t>
            </a:r>
            <a:r>
              <a:rPr lang="cs-CZ" dirty="0" smtClean="0"/>
              <a:t> </a:t>
            </a:r>
          </a:p>
          <a:p>
            <a:pPr eaLnBrk="1" hangingPunct="1"/>
            <a:r>
              <a:rPr lang="cs-CZ" dirty="0"/>
              <a:t> </a:t>
            </a:r>
            <a:r>
              <a:rPr lang="cs-CZ" dirty="0" smtClean="0"/>
              <a:t>    Nová </a:t>
            </a:r>
            <a:r>
              <a:rPr lang="cs-CZ" dirty="0"/>
              <a:t>škola, 2003. ISBN 80-7289-052-2. 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oubor:Martes martes crop.jp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59" t="10668" r="41755" b="3362"/>
          <a:stretch/>
        </p:blipFill>
        <p:spPr bwMode="auto">
          <a:xfrm>
            <a:off x="5633447" y="1612118"/>
            <a:ext cx="2767604" cy="3966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AutoShape 12"/>
          <p:cNvSpPr>
            <a:spLocks noChangeArrowheads="1"/>
          </p:cNvSpPr>
          <p:nvPr/>
        </p:nvSpPr>
        <p:spPr bwMode="auto">
          <a:xfrm>
            <a:off x="179388" y="561975"/>
            <a:ext cx="792162" cy="863600"/>
          </a:xfrm>
          <a:prstGeom prst="flowChartAlternateProcess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cs-CZ" sz="2400" b="1" dirty="0">
                <a:latin typeface="Palatino Linotype" pitchFamily="18" charset="0"/>
              </a:rPr>
              <a:t>8B</a:t>
            </a:r>
          </a:p>
        </p:txBody>
      </p:sp>
      <p:grpSp>
        <p:nvGrpSpPr>
          <p:cNvPr id="3087" name="Group 15"/>
          <p:cNvGrpSpPr>
            <a:grpSpLocks/>
          </p:cNvGrpSpPr>
          <p:nvPr/>
        </p:nvGrpSpPr>
        <p:grpSpPr bwMode="auto">
          <a:xfrm>
            <a:off x="241300" y="2060575"/>
            <a:ext cx="5154613" cy="869950"/>
            <a:chOff x="113" y="1162"/>
            <a:chExt cx="3247" cy="548"/>
          </a:xfrm>
        </p:grpSpPr>
        <p:sp>
          <p:nvSpPr>
            <p:cNvPr id="27669" name="AutoShape 16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113" y="1162"/>
              <a:ext cx="2524" cy="548"/>
            </a:xfrm>
            <a:prstGeom prst="roundRect">
              <a:avLst>
                <a:gd name="adj" fmla="val 16667"/>
              </a:avLst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cs-CZ" sz="2400" b="1" dirty="0" smtClean="0">
                  <a:latin typeface="Palatino Linotype" pitchFamily="18" charset="0"/>
                </a:rPr>
                <a:t>Lasicovitá šelma, která loví </a:t>
              </a:r>
            </a:p>
            <a:p>
              <a:r>
                <a:rPr lang="cs-CZ" sz="2400" b="1" dirty="0" smtClean="0">
                  <a:latin typeface="Palatino Linotype" pitchFamily="18" charset="0"/>
                </a:rPr>
                <a:t>skoky.</a:t>
              </a:r>
              <a:endParaRPr lang="cs-CZ" sz="2400" b="1" dirty="0">
                <a:latin typeface="Palatino Linotype" pitchFamily="18" charset="0"/>
              </a:endParaRPr>
            </a:p>
          </p:txBody>
        </p:sp>
        <p:sp>
          <p:nvSpPr>
            <p:cNvPr id="27670" name="AutoShape 17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724" y="1162"/>
              <a:ext cx="636" cy="548"/>
            </a:xfrm>
            <a:prstGeom prst="flowChartAlternateProcess">
              <a:avLst/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sz="2400" b="1">
                  <a:latin typeface="Palatino Linotype" pitchFamily="18" charset="0"/>
                </a:rPr>
                <a:t>3 body</a:t>
              </a:r>
            </a:p>
          </p:txBody>
        </p:sp>
      </p:grpSp>
      <p:grpSp>
        <p:nvGrpSpPr>
          <p:cNvPr id="8196" name="Group 18"/>
          <p:cNvGrpSpPr>
            <a:grpSpLocks/>
          </p:cNvGrpSpPr>
          <p:nvPr/>
        </p:nvGrpSpPr>
        <p:grpSpPr bwMode="auto">
          <a:xfrm>
            <a:off x="250825" y="3076600"/>
            <a:ext cx="5145088" cy="935038"/>
            <a:chOff x="113" y="1162"/>
            <a:chExt cx="3241" cy="589"/>
          </a:xfrm>
        </p:grpSpPr>
        <p:sp>
          <p:nvSpPr>
            <p:cNvPr id="27667" name="AutoShape 19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113" y="1162"/>
              <a:ext cx="2518" cy="589"/>
            </a:xfrm>
            <a:prstGeom prst="roundRect">
              <a:avLst>
                <a:gd name="adj" fmla="val 16667"/>
              </a:avLst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cs-CZ" sz="2400" b="1" dirty="0" smtClean="0">
                  <a:latin typeface="Palatino Linotype" pitchFamily="18" charset="0"/>
                </a:rPr>
                <a:t>Žije v jehličnatých, </a:t>
              </a:r>
            </a:p>
            <a:p>
              <a:r>
                <a:rPr lang="cs-CZ" sz="2400" b="1" dirty="0" smtClean="0">
                  <a:latin typeface="Palatino Linotype" pitchFamily="18" charset="0"/>
                </a:rPr>
                <a:t>smíšených lesích.</a:t>
              </a:r>
              <a:endParaRPr lang="cs-CZ" b="1" dirty="0">
                <a:latin typeface="Palatino Linotype" pitchFamily="18" charset="0"/>
              </a:endParaRPr>
            </a:p>
          </p:txBody>
        </p:sp>
        <p:sp>
          <p:nvSpPr>
            <p:cNvPr id="27668" name="AutoShape 20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718" y="1162"/>
              <a:ext cx="636" cy="589"/>
            </a:xfrm>
            <a:prstGeom prst="flowChartAlternateProcess">
              <a:avLst/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sz="2400" b="1">
                  <a:latin typeface="Palatino Linotype" pitchFamily="18" charset="0"/>
                </a:rPr>
                <a:t>2 body</a:t>
              </a:r>
            </a:p>
          </p:txBody>
        </p:sp>
      </p:grpSp>
      <p:grpSp>
        <p:nvGrpSpPr>
          <p:cNvPr id="8197" name="Group 21"/>
          <p:cNvGrpSpPr>
            <a:grpSpLocks/>
          </p:cNvGrpSpPr>
          <p:nvPr/>
        </p:nvGrpSpPr>
        <p:grpSpPr bwMode="auto">
          <a:xfrm>
            <a:off x="224396" y="4202566"/>
            <a:ext cx="5172076" cy="1130301"/>
            <a:chOff x="113" y="1205"/>
            <a:chExt cx="3258" cy="712"/>
          </a:xfrm>
        </p:grpSpPr>
        <p:sp>
          <p:nvSpPr>
            <p:cNvPr id="27665" name="AutoShape 22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113" y="1205"/>
              <a:ext cx="2518" cy="712"/>
            </a:xfrm>
            <a:prstGeom prst="roundRect">
              <a:avLst>
                <a:gd name="adj" fmla="val 16667"/>
              </a:avLst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cs-CZ" sz="2400" b="1" dirty="0" smtClean="0">
                  <a:latin typeface="Palatino Linotype" pitchFamily="18" charset="0"/>
                </a:rPr>
                <a:t>Potrava –  malí hlodavci, </a:t>
              </a:r>
            </a:p>
            <a:p>
              <a:r>
                <a:rPr lang="cs-CZ" sz="2400" b="1" dirty="0">
                  <a:latin typeface="Palatino Linotype" pitchFamily="18" charset="0"/>
                </a:rPr>
                <a:t>hmyz, </a:t>
              </a:r>
              <a:r>
                <a:rPr lang="cs-CZ" sz="2400" b="1" dirty="0" smtClean="0">
                  <a:latin typeface="Palatino Linotype" pitchFamily="18" charset="0"/>
                </a:rPr>
                <a:t>veverky, ptáci, ptačí </a:t>
              </a:r>
            </a:p>
            <a:p>
              <a:r>
                <a:rPr lang="cs-CZ" sz="2400" b="1" dirty="0" smtClean="0">
                  <a:latin typeface="Palatino Linotype" pitchFamily="18" charset="0"/>
                </a:rPr>
                <a:t>vejce, plody</a:t>
              </a:r>
              <a:r>
                <a:rPr lang="cs-CZ" sz="2400" b="1" dirty="0">
                  <a:latin typeface="Palatino Linotype" pitchFamily="18" charset="0"/>
                </a:rPr>
                <a:t>, </a:t>
              </a:r>
              <a:r>
                <a:rPr lang="cs-CZ" sz="2400" b="1" dirty="0" smtClean="0">
                  <a:latin typeface="Palatino Linotype" pitchFamily="18" charset="0"/>
                </a:rPr>
                <a:t>med …</a:t>
              </a:r>
              <a:endParaRPr lang="cs-CZ" b="1" dirty="0">
                <a:latin typeface="Palatino Linotype" pitchFamily="18" charset="0"/>
              </a:endParaRPr>
            </a:p>
          </p:txBody>
        </p:sp>
        <p:sp>
          <p:nvSpPr>
            <p:cNvPr id="27666" name="AutoShape 23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735" y="1205"/>
              <a:ext cx="636" cy="712"/>
            </a:xfrm>
            <a:prstGeom prst="flowChartAlternateProcess">
              <a:avLst/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sz="2400" b="1" dirty="0">
                  <a:latin typeface="Palatino Linotype" pitchFamily="18" charset="0"/>
                </a:rPr>
                <a:t>1 </a:t>
              </a:r>
              <a:r>
                <a:rPr lang="cs-CZ" sz="2400" b="1" dirty="0" smtClean="0">
                  <a:latin typeface="Palatino Linotype" pitchFamily="18" charset="0"/>
                </a:rPr>
                <a:t>bod</a:t>
              </a:r>
              <a:endParaRPr lang="cs-CZ" sz="2400" b="1" dirty="0">
                <a:latin typeface="Palatino Linotype" pitchFamily="18" charset="0"/>
              </a:endParaRPr>
            </a:p>
          </p:txBody>
        </p:sp>
      </p:grpSp>
      <p:sp>
        <p:nvSpPr>
          <p:cNvPr id="4103" name="AutoShape 32"/>
          <p:cNvSpPr>
            <a:spLocks noChangeArrowheads="1"/>
          </p:cNvSpPr>
          <p:nvPr/>
        </p:nvSpPr>
        <p:spPr bwMode="auto">
          <a:xfrm>
            <a:off x="1179513" y="587375"/>
            <a:ext cx="7488237" cy="8636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cs-CZ" sz="3200" b="1" dirty="0">
                <a:solidFill>
                  <a:schemeClr val="bg1"/>
                </a:solidFill>
                <a:latin typeface="Palatino Linotype" pitchFamily="18" charset="0"/>
              </a:rPr>
              <a:t>KDO JSEM?</a:t>
            </a:r>
          </a:p>
        </p:txBody>
      </p:sp>
      <p:sp>
        <p:nvSpPr>
          <p:cNvPr id="3" name="Dvojitá šipka 2"/>
          <p:cNvSpPr/>
          <p:nvPr/>
        </p:nvSpPr>
        <p:spPr>
          <a:xfrm>
            <a:off x="3476977" y="5544453"/>
            <a:ext cx="2085975" cy="576263"/>
          </a:xfrm>
          <a:prstGeom prst="chevron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800" b="1" dirty="0">
                <a:solidFill>
                  <a:schemeClr val="bg1"/>
                </a:solidFill>
              </a:rPr>
              <a:t>řešení</a:t>
            </a:r>
          </a:p>
        </p:txBody>
      </p:sp>
      <p:sp>
        <p:nvSpPr>
          <p:cNvPr id="4" name="TextovéPole 3"/>
          <p:cNvSpPr txBox="1">
            <a:spLocks noChangeArrowheads="1"/>
          </p:cNvSpPr>
          <p:nvPr/>
        </p:nvSpPr>
        <p:spPr bwMode="auto">
          <a:xfrm>
            <a:off x="5633447" y="6279349"/>
            <a:ext cx="218681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sz="3200" b="1" dirty="0"/>
              <a:t>k</a:t>
            </a:r>
            <a:r>
              <a:rPr lang="cs-CZ" sz="3200" b="1" dirty="0" smtClean="0"/>
              <a:t>una lesní</a:t>
            </a:r>
            <a:endParaRPr lang="cs-CZ" sz="3200" b="1" dirty="0"/>
          </a:p>
        </p:txBody>
      </p:sp>
      <p:sp>
        <p:nvSpPr>
          <p:cNvPr id="19" name="Obdélník 18"/>
          <p:cNvSpPr/>
          <p:nvPr/>
        </p:nvSpPr>
        <p:spPr>
          <a:xfrm>
            <a:off x="5625219" y="1612116"/>
            <a:ext cx="2767602" cy="13184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pic>
        <p:nvPicPr>
          <p:cNvPr id="27661" name="Picture 4" descr="OPVK_hor_zakladni_logolink_RGB_cz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65838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j0214084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649" y="576103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63" name="TextovéPole 4"/>
          <p:cNvSpPr txBox="1">
            <a:spLocks noChangeArrowheads="1"/>
          </p:cNvSpPr>
          <p:nvPr/>
        </p:nvSpPr>
        <p:spPr bwMode="auto">
          <a:xfrm>
            <a:off x="8413750" y="4651375"/>
            <a:ext cx="1841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cs-CZ" sz="1200"/>
          </a:p>
        </p:txBody>
      </p:sp>
      <p:sp>
        <p:nvSpPr>
          <p:cNvPr id="27664" name="TextovéPole 5"/>
          <p:cNvSpPr txBox="1">
            <a:spLocks noChangeArrowheads="1"/>
          </p:cNvSpPr>
          <p:nvPr/>
        </p:nvSpPr>
        <p:spPr bwMode="auto">
          <a:xfrm>
            <a:off x="8401049" y="5302864"/>
            <a:ext cx="3540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sz="1200" dirty="0"/>
              <a:t>16</a:t>
            </a:r>
          </a:p>
        </p:txBody>
      </p:sp>
      <p:sp>
        <p:nvSpPr>
          <p:cNvPr id="25" name="Obdélník 24"/>
          <p:cNvSpPr/>
          <p:nvPr/>
        </p:nvSpPr>
        <p:spPr>
          <a:xfrm>
            <a:off x="5625219" y="2936399"/>
            <a:ext cx="2767602" cy="13184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6" name="Obdélník 25"/>
          <p:cNvSpPr/>
          <p:nvPr/>
        </p:nvSpPr>
        <p:spPr>
          <a:xfrm>
            <a:off x="5625219" y="4254806"/>
            <a:ext cx="2767602" cy="13184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474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" grpId="0" animBg="1"/>
      <p:bldP spid="4" grpId="0"/>
      <p:bldP spid="19" grpId="0" animBg="1"/>
      <p:bldP spid="25" grpId="0" animBg="1"/>
      <p:bldP spid="2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File:Lutra.lutra.standing.1.jp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9" b="3909"/>
          <a:stretch/>
        </p:blipFill>
        <p:spPr bwMode="auto">
          <a:xfrm>
            <a:off x="5615782" y="1609653"/>
            <a:ext cx="2664618" cy="3994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AutoShape 12"/>
          <p:cNvSpPr>
            <a:spLocks noChangeArrowheads="1"/>
          </p:cNvSpPr>
          <p:nvPr/>
        </p:nvSpPr>
        <p:spPr bwMode="auto">
          <a:xfrm>
            <a:off x="179388" y="561975"/>
            <a:ext cx="792162" cy="863600"/>
          </a:xfrm>
          <a:prstGeom prst="flowChartAlternateProcess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cs-CZ" sz="2400" b="1" dirty="0">
                <a:latin typeface="Palatino Linotype" pitchFamily="18" charset="0"/>
              </a:rPr>
              <a:t>9A</a:t>
            </a:r>
          </a:p>
        </p:txBody>
      </p:sp>
      <p:grpSp>
        <p:nvGrpSpPr>
          <p:cNvPr id="3087" name="Group 15"/>
          <p:cNvGrpSpPr>
            <a:grpSpLocks/>
          </p:cNvGrpSpPr>
          <p:nvPr/>
        </p:nvGrpSpPr>
        <p:grpSpPr bwMode="auto">
          <a:xfrm>
            <a:off x="241300" y="2060576"/>
            <a:ext cx="4897438" cy="841376"/>
            <a:chOff x="113" y="1162"/>
            <a:chExt cx="3085" cy="530"/>
          </a:xfrm>
        </p:grpSpPr>
        <p:sp>
          <p:nvSpPr>
            <p:cNvPr id="28692" name="AutoShape 16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113" y="1162"/>
              <a:ext cx="2267" cy="530"/>
            </a:xfrm>
            <a:prstGeom prst="roundRect">
              <a:avLst>
                <a:gd name="adj" fmla="val 16667"/>
              </a:avLst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cs-CZ" sz="2400" b="1" dirty="0" smtClean="0">
                  <a:latin typeface="Palatino Linotype" pitchFamily="18" charset="0"/>
                </a:rPr>
                <a:t>Lasicovitá šelma, která </a:t>
              </a:r>
            </a:p>
            <a:p>
              <a:r>
                <a:rPr lang="cs-CZ" sz="2400" b="1" dirty="0" smtClean="0">
                  <a:latin typeface="Palatino Linotype" pitchFamily="18" charset="0"/>
                </a:rPr>
                <a:t>je skvělým potápěčem.</a:t>
              </a:r>
              <a:endParaRPr lang="cs-CZ" sz="2400" b="1" dirty="0">
                <a:latin typeface="Palatino Linotype" pitchFamily="18" charset="0"/>
              </a:endParaRPr>
            </a:p>
          </p:txBody>
        </p:sp>
        <p:sp>
          <p:nvSpPr>
            <p:cNvPr id="28693" name="AutoShape 17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562" y="1162"/>
              <a:ext cx="636" cy="530"/>
            </a:xfrm>
            <a:prstGeom prst="flowChartAlternateProcess">
              <a:avLst/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sz="2400" b="1" dirty="0">
                  <a:latin typeface="Palatino Linotype" pitchFamily="18" charset="0"/>
                </a:rPr>
                <a:t>3 body</a:t>
              </a:r>
            </a:p>
          </p:txBody>
        </p:sp>
      </p:grpSp>
      <p:grpSp>
        <p:nvGrpSpPr>
          <p:cNvPr id="8196" name="Group 18"/>
          <p:cNvGrpSpPr>
            <a:grpSpLocks/>
          </p:cNvGrpSpPr>
          <p:nvPr/>
        </p:nvGrpSpPr>
        <p:grpSpPr bwMode="auto">
          <a:xfrm>
            <a:off x="241300" y="3092450"/>
            <a:ext cx="4906963" cy="814388"/>
            <a:chOff x="107" y="1162"/>
            <a:chExt cx="3091" cy="513"/>
          </a:xfrm>
        </p:grpSpPr>
        <p:sp>
          <p:nvSpPr>
            <p:cNvPr id="28690" name="AutoShape 19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107" y="1162"/>
              <a:ext cx="2267" cy="513"/>
            </a:xfrm>
            <a:prstGeom prst="roundRect">
              <a:avLst>
                <a:gd name="adj" fmla="val 16667"/>
              </a:avLst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cs-CZ" sz="2400" b="1" dirty="0" smtClean="0">
                  <a:latin typeface="Palatino Linotype" pitchFamily="18" charset="0"/>
                </a:rPr>
                <a:t>Žije u tekoucích vod a </a:t>
              </a:r>
            </a:p>
            <a:p>
              <a:r>
                <a:rPr lang="cs-CZ" sz="2400" b="1" dirty="0" smtClean="0">
                  <a:latin typeface="Palatino Linotype" pitchFamily="18" charset="0"/>
                </a:rPr>
                <a:t>rybníků.</a:t>
              </a:r>
              <a:endParaRPr lang="cs-CZ" sz="2400" b="1" dirty="0">
                <a:latin typeface="Palatino Linotype" pitchFamily="18" charset="0"/>
              </a:endParaRPr>
            </a:p>
          </p:txBody>
        </p:sp>
        <p:sp>
          <p:nvSpPr>
            <p:cNvPr id="28691" name="AutoShape 20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562" y="1162"/>
              <a:ext cx="636" cy="513"/>
            </a:xfrm>
            <a:prstGeom prst="flowChartAlternateProcess">
              <a:avLst/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sz="2400" b="1" dirty="0">
                  <a:latin typeface="Palatino Linotype" pitchFamily="18" charset="0"/>
                </a:rPr>
                <a:t>2 body</a:t>
              </a:r>
            </a:p>
          </p:txBody>
        </p:sp>
      </p:grpSp>
      <p:grpSp>
        <p:nvGrpSpPr>
          <p:cNvPr id="8197" name="Group 21"/>
          <p:cNvGrpSpPr>
            <a:grpSpLocks/>
          </p:cNvGrpSpPr>
          <p:nvPr/>
        </p:nvGrpSpPr>
        <p:grpSpPr bwMode="auto">
          <a:xfrm>
            <a:off x="231775" y="4131811"/>
            <a:ext cx="4906963" cy="719138"/>
            <a:chOff x="107" y="1319"/>
            <a:chExt cx="3091" cy="453"/>
          </a:xfrm>
        </p:grpSpPr>
        <p:sp>
          <p:nvSpPr>
            <p:cNvPr id="28688" name="AutoShape 22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107" y="1319"/>
              <a:ext cx="2267" cy="453"/>
            </a:xfrm>
            <a:prstGeom prst="roundRect">
              <a:avLst>
                <a:gd name="adj" fmla="val 16667"/>
              </a:avLst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b="1" dirty="0">
                <a:latin typeface="Palatino Linotype" pitchFamily="18" charset="0"/>
              </a:endParaRPr>
            </a:p>
            <a:p>
              <a:r>
                <a:rPr lang="cs-CZ" sz="2400" b="1" dirty="0">
                  <a:latin typeface="Palatino Linotype" pitchFamily="18" charset="0"/>
                </a:rPr>
                <a:t>Potrava – </a:t>
              </a:r>
              <a:r>
                <a:rPr lang="cs-CZ" sz="2400" b="1" dirty="0" smtClean="0">
                  <a:latin typeface="Palatino Linotype" pitchFamily="18" charset="0"/>
                </a:rPr>
                <a:t>ryby a jiní </a:t>
              </a:r>
            </a:p>
            <a:p>
              <a:r>
                <a:rPr lang="cs-CZ" sz="2400" b="1" dirty="0" smtClean="0">
                  <a:latin typeface="Palatino Linotype" pitchFamily="18" charset="0"/>
                </a:rPr>
                <a:t>vodní živočichové …</a:t>
              </a:r>
              <a:endParaRPr lang="cs-CZ" sz="2400" b="1" dirty="0">
                <a:latin typeface="Palatino Linotype" pitchFamily="18" charset="0"/>
              </a:endParaRPr>
            </a:p>
            <a:p>
              <a:endParaRPr lang="cs-CZ" b="1" dirty="0">
                <a:latin typeface="Palatino Linotype" pitchFamily="18" charset="0"/>
              </a:endParaRPr>
            </a:p>
          </p:txBody>
        </p:sp>
        <p:sp>
          <p:nvSpPr>
            <p:cNvPr id="28689" name="AutoShape 23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562" y="1319"/>
              <a:ext cx="636" cy="453"/>
            </a:xfrm>
            <a:prstGeom prst="flowChartAlternateProcess">
              <a:avLst/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sz="2400" b="1">
                  <a:latin typeface="Palatino Linotype" pitchFamily="18" charset="0"/>
                </a:rPr>
                <a:t>1 bod</a:t>
              </a:r>
            </a:p>
          </p:txBody>
        </p:sp>
      </p:grpSp>
      <p:sp>
        <p:nvSpPr>
          <p:cNvPr id="4103" name="AutoShape 32"/>
          <p:cNvSpPr>
            <a:spLocks noChangeArrowheads="1"/>
          </p:cNvSpPr>
          <p:nvPr/>
        </p:nvSpPr>
        <p:spPr bwMode="auto">
          <a:xfrm>
            <a:off x="1179513" y="587375"/>
            <a:ext cx="7488237" cy="8636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cs-CZ" sz="3200" b="1" dirty="0">
                <a:solidFill>
                  <a:schemeClr val="bg1"/>
                </a:solidFill>
                <a:latin typeface="Palatino Linotype" pitchFamily="18" charset="0"/>
              </a:rPr>
              <a:t>KDO JSEM?</a:t>
            </a:r>
          </a:p>
        </p:txBody>
      </p:sp>
      <p:sp>
        <p:nvSpPr>
          <p:cNvPr id="3" name="Dvojitá šipka 2"/>
          <p:cNvSpPr/>
          <p:nvPr/>
        </p:nvSpPr>
        <p:spPr>
          <a:xfrm>
            <a:off x="3507581" y="5567693"/>
            <a:ext cx="2085975" cy="576263"/>
          </a:xfrm>
          <a:prstGeom prst="chevron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800" b="1" dirty="0">
                <a:solidFill>
                  <a:schemeClr val="bg1"/>
                </a:solidFill>
              </a:rPr>
              <a:t>řešení</a:t>
            </a:r>
          </a:p>
        </p:txBody>
      </p:sp>
      <p:sp>
        <p:nvSpPr>
          <p:cNvPr id="4" name="TextovéPole 3"/>
          <p:cNvSpPr txBox="1">
            <a:spLocks noChangeArrowheads="1"/>
          </p:cNvSpPr>
          <p:nvPr/>
        </p:nvSpPr>
        <p:spPr bwMode="auto">
          <a:xfrm>
            <a:off x="5593556" y="6273225"/>
            <a:ext cx="225734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sz="3200" b="1" dirty="0"/>
              <a:t>v</a:t>
            </a:r>
            <a:r>
              <a:rPr lang="cs-CZ" sz="3200" b="1" dirty="0" smtClean="0"/>
              <a:t>ydra říční</a:t>
            </a:r>
            <a:endParaRPr lang="cs-CZ" sz="3200" b="1" dirty="0"/>
          </a:p>
        </p:txBody>
      </p:sp>
      <p:sp>
        <p:nvSpPr>
          <p:cNvPr id="18" name="Obdélník 17"/>
          <p:cNvSpPr/>
          <p:nvPr/>
        </p:nvSpPr>
        <p:spPr>
          <a:xfrm>
            <a:off x="5611824" y="1609653"/>
            <a:ext cx="2664618" cy="13509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pic>
        <p:nvPicPr>
          <p:cNvPr id="28685" name="Picture 4" descr="OPVK_hor_zakladni_logolink_RGB_cz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65838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j02120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044" y="5773002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7" name="TextovéPole 5"/>
          <p:cNvSpPr txBox="1">
            <a:spLocks noChangeArrowheads="1"/>
          </p:cNvSpPr>
          <p:nvPr/>
        </p:nvSpPr>
        <p:spPr bwMode="auto">
          <a:xfrm>
            <a:off x="8280400" y="5338763"/>
            <a:ext cx="3556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sz="1200"/>
              <a:t>17</a:t>
            </a:r>
          </a:p>
        </p:txBody>
      </p:sp>
      <p:sp>
        <p:nvSpPr>
          <p:cNvPr id="22" name="Obdélník 21"/>
          <p:cNvSpPr/>
          <p:nvPr/>
        </p:nvSpPr>
        <p:spPr>
          <a:xfrm>
            <a:off x="5615782" y="2960590"/>
            <a:ext cx="2664618" cy="1350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3" name="Obdélník 22"/>
          <p:cNvSpPr/>
          <p:nvPr/>
        </p:nvSpPr>
        <p:spPr>
          <a:xfrm>
            <a:off x="5632643" y="4311528"/>
            <a:ext cx="2643799" cy="12922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474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" grpId="0" animBg="1"/>
      <p:bldP spid="4" grpId="0"/>
      <p:bldP spid="18" grpId="0" animBg="1"/>
      <p:bldP spid="22" grpId="0" animBg="1"/>
      <p:bldP spid="2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Soubor:Beaver pho34.jp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2" t="7655" r="18819" b="33197"/>
          <a:stretch/>
        </p:blipFill>
        <p:spPr bwMode="auto">
          <a:xfrm>
            <a:off x="5222875" y="2234358"/>
            <a:ext cx="3478934" cy="2308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AutoShape 12"/>
          <p:cNvSpPr>
            <a:spLocks noChangeArrowheads="1"/>
          </p:cNvSpPr>
          <p:nvPr/>
        </p:nvSpPr>
        <p:spPr bwMode="auto">
          <a:xfrm>
            <a:off x="179388" y="561975"/>
            <a:ext cx="792162" cy="863600"/>
          </a:xfrm>
          <a:prstGeom prst="flowChartAlternateProcess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cs-CZ" sz="2400" b="1" dirty="0">
                <a:latin typeface="Palatino Linotype" pitchFamily="18" charset="0"/>
              </a:rPr>
              <a:t>9B</a:t>
            </a:r>
          </a:p>
        </p:txBody>
      </p:sp>
      <p:grpSp>
        <p:nvGrpSpPr>
          <p:cNvPr id="3087" name="Group 15"/>
          <p:cNvGrpSpPr>
            <a:grpSpLocks/>
          </p:cNvGrpSpPr>
          <p:nvPr/>
        </p:nvGrpSpPr>
        <p:grpSpPr bwMode="auto">
          <a:xfrm>
            <a:off x="241300" y="1905002"/>
            <a:ext cx="4906963" cy="1144589"/>
            <a:chOff x="113" y="1064"/>
            <a:chExt cx="3091" cy="721"/>
          </a:xfrm>
        </p:grpSpPr>
        <p:sp>
          <p:nvSpPr>
            <p:cNvPr id="29716" name="AutoShape 16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113" y="1064"/>
              <a:ext cx="2273" cy="721"/>
            </a:xfrm>
            <a:prstGeom prst="roundRect">
              <a:avLst>
                <a:gd name="adj" fmla="val 16667"/>
              </a:avLst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cs-CZ" sz="2400" b="1" dirty="0" smtClean="0">
                  <a:latin typeface="Palatino Linotype" pitchFamily="18" charset="0"/>
                </a:rPr>
                <a:t>Hlodavec stavící hráze a </a:t>
              </a:r>
            </a:p>
            <a:p>
              <a:r>
                <a:rPr lang="cs-CZ" sz="2400" b="1" dirty="0" smtClean="0">
                  <a:latin typeface="Palatino Linotype" pitchFamily="18" charset="0"/>
                </a:rPr>
                <a:t>se schopností uchopovat </a:t>
              </a:r>
            </a:p>
            <a:p>
              <a:r>
                <a:rPr lang="cs-CZ" sz="2400" b="1" dirty="0" smtClean="0">
                  <a:latin typeface="Palatino Linotype" pitchFamily="18" charset="0"/>
                </a:rPr>
                <a:t>předměty.</a:t>
              </a:r>
              <a:endParaRPr lang="cs-CZ" sz="2400" b="1" dirty="0">
                <a:latin typeface="Palatino Linotype" pitchFamily="18" charset="0"/>
              </a:endParaRPr>
            </a:p>
          </p:txBody>
        </p:sp>
        <p:sp>
          <p:nvSpPr>
            <p:cNvPr id="29717" name="AutoShape 17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568" y="1064"/>
              <a:ext cx="636" cy="721"/>
            </a:xfrm>
            <a:prstGeom prst="flowChartAlternateProcess">
              <a:avLst/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sz="2400" b="1" dirty="0">
                  <a:latin typeface="Palatino Linotype" pitchFamily="18" charset="0"/>
                </a:rPr>
                <a:t>3 body</a:t>
              </a:r>
            </a:p>
          </p:txBody>
        </p:sp>
      </p:grpSp>
      <p:grpSp>
        <p:nvGrpSpPr>
          <p:cNvPr id="8196" name="Group 18"/>
          <p:cNvGrpSpPr>
            <a:grpSpLocks/>
          </p:cNvGrpSpPr>
          <p:nvPr/>
        </p:nvGrpSpPr>
        <p:grpSpPr bwMode="auto">
          <a:xfrm>
            <a:off x="250825" y="3241386"/>
            <a:ext cx="4897438" cy="830263"/>
            <a:chOff x="113" y="1228"/>
            <a:chExt cx="3085" cy="523"/>
          </a:xfrm>
        </p:grpSpPr>
        <p:sp>
          <p:nvSpPr>
            <p:cNvPr id="29714" name="AutoShape 19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113" y="1228"/>
              <a:ext cx="2267" cy="523"/>
            </a:xfrm>
            <a:prstGeom prst="roundRect">
              <a:avLst>
                <a:gd name="adj" fmla="val 16667"/>
              </a:avLst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sz="2400" b="1" dirty="0">
                <a:latin typeface="Palatino Linotype" pitchFamily="18" charset="0"/>
              </a:endParaRPr>
            </a:p>
            <a:p>
              <a:r>
                <a:rPr lang="cs-CZ" sz="2400" b="1" dirty="0">
                  <a:latin typeface="Palatino Linotype" pitchFamily="18" charset="0"/>
                </a:rPr>
                <a:t>Žije </a:t>
              </a:r>
              <a:r>
                <a:rPr lang="cs-CZ" sz="2400" b="1" dirty="0" smtClean="0">
                  <a:latin typeface="Palatino Linotype" pitchFamily="18" charset="0"/>
                </a:rPr>
                <a:t>v říčních a lužních </a:t>
              </a:r>
            </a:p>
            <a:p>
              <a:r>
                <a:rPr lang="cs-CZ" sz="2400" b="1" dirty="0" smtClean="0">
                  <a:latin typeface="Palatino Linotype" pitchFamily="18" charset="0"/>
                </a:rPr>
                <a:t>nivách, v povodí řek.</a:t>
              </a:r>
              <a:endParaRPr lang="cs-CZ" sz="2400" b="1" dirty="0">
                <a:latin typeface="Palatino Linotype" pitchFamily="18" charset="0"/>
              </a:endParaRPr>
            </a:p>
            <a:p>
              <a:endParaRPr lang="cs-CZ" b="1" dirty="0">
                <a:latin typeface="Palatino Linotype" pitchFamily="18" charset="0"/>
              </a:endParaRPr>
            </a:p>
          </p:txBody>
        </p:sp>
        <p:sp>
          <p:nvSpPr>
            <p:cNvPr id="29715" name="AutoShape 20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562" y="1228"/>
              <a:ext cx="636" cy="523"/>
            </a:xfrm>
            <a:prstGeom prst="flowChartAlternateProcess">
              <a:avLst/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sz="2400" b="1">
                  <a:latin typeface="Palatino Linotype" pitchFamily="18" charset="0"/>
                </a:rPr>
                <a:t>2 body</a:t>
              </a:r>
            </a:p>
          </p:txBody>
        </p:sp>
      </p:grpSp>
      <p:grpSp>
        <p:nvGrpSpPr>
          <p:cNvPr id="8197" name="Group 21"/>
          <p:cNvGrpSpPr>
            <a:grpSpLocks/>
          </p:cNvGrpSpPr>
          <p:nvPr/>
        </p:nvGrpSpPr>
        <p:grpSpPr bwMode="auto">
          <a:xfrm>
            <a:off x="239713" y="4291016"/>
            <a:ext cx="4908551" cy="719138"/>
            <a:chOff x="106" y="1388"/>
            <a:chExt cx="3092" cy="453"/>
          </a:xfrm>
        </p:grpSpPr>
        <p:sp>
          <p:nvSpPr>
            <p:cNvPr id="29712" name="AutoShape 22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106" y="1388"/>
              <a:ext cx="2267" cy="453"/>
            </a:xfrm>
            <a:prstGeom prst="roundRect">
              <a:avLst>
                <a:gd name="adj" fmla="val 16667"/>
              </a:avLst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b="1" dirty="0">
                <a:latin typeface="Palatino Linotype" pitchFamily="18" charset="0"/>
              </a:endParaRPr>
            </a:p>
            <a:p>
              <a:r>
                <a:rPr lang="cs-CZ" sz="2400" b="1" dirty="0">
                  <a:latin typeface="Palatino Linotype" pitchFamily="18" charset="0"/>
                </a:rPr>
                <a:t>Potrava – </a:t>
              </a:r>
              <a:r>
                <a:rPr lang="cs-CZ" sz="2400" b="1" dirty="0" smtClean="0">
                  <a:latin typeface="Palatino Linotype" pitchFamily="18" charset="0"/>
                </a:rPr>
                <a:t>byliny, lýko,</a:t>
              </a:r>
            </a:p>
            <a:p>
              <a:r>
                <a:rPr lang="cs-CZ" sz="2400" b="1" dirty="0" smtClean="0">
                  <a:latin typeface="Palatino Linotype" pitchFamily="18" charset="0"/>
                </a:rPr>
                <a:t>větvičky …</a:t>
              </a:r>
              <a:endParaRPr lang="cs-CZ" sz="2400" b="1" dirty="0">
                <a:latin typeface="Palatino Linotype" pitchFamily="18" charset="0"/>
              </a:endParaRPr>
            </a:p>
            <a:p>
              <a:endParaRPr lang="cs-CZ" b="1" dirty="0">
                <a:latin typeface="Palatino Linotype" pitchFamily="18" charset="0"/>
              </a:endParaRPr>
            </a:p>
          </p:txBody>
        </p:sp>
        <p:sp>
          <p:nvSpPr>
            <p:cNvPr id="29713" name="AutoShape 23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562" y="1388"/>
              <a:ext cx="636" cy="453"/>
            </a:xfrm>
            <a:prstGeom prst="flowChartAlternateProcess">
              <a:avLst/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sz="2400" b="1" dirty="0">
                  <a:latin typeface="Palatino Linotype" pitchFamily="18" charset="0"/>
                </a:rPr>
                <a:t>1 bod</a:t>
              </a:r>
            </a:p>
          </p:txBody>
        </p:sp>
      </p:grpSp>
      <p:sp>
        <p:nvSpPr>
          <p:cNvPr id="4103" name="AutoShape 32"/>
          <p:cNvSpPr>
            <a:spLocks noChangeArrowheads="1"/>
          </p:cNvSpPr>
          <p:nvPr/>
        </p:nvSpPr>
        <p:spPr bwMode="auto">
          <a:xfrm>
            <a:off x="1179513" y="587375"/>
            <a:ext cx="7488237" cy="8636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cs-CZ" sz="3200" b="1" dirty="0">
                <a:solidFill>
                  <a:schemeClr val="bg1"/>
                </a:solidFill>
                <a:latin typeface="Palatino Linotype" pitchFamily="18" charset="0"/>
              </a:rPr>
              <a:t>KDO JSEM?</a:t>
            </a:r>
          </a:p>
        </p:txBody>
      </p:sp>
      <p:sp>
        <p:nvSpPr>
          <p:cNvPr id="3" name="Dvojitá šipka 2"/>
          <p:cNvSpPr/>
          <p:nvPr/>
        </p:nvSpPr>
        <p:spPr>
          <a:xfrm>
            <a:off x="3600450" y="5362391"/>
            <a:ext cx="2085975" cy="576263"/>
          </a:xfrm>
          <a:prstGeom prst="chevron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800" b="1" dirty="0">
                <a:solidFill>
                  <a:schemeClr val="bg1"/>
                </a:solidFill>
              </a:rPr>
              <a:t>řešení</a:t>
            </a:r>
          </a:p>
        </p:txBody>
      </p:sp>
      <p:sp>
        <p:nvSpPr>
          <p:cNvPr id="4" name="TextovéPole 3"/>
          <p:cNvSpPr txBox="1">
            <a:spLocks noChangeArrowheads="1"/>
          </p:cNvSpPr>
          <p:nvPr/>
        </p:nvSpPr>
        <p:spPr bwMode="auto">
          <a:xfrm>
            <a:off x="5364920" y="6273225"/>
            <a:ext cx="300755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sz="3200" b="1" dirty="0" smtClean="0"/>
              <a:t>bobr evropský</a:t>
            </a:r>
            <a:endParaRPr lang="cs-CZ" sz="3200" b="1" dirty="0"/>
          </a:p>
        </p:txBody>
      </p:sp>
      <p:sp>
        <p:nvSpPr>
          <p:cNvPr id="18" name="Obdélník 17"/>
          <p:cNvSpPr/>
          <p:nvPr/>
        </p:nvSpPr>
        <p:spPr>
          <a:xfrm>
            <a:off x="5222875" y="2194127"/>
            <a:ext cx="3503613" cy="7776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pic>
        <p:nvPicPr>
          <p:cNvPr id="29709" name="Picture 4" descr="OPVK_hor_zakladni_logolink_RGB_cz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65838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j02135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343" y="56636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11" name="TextovéPole 4"/>
          <p:cNvSpPr txBox="1">
            <a:spLocks noChangeArrowheads="1"/>
          </p:cNvSpPr>
          <p:nvPr/>
        </p:nvSpPr>
        <p:spPr bwMode="auto">
          <a:xfrm>
            <a:off x="8347796" y="4542679"/>
            <a:ext cx="3540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sz="1200" dirty="0"/>
              <a:t>18</a:t>
            </a:r>
          </a:p>
        </p:txBody>
      </p:sp>
      <p:sp>
        <p:nvSpPr>
          <p:cNvPr id="22" name="Obdélník 21"/>
          <p:cNvSpPr/>
          <p:nvPr/>
        </p:nvSpPr>
        <p:spPr>
          <a:xfrm>
            <a:off x="5228874" y="2971801"/>
            <a:ext cx="3503613" cy="7776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3" name="Obdélník 22"/>
          <p:cNvSpPr/>
          <p:nvPr/>
        </p:nvSpPr>
        <p:spPr>
          <a:xfrm>
            <a:off x="5222875" y="3765005"/>
            <a:ext cx="3503613" cy="7776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474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" grpId="0" animBg="1"/>
      <p:bldP spid="4" grpId="0"/>
      <p:bldP spid="18" grpId="0" animBg="1"/>
      <p:bldP spid="22" grpId="0" animBg="1"/>
      <p:bldP spid="2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Soubor:Mustela erminea upright.jp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0" t="16797" r="24175" b="13919"/>
          <a:stretch/>
        </p:blipFill>
        <p:spPr bwMode="auto">
          <a:xfrm>
            <a:off x="5949546" y="1662007"/>
            <a:ext cx="2309031" cy="3952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AutoShape 12"/>
          <p:cNvSpPr>
            <a:spLocks noChangeArrowheads="1"/>
          </p:cNvSpPr>
          <p:nvPr/>
        </p:nvSpPr>
        <p:spPr bwMode="auto">
          <a:xfrm>
            <a:off x="179388" y="561975"/>
            <a:ext cx="792162" cy="863600"/>
          </a:xfrm>
          <a:prstGeom prst="flowChartAlternateProcess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cs-CZ" sz="2400" b="1" dirty="0">
                <a:latin typeface="Palatino Linotype" pitchFamily="18" charset="0"/>
              </a:rPr>
              <a:t>10A</a:t>
            </a:r>
          </a:p>
        </p:txBody>
      </p:sp>
      <p:grpSp>
        <p:nvGrpSpPr>
          <p:cNvPr id="3087" name="Group 15"/>
          <p:cNvGrpSpPr>
            <a:grpSpLocks/>
          </p:cNvGrpSpPr>
          <p:nvPr/>
        </p:nvGrpSpPr>
        <p:grpSpPr bwMode="auto">
          <a:xfrm>
            <a:off x="241300" y="1839910"/>
            <a:ext cx="5500688" cy="1160463"/>
            <a:chOff x="113" y="1023"/>
            <a:chExt cx="3465" cy="731"/>
          </a:xfrm>
        </p:grpSpPr>
        <p:sp>
          <p:nvSpPr>
            <p:cNvPr id="30740" name="AutoShape 16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113" y="1023"/>
              <a:ext cx="2728" cy="731"/>
            </a:xfrm>
            <a:prstGeom prst="roundRect">
              <a:avLst>
                <a:gd name="adj" fmla="val 16667"/>
              </a:avLst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cs-CZ" sz="2400" b="1" dirty="0" smtClean="0">
                  <a:latin typeface="Palatino Linotype" pitchFamily="18" charset="0"/>
                </a:rPr>
                <a:t>Malá lasicovitá šelma, jejíž</a:t>
              </a:r>
            </a:p>
            <a:p>
              <a:r>
                <a:rPr lang="cs-CZ" sz="2400" b="1" dirty="0" smtClean="0">
                  <a:latin typeface="Palatino Linotype" pitchFamily="18" charset="0"/>
                </a:rPr>
                <a:t>kožich byl používán jako tzv.</a:t>
              </a:r>
            </a:p>
            <a:p>
              <a:r>
                <a:rPr lang="cs-CZ" sz="2400" b="1" dirty="0" smtClean="0">
                  <a:latin typeface="Palatino Linotype" pitchFamily="18" charset="0"/>
                </a:rPr>
                <a:t>hermelín na pláštích králů.</a:t>
              </a:r>
              <a:endParaRPr lang="cs-CZ" sz="2400" b="1" dirty="0">
                <a:latin typeface="Palatino Linotype" pitchFamily="18" charset="0"/>
              </a:endParaRPr>
            </a:p>
          </p:txBody>
        </p:sp>
        <p:sp>
          <p:nvSpPr>
            <p:cNvPr id="30741" name="AutoShape 17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942" y="1023"/>
              <a:ext cx="636" cy="731"/>
            </a:xfrm>
            <a:prstGeom prst="flowChartAlternateProcess">
              <a:avLst/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sz="2400" b="1">
                  <a:latin typeface="Palatino Linotype" pitchFamily="18" charset="0"/>
                </a:rPr>
                <a:t>3 body</a:t>
              </a:r>
            </a:p>
          </p:txBody>
        </p:sp>
      </p:grpSp>
      <p:grpSp>
        <p:nvGrpSpPr>
          <p:cNvPr id="8196" name="Group 18"/>
          <p:cNvGrpSpPr>
            <a:grpSpLocks/>
          </p:cNvGrpSpPr>
          <p:nvPr/>
        </p:nvGrpSpPr>
        <p:grpSpPr bwMode="auto">
          <a:xfrm>
            <a:off x="241300" y="3213101"/>
            <a:ext cx="5500688" cy="825501"/>
            <a:chOff x="107" y="1162"/>
            <a:chExt cx="3465" cy="520"/>
          </a:xfrm>
        </p:grpSpPr>
        <p:sp>
          <p:nvSpPr>
            <p:cNvPr id="30738" name="AutoShape 19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107" y="1162"/>
              <a:ext cx="2728" cy="520"/>
            </a:xfrm>
            <a:prstGeom prst="roundRect">
              <a:avLst>
                <a:gd name="adj" fmla="val 16667"/>
              </a:avLst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b="1" dirty="0">
                <a:latin typeface="Palatino Linotype" pitchFamily="18" charset="0"/>
              </a:endParaRPr>
            </a:p>
            <a:p>
              <a:r>
                <a:rPr lang="cs-CZ" sz="2400" b="1" dirty="0" smtClean="0">
                  <a:latin typeface="Palatino Linotype" pitchFamily="18" charset="0"/>
                </a:rPr>
                <a:t>Žije hlavně v lesích a </a:t>
              </a:r>
            </a:p>
            <a:p>
              <a:r>
                <a:rPr lang="cs-CZ" sz="2400" b="1" dirty="0">
                  <a:latin typeface="Palatino Linotype" pitchFamily="18" charset="0"/>
                </a:rPr>
                <a:t>k</a:t>
              </a:r>
              <a:r>
                <a:rPr lang="cs-CZ" sz="2400" b="1" dirty="0" smtClean="0">
                  <a:latin typeface="Palatino Linotype" pitchFamily="18" charset="0"/>
                </a:rPr>
                <a:t>řovinatých porostech.</a:t>
              </a:r>
              <a:endParaRPr lang="cs-CZ" sz="2400" b="1" dirty="0">
                <a:latin typeface="Palatino Linotype" pitchFamily="18" charset="0"/>
              </a:endParaRPr>
            </a:p>
            <a:p>
              <a:endParaRPr lang="cs-CZ" b="1" dirty="0">
                <a:latin typeface="Palatino Linotype" pitchFamily="18" charset="0"/>
              </a:endParaRPr>
            </a:p>
          </p:txBody>
        </p:sp>
        <p:sp>
          <p:nvSpPr>
            <p:cNvPr id="30739" name="AutoShape 20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936" y="1162"/>
              <a:ext cx="636" cy="520"/>
            </a:xfrm>
            <a:prstGeom prst="flowChartAlternateProcess">
              <a:avLst/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sz="2400" b="1" dirty="0">
                  <a:latin typeface="Palatino Linotype" pitchFamily="18" charset="0"/>
                </a:rPr>
                <a:t>2 body</a:t>
              </a:r>
            </a:p>
          </p:txBody>
        </p:sp>
      </p:grpSp>
      <p:grpSp>
        <p:nvGrpSpPr>
          <p:cNvPr id="8197" name="Group 21"/>
          <p:cNvGrpSpPr>
            <a:grpSpLocks/>
          </p:cNvGrpSpPr>
          <p:nvPr/>
        </p:nvGrpSpPr>
        <p:grpSpPr bwMode="auto">
          <a:xfrm>
            <a:off x="250825" y="4242597"/>
            <a:ext cx="5491163" cy="914400"/>
            <a:chOff x="113" y="1229"/>
            <a:chExt cx="3459" cy="576"/>
          </a:xfrm>
        </p:grpSpPr>
        <p:sp>
          <p:nvSpPr>
            <p:cNvPr id="30736" name="AutoShape 22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113" y="1229"/>
              <a:ext cx="2722" cy="576"/>
            </a:xfrm>
            <a:prstGeom prst="roundRect">
              <a:avLst>
                <a:gd name="adj" fmla="val 16667"/>
              </a:avLst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cs-CZ" sz="2400" b="1" dirty="0" smtClean="0">
                  <a:latin typeface="Palatino Linotype" pitchFamily="18" charset="0"/>
                </a:rPr>
                <a:t>Potrava </a:t>
              </a:r>
              <a:r>
                <a:rPr lang="cs-CZ" sz="2400" b="1" dirty="0">
                  <a:latin typeface="Palatino Linotype" pitchFamily="18" charset="0"/>
                </a:rPr>
                <a:t>– drobní </a:t>
              </a:r>
              <a:r>
                <a:rPr lang="cs-CZ" sz="2400" b="1" dirty="0" smtClean="0">
                  <a:latin typeface="Palatino Linotype" pitchFamily="18" charset="0"/>
                </a:rPr>
                <a:t>hlodavci,</a:t>
              </a:r>
              <a:endParaRPr lang="cs-CZ" sz="2400" b="1" dirty="0">
                <a:latin typeface="Palatino Linotype" pitchFamily="18" charset="0"/>
              </a:endParaRPr>
            </a:p>
            <a:p>
              <a:r>
                <a:rPr lang="cs-CZ" sz="2400" b="1" dirty="0">
                  <a:latin typeface="Palatino Linotype" pitchFamily="18" charset="0"/>
                </a:rPr>
                <a:t>p</a:t>
              </a:r>
              <a:r>
                <a:rPr lang="cs-CZ" sz="2400" b="1" dirty="0" smtClean="0">
                  <a:latin typeface="Palatino Linotype" pitchFamily="18" charset="0"/>
                </a:rPr>
                <a:t>táci, hmyz.</a:t>
              </a:r>
              <a:endParaRPr lang="cs-CZ" sz="2400" b="1" dirty="0">
                <a:latin typeface="Palatino Linotype" pitchFamily="18" charset="0"/>
              </a:endParaRPr>
            </a:p>
          </p:txBody>
        </p:sp>
        <p:sp>
          <p:nvSpPr>
            <p:cNvPr id="30737" name="AutoShape 23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936" y="1229"/>
              <a:ext cx="636" cy="576"/>
            </a:xfrm>
            <a:prstGeom prst="flowChartAlternateProcess">
              <a:avLst/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sz="2400" b="1" dirty="0">
                  <a:latin typeface="Palatino Linotype" pitchFamily="18" charset="0"/>
                </a:rPr>
                <a:t>1 bod</a:t>
              </a:r>
            </a:p>
          </p:txBody>
        </p:sp>
      </p:grpSp>
      <p:sp>
        <p:nvSpPr>
          <p:cNvPr id="4103" name="AutoShape 32"/>
          <p:cNvSpPr>
            <a:spLocks noChangeArrowheads="1"/>
          </p:cNvSpPr>
          <p:nvPr/>
        </p:nvSpPr>
        <p:spPr bwMode="auto">
          <a:xfrm>
            <a:off x="1179513" y="587375"/>
            <a:ext cx="7488237" cy="8636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cs-CZ" sz="3200" b="1" dirty="0">
                <a:solidFill>
                  <a:schemeClr val="bg1"/>
                </a:solidFill>
                <a:latin typeface="Palatino Linotype" pitchFamily="18" charset="0"/>
              </a:rPr>
              <a:t>KDO JSEM?</a:t>
            </a:r>
          </a:p>
        </p:txBody>
      </p:sp>
      <p:sp>
        <p:nvSpPr>
          <p:cNvPr id="3" name="Dvojitá šipka 2"/>
          <p:cNvSpPr/>
          <p:nvPr/>
        </p:nvSpPr>
        <p:spPr>
          <a:xfrm>
            <a:off x="3429000" y="5456238"/>
            <a:ext cx="2085975" cy="576263"/>
          </a:xfrm>
          <a:prstGeom prst="chevron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800" b="1" dirty="0">
                <a:solidFill>
                  <a:schemeClr val="bg1"/>
                </a:solidFill>
              </a:rPr>
              <a:t>řešení</a:t>
            </a:r>
          </a:p>
        </p:txBody>
      </p:sp>
      <p:sp>
        <p:nvSpPr>
          <p:cNvPr id="4" name="TextovéPole 3"/>
          <p:cNvSpPr txBox="1">
            <a:spLocks noChangeArrowheads="1"/>
          </p:cNvSpPr>
          <p:nvPr/>
        </p:nvSpPr>
        <p:spPr bwMode="auto">
          <a:xfrm>
            <a:off x="5155190" y="6266129"/>
            <a:ext cx="328006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sz="3200" b="1" dirty="0"/>
              <a:t>l</a:t>
            </a:r>
            <a:r>
              <a:rPr lang="cs-CZ" sz="3200" b="1" dirty="0" smtClean="0"/>
              <a:t>asice hranostaj</a:t>
            </a:r>
            <a:endParaRPr lang="cs-CZ" sz="3200" b="1" dirty="0"/>
          </a:p>
        </p:txBody>
      </p:sp>
      <p:sp>
        <p:nvSpPr>
          <p:cNvPr id="19" name="Obdélník 18"/>
          <p:cNvSpPr/>
          <p:nvPr/>
        </p:nvSpPr>
        <p:spPr>
          <a:xfrm>
            <a:off x="5949546" y="1662007"/>
            <a:ext cx="2309031" cy="13000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pic>
        <p:nvPicPr>
          <p:cNvPr id="30733" name="Picture 4" descr="OPVK_hor_zakladni_logolink_RGB_cz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65838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j02166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456" y="5744369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5" name="TextovéPole 4"/>
          <p:cNvSpPr txBox="1">
            <a:spLocks noChangeArrowheads="1"/>
          </p:cNvSpPr>
          <p:nvPr/>
        </p:nvSpPr>
        <p:spPr bwMode="auto">
          <a:xfrm>
            <a:off x="8275524" y="5362575"/>
            <a:ext cx="3540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sz="1200"/>
              <a:t>19</a:t>
            </a:r>
          </a:p>
        </p:txBody>
      </p:sp>
      <p:sp>
        <p:nvSpPr>
          <p:cNvPr id="22" name="Obdélník 21"/>
          <p:cNvSpPr/>
          <p:nvPr/>
        </p:nvSpPr>
        <p:spPr>
          <a:xfrm>
            <a:off x="5949546" y="2962068"/>
            <a:ext cx="2309031" cy="13383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3" name="Obdélník 22"/>
          <p:cNvSpPr/>
          <p:nvPr/>
        </p:nvSpPr>
        <p:spPr>
          <a:xfrm>
            <a:off x="5949545" y="4300434"/>
            <a:ext cx="2309031" cy="13383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474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" grpId="0" animBg="1"/>
      <p:bldP spid="4" grpId="0"/>
      <p:bldP spid="19" grpId="0" animBg="1"/>
      <p:bldP spid="22" grpId="0" animBg="1"/>
      <p:bldP spid="2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Soubor:Europäischer Ziesel in Hockstellung.jp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4" t="17709" r="13442" b="11722"/>
          <a:stretch/>
        </p:blipFill>
        <p:spPr bwMode="auto">
          <a:xfrm>
            <a:off x="5091497" y="2380908"/>
            <a:ext cx="3414256" cy="2531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AutoShape 12"/>
          <p:cNvSpPr>
            <a:spLocks noChangeArrowheads="1"/>
          </p:cNvSpPr>
          <p:nvPr/>
        </p:nvSpPr>
        <p:spPr bwMode="auto">
          <a:xfrm>
            <a:off x="179388" y="561975"/>
            <a:ext cx="792162" cy="863600"/>
          </a:xfrm>
          <a:prstGeom prst="flowChartAlternateProcess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cs-CZ" sz="2400" b="1" dirty="0">
                <a:latin typeface="Palatino Linotype" pitchFamily="18" charset="0"/>
              </a:rPr>
              <a:t>10B</a:t>
            </a:r>
          </a:p>
        </p:txBody>
      </p:sp>
      <p:grpSp>
        <p:nvGrpSpPr>
          <p:cNvPr id="3087" name="Group 15"/>
          <p:cNvGrpSpPr>
            <a:grpSpLocks/>
          </p:cNvGrpSpPr>
          <p:nvPr/>
        </p:nvGrpSpPr>
        <p:grpSpPr bwMode="auto">
          <a:xfrm>
            <a:off x="241300" y="2060575"/>
            <a:ext cx="4681538" cy="852488"/>
            <a:chOff x="113" y="1162"/>
            <a:chExt cx="2949" cy="537"/>
          </a:xfrm>
        </p:grpSpPr>
        <p:sp>
          <p:nvSpPr>
            <p:cNvPr id="31764" name="AutoShape 16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113" y="1162"/>
              <a:ext cx="2152" cy="537"/>
            </a:xfrm>
            <a:prstGeom prst="roundRect">
              <a:avLst>
                <a:gd name="adj" fmla="val 16667"/>
              </a:avLst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cs-CZ" sz="2400" b="1" dirty="0" smtClean="0">
                  <a:latin typeface="Palatino Linotype" pitchFamily="18" charset="0"/>
                </a:rPr>
                <a:t>Hlodavec z čeledi </a:t>
              </a:r>
            </a:p>
            <a:p>
              <a:r>
                <a:rPr lang="cs-CZ" sz="2400" b="1" dirty="0">
                  <a:latin typeface="Palatino Linotype" pitchFamily="18" charset="0"/>
                </a:rPr>
                <a:t>v</a:t>
              </a:r>
              <a:r>
                <a:rPr lang="cs-CZ" sz="2400" b="1" dirty="0" smtClean="0">
                  <a:latin typeface="Palatino Linotype" pitchFamily="18" charset="0"/>
                </a:rPr>
                <a:t>everkovitých.</a:t>
              </a:r>
              <a:endParaRPr lang="cs-CZ" sz="2400" b="1" dirty="0">
                <a:latin typeface="Palatino Linotype" pitchFamily="18" charset="0"/>
              </a:endParaRPr>
            </a:p>
          </p:txBody>
        </p:sp>
        <p:sp>
          <p:nvSpPr>
            <p:cNvPr id="31765" name="AutoShape 17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426" y="1162"/>
              <a:ext cx="636" cy="537"/>
            </a:xfrm>
            <a:prstGeom prst="flowChartAlternateProcess">
              <a:avLst/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sz="2400" b="1">
                  <a:latin typeface="Palatino Linotype" pitchFamily="18" charset="0"/>
                </a:rPr>
                <a:t>3 body</a:t>
              </a:r>
            </a:p>
          </p:txBody>
        </p:sp>
      </p:grpSp>
      <p:grpSp>
        <p:nvGrpSpPr>
          <p:cNvPr id="8196" name="Group 18"/>
          <p:cNvGrpSpPr>
            <a:grpSpLocks/>
          </p:cNvGrpSpPr>
          <p:nvPr/>
        </p:nvGrpSpPr>
        <p:grpSpPr bwMode="auto">
          <a:xfrm>
            <a:off x="250825" y="3079750"/>
            <a:ext cx="4672013" cy="935038"/>
            <a:chOff x="113" y="1214"/>
            <a:chExt cx="2943" cy="589"/>
          </a:xfrm>
        </p:grpSpPr>
        <p:sp>
          <p:nvSpPr>
            <p:cNvPr id="31762" name="AutoShape 19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113" y="1214"/>
              <a:ext cx="2146" cy="589"/>
            </a:xfrm>
            <a:prstGeom prst="roundRect">
              <a:avLst>
                <a:gd name="adj" fmla="val 16667"/>
              </a:avLst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sz="2400" b="1" dirty="0">
                <a:latin typeface="Palatino Linotype" pitchFamily="18" charset="0"/>
              </a:endParaRPr>
            </a:p>
            <a:p>
              <a:r>
                <a:rPr lang="cs-CZ" sz="2400" b="1" dirty="0" smtClean="0">
                  <a:latin typeface="Palatino Linotype" pitchFamily="18" charset="0"/>
                </a:rPr>
                <a:t>Žije na polích a </a:t>
              </a:r>
            </a:p>
            <a:p>
              <a:r>
                <a:rPr lang="cs-CZ" sz="2400" b="1" dirty="0" smtClean="0">
                  <a:latin typeface="Palatino Linotype" pitchFamily="18" charset="0"/>
                </a:rPr>
                <a:t>travnatých plochách.</a:t>
              </a:r>
              <a:endParaRPr lang="cs-CZ" sz="2400" b="1" dirty="0">
                <a:latin typeface="Palatino Linotype" pitchFamily="18" charset="0"/>
              </a:endParaRPr>
            </a:p>
            <a:p>
              <a:endParaRPr lang="cs-CZ" b="1" dirty="0">
                <a:latin typeface="Palatino Linotype" pitchFamily="18" charset="0"/>
              </a:endParaRPr>
            </a:p>
          </p:txBody>
        </p:sp>
        <p:sp>
          <p:nvSpPr>
            <p:cNvPr id="31763" name="AutoShape 20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420" y="1214"/>
              <a:ext cx="636" cy="589"/>
            </a:xfrm>
            <a:prstGeom prst="flowChartAlternateProcess">
              <a:avLst/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sz="2400" b="1" dirty="0">
                  <a:latin typeface="Palatino Linotype" pitchFamily="18" charset="0"/>
                </a:rPr>
                <a:t>2 body</a:t>
              </a:r>
            </a:p>
          </p:txBody>
        </p:sp>
      </p:grpSp>
      <p:grpSp>
        <p:nvGrpSpPr>
          <p:cNvPr id="8197" name="Group 21"/>
          <p:cNvGrpSpPr>
            <a:grpSpLocks/>
          </p:cNvGrpSpPr>
          <p:nvPr/>
        </p:nvGrpSpPr>
        <p:grpSpPr bwMode="auto">
          <a:xfrm>
            <a:off x="241300" y="4189539"/>
            <a:ext cx="4681538" cy="1068386"/>
            <a:chOff x="107" y="1258"/>
            <a:chExt cx="2949" cy="673"/>
          </a:xfrm>
        </p:grpSpPr>
        <p:sp>
          <p:nvSpPr>
            <p:cNvPr id="31760" name="AutoShape 22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107" y="1258"/>
              <a:ext cx="2146" cy="673"/>
            </a:xfrm>
            <a:prstGeom prst="roundRect">
              <a:avLst>
                <a:gd name="adj" fmla="val 16667"/>
              </a:avLst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cs-CZ" sz="2400" b="1" dirty="0" smtClean="0">
                  <a:latin typeface="Palatino Linotype" pitchFamily="18" charset="0"/>
                </a:rPr>
                <a:t>Býložravec, výjimečně </a:t>
              </a:r>
            </a:p>
            <a:p>
              <a:r>
                <a:rPr lang="cs-CZ" sz="2400" b="1" dirty="0" smtClean="0">
                  <a:latin typeface="Palatino Linotype" pitchFamily="18" charset="0"/>
                </a:rPr>
                <a:t>se živí i malými </a:t>
              </a:r>
            </a:p>
            <a:p>
              <a:r>
                <a:rPr lang="cs-CZ" sz="2400" b="1" dirty="0">
                  <a:latin typeface="Palatino Linotype" pitchFamily="18" charset="0"/>
                </a:rPr>
                <a:t>b</a:t>
              </a:r>
              <a:r>
                <a:rPr lang="cs-CZ" sz="2400" b="1" dirty="0" smtClean="0">
                  <a:latin typeface="Palatino Linotype" pitchFamily="18" charset="0"/>
                </a:rPr>
                <a:t>ezobratlovci.</a:t>
              </a:r>
              <a:endParaRPr lang="cs-CZ" b="1" dirty="0">
                <a:latin typeface="Palatino Linotype" pitchFamily="18" charset="0"/>
              </a:endParaRPr>
            </a:p>
          </p:txBody>
        </p:sp>
        <p:sp>
          <p:nvSpPr>
            <p:cNvPr id="31761" name="AutoShape 23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420" y="1259"/>
              <a:ext cx="636" cy="672"/>
            </a:xfrm>
            <a:prstGeom prst="flowChartAlternateProcess">
              <a:avLst/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sz="2400" b="1" dirty="0">
                  <a:latin typeface="Palatino Linotype" pitchFamily="18" charset="0"/>
                </a:rPr>
                <a:t>1 bod</a:t>
              </a:r>
            </a:p>
          </p:txBody>
        </p:sp>
      </p:grpSp>
      <p:sp>
        <p:nvSpPr>
          <p:cNvPr id="4103" name="AutoShape 32"/>
          <p:cNvSpPr>
            <a:spLocks noChangeArrowheads="1"/>
          </p:cNvSpPr>
          <p:nvPr/>
        </p:nvSpPr>
        <p:spPr bwMode="auto">
          <a:xfrm>
            <a:off x="1179513" y="587375"/>
            <a:ext cx="7488237" cy="8636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cs-CZ" sz="3200" b="1" dirty="0">
                <a:solidFill>
                  <a:schemeClr val="bg1"/>
                </a:solidFill>
                <a:latin typeface="Palatino Linotype" pitchFamily="18" charset="0"/>
              </a:rPr>
              <a:t>KDO JSEM?</a:t>
            </a:r>
          </a:p>
        </p:txBody>
      </p:sp>
      <p:sp>
        <p:nvSpPr>
          <p:cNvPr id="3" name="Dvojitá šipka 2"/>
          <p:cNvSpPr/>
          <p:nvPr/>
        </p:nvSpPr>
        <p:spPr>
          <a:xfrm>
            <a:off x="3505199" y="5472906"/>
            <a:ext cx="2085975" cy="576263"/>
          </a:xfrm>
          <a:prstGeom prst="chevron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800" b="1" dirty="0">
                <a:solidFill>
                  <a:schemeClr val="bg1"/>
                </a:solidFill>
              </a:rPr>
              <a:t>řešení</a:t>
            </a:r>
          </a:p>
        </p:txBody>
      </p:sp>
      <p:sp>
        <p:nvSpPr>
          <p:cNvPr id="4" name="TextovéPole 3"/>
          <p:cNvSpPr txBox="1">
            <a:spLocks noChangeArrowheads="1"/>
          </p:cNvSpPr>
          <p:nvPr/>
        </p:nvSpPr>
        <p:spPr bwMode="auto">
          <a:xfrm>
            <a:off x="5503871" y="6277988"/>
            <a:ext cx="275588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sz="3200" b="1" dirty="0"/>
              <a:t>s</a:t>
            </a:r>
            <a:r>
              <a:rPr lang="cs-CZ" sz="3200" b="1" dirty="0" smtClean="0"/>
              <a:t>ysel obecný</a:t>
            </a:r>
            <a:endParaRPr lang="cs-CZ" sz="3200" b="1" dirty="0"/>
          </a:p>
        </p:txBody>
      </p:sp>
      <p:sp>
        <p:nvSpPr>
          <p:cNvPr id="18" name="Obdélník 17"/>
          <p:cNvSpPr/>
          <p:nvPr/>
        </p:nvSpPr>
        <p:spPr>
          <a:xfrm>
            <a:off x="5091497" y="2301822"/>
            <a:ext cx="3399247" cy="8956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pic>
        <p:nvPicPr>
          <p:cNvPr id="31755" name="Picture 4" descr="OPVK_hor_zakladni_logolink_RGB_cz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65838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j02182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9368" y="56683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9" name="TextovéPole 5"/>
          <p:cNvSpPr txBox="1">
            <a:spLocks noChangeArrowheads="1"/>
          </p:cNvSpPr>
          <p:nvPr/>
        </p:nvSpPr>
        <p:spPr bwMode="auto">
          <a:xfrm>
            <a:off x="8151741" y="5003104"/>
            <a:ext cx="3540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sz="1200" dirty="0"/>
              <a:t>20</a:t>
            </a:r>
          </a:p>
        </p:txBody>
      </p:sp>
      <p:sp>
        <p:nvSpPr>
          <p:cNvPr id="25" name="Obdélník 24"/>
          <p:cNvSpPr/>
          <p:nvPr/>
        </p:nvSpPr>
        <p:spPr>
          <a:xfrm>
            <a:off x="5091495" y="3198944"/>
            <a:ext cx="3399247" cy="8956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6" name="Obdélník 25"/>
          <p:cNvSpPr/>
          <p:nvPr/>
        </p:nvSpPr>
        <p:spPr>
          <a:xfrm>
            <a:off x="5091496" y="4099678"/>
            <a:ext cx="3399247" cy="8956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474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" grpId="0" animBg="1"/>
      <p:bldP spid="4" grpId="0"/>
      <p:bldP spid="18" grpId="0" animBg="1"/>
      <p:bldP spid="25" grpId="0" animBg="1"/>
      <p:bldP spid="2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7" descr="File:Young hedgehog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3" r="6850"/>
          <a:stretch>
            <a:fillRect/>
          </a:stretch>
        </p:blipFill>
        <p:spPr bwMode="auto">
          <a:xfrm>
            <a:off x="1981200" y="1726124"/>
            <a:ext cx="4436780" cy="3762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AutoShape 12"/>
          <p:cNvSpPr>
            <a:spLocks noChangeArrowheads="1"/>
          </p:cNvSpPr>
          <p:nvPr/>
        </p:nvSpPr>
        <p:spPr bwMode="auto">
          <a:xfrm>
            <a:off x="179388" y="561975"/>
            <a:ext cx="792162" cy="863600"/>
          </a:xfrm>
          <a:prstGeom prst="flowChartAlternateProcess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cs-CZ" sz="2400" b="1" dirty="0" smtClean="0">
                <a:latin typeface="Palatino Linotype" pitchFamily="18" charset="0"/>
              </a:rPr>
              <a:t>1</a:t>
            </a:r>
          </a:p>
        </p:txBody>
      </p:sp>
      <p:sp>
        <p:nvSpPr>
          <p:cNvPr id="4103" name="AutoShape 32"/>
          <p:cNvSpPr>
            <a:spLocks noChangeArrowheads="1"/>
          </p:cNvSpPr>
          <p:nvPr/>
        </p:nvSpPr>
        <p:spPr bwMode="auto">
          <a:xfrm>
            <a:off x="1179513" y="587375"/>
            <a:ext cx="7488237" cy="8636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cs-CZ" sz="3200" b="1" dirty="0">
                <a:solidFill>
                  <a:schemeClr val="bg1"/>
                </a:solidFill>
                <a:latin typeface="Palatino Linotype" pitchFamily="18" charset="0"/>
              </a:rPr>
              <a:t>KDO JSEM</a:t>
            </a:r>
            <a:r>
              <a:rPr lang="cs-CZ" sz="3200" b="1" dirty="0" smtClean="0">
                <a:solidFill>
                  <a:schemeClr val="bg1"/>
                </a:solidFill>
                <a:latin typeface="Palatino Linotype" pitchFamily="18" charset="0"/>
              </a:rPr>
              <a:t>?				2. KOLO</a:t>
            </a:r>
            <a:endParaRPr lang="cs-CZ" sz="3200" b="1" dirty="0">
              <a:solidFill>
                <a:schemeClr val="bg1"/>
              </a:solidFill>
              <a:latin typeface="Palatino Linotype" pitchFamily="18" charset="0"/>
            </a:endParaRPr>
          </a:p>
        </p:txBody>
      </p:sp>
      <p:sp>
        <p:nvSpPr>
          <p:cNvPr id="3" name="Dvojitá šipka 2"/>
          <p:cNvSpPr/>
          <p:nvPr/>
        </p:nvSpPr>
        <p:spPr>
          <a:xfrm>
            <a:off x="3658737" y="5621242"/>
            <a:ext cx="2085975" cy="576263"/>
          </a:xfrm>
          <a:prstGeom prst="chevron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800" b="1" dirty="0">
                <a:solidFill>
                  <a:schemeClr val="bg1"/>
                </a:solidFill>
              </a:rPr>
              <a:t>řešení</a:t>
            </a:r>
          </a:p>
        </p:txBody>
      </p:sp>
      <p:sp>
        <p:nvSpPr>
          <p:cNvPr id="4" name="TextovéPole 3"/>
          <p:cNvSpPr txBox="1">
            <a:spLocks noChangeArrowheads="1"/>
          </p:cNvSpPr>
          <p:nvPr/>
        </p:nvSpPr>
        <p:spPr bwMode="auto">
          <a:xfrm>
            <a:off x="5537534" y="6197505"/>
            <a:ext cx="273344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sz="3200" b="1" dirty="0" smtClean="0"/>
              <a:t>ježek obecný</a:t>
            </a:r>
            <a:endParaRPr lang="cs-CZ" sz="3200" b="1" dirty="0"/>
          </a:p>
        </p:txBody>
      </p:sp>
      <p:sp>
        <p:nvSpPr>
          <p:cNvPr id="19" name="Obdélník 18"/>
          <p:cNvSpPr/>
          <p:nvPr/>
        </p:nvSpPr>
        <p:spPr>
          <a:xfrm>
            <a:off x="1981201" y="1726124"/>
            <a:ext cx="443678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pic>
        <p:nvPicPr>
          <p:cNvPr id="12301" name="Picture 4" descr="OPVK_hor_zakladni_logolink_RGB_cz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65838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j0213756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754" y="52689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3" name="TextovéPole 4"/>
          <p:cNvSpPr txBox="1">
            <a:spLocks noChangeArrowheads="1"/>
          </p:cNvSpPr>
          <p:nvPr/>
        </p:nvSpPr>
        <p:spPr bwMode="auto">
          <a:xfrm>
            <a:off x="1981200" y="5503691"/>
            <a:ext cx="35458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sz="1200" dirty="0" smtClean="0"/>
              <a:t>21</a:t>
            </a:r>
            <a:endParaRPr lang="cs-CZ" sz="1200" dirty="0"/>
          </a:p>
        </p:txBody>
      </p:sp>
      <p:sp>
        <p:nvSpPr>
          <p:cNvPr id="26" name="Obdélník 25"/>
          <p:cNvSpPr/>
          <p:nvPr/>
        </p:nvSpPr>
        <p:spPr>
          <a:xfrm>
            <a:off x="1981200" y="2897865"/>
            <a:ext cx="443678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7" name="Obdélník 26"/>
          <p:cNvSpPr/>
          <p:nvPr/>
        </p:nvSpPr>
        <p:spPr>
          <a:xfrm>
            <a:off x="1981200" y="4193265"/>
            <a:ext cx="443678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2484563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474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" grpId="0" animBg="1"/>
      <p:bldP spid="4" grpId="0"/>
      <p:bldP spid="19" grpId="0" animBg="1"/>
      <p:bldP spid="26" grpId="0" animBg="1"/>
      <p:bldP spid="2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commons/thumb/7/78/Rupicapra_rupicapra_02_by_Line1.jpg/640px-Rupicapra_rupicapra_02_by_Line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5" t="6718" b="9877"/>
          <a:stretch/>
        </p:blipFill>
        <p:spPr bwMode="auto">
          <a:xfrm>
            <a:off x="2146485" y="1598528"/>
            <a:ext cx="4106209" cy="4022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AutoShape 12"/>
          <p:cNvSpPr>
            <a:spLocks noChangeArrowheads="1"/>
          </p:cNvSpPr>
          <p:nvPr/>
        </p:nvSpPr>
        <p:spPr bwMode="auto">
          <a:xfrm>
            <a:off x="179388" y="561975"/>
            <a:ext cx="792162" cy="863600"/>
          </a:xfrm>
          <a:prstGeom prst="flowChartAlternateProcess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cs-CZ" sz="2400" b="1" dirty="0">
                <a:latin typeface="Palatino Linotype" pitchFamily="18" charset="0"/>
              </a:rPr>
              <a:t>2</a:t>
            </a:r>
            <a:endParaRPr lang="cs-CZ" sz="2400" b="1" dirty="0" smtClean="0">
              <a:latin typeface="Palatino Linotype" pitchFamily="18" charset="0"/>
            </a:endParaRPr>
          </a:p>
        </p:txBody>
      </p:sp>
      <p:sp>
        <p:nvSpPr>
          <p:cNvPr id="4103" name="AutoShape 32"/>
          <p:cNvSpPr>
            <a:spLocks noChangeArrowheads="1"/>
          </p:cNvSpPr>
          <p:nvPr/>
        </p:nvSpPr>
        <p:spPr bwMode="auto">
          <a:xfrm>
            <a:off x="1179513" y="587375"/>
            <a:ext cx="7488237" cy="8636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cs-CZ" sz="3200" b="1" dirty="0">
                <a:solidFill>
                  <a:schemeClr val="bg1"/>
                </a:solidFill>
                <a:latin typeface="Palatino Linotype" pitchFamily="18" charset="0"/>
              </a:rPr>
              <a:t>KDO JSEM</a:t>
            </a:r>
            <a:r>
              <a:rPr lang="cs-CZ" sz="3200" b="1" dirty="0" smtClean="0">
                <a:solidFill>
                  <a:schemeClr val="bg1"/>
                </a:solidFill>
                <a:latin typeface="Palatino Linotype" pitchFamily="18" charset="0"/>
              </a:rPr>
              <a:t>?				2. KOLO</a:t>
            </a:r>
            <a:endParaRPr lang="cs-CZ" sz="3200" b="1" dirty="0">
              <a:solidFill>
                <a:schemeClr val="bg1"/>
              </a:solidFill>
              <a:latin typeface="Palatino Linotype" pitchFamily="18" charset="0"/>
            </a:endParaRPr>
          </a:p>
        </p:txBody>
      </p:sp>
      <p:sp>
        <p:nvSpPr>
          <p:cNvPr id="3" name="Dvojitá šipka 2"/>
          <p:cNvSpPr/>
          <p:nvPr/>
        </p:nvSpPr>
        <p:spPr>
          <a:xfrm>
            <a:off x="3658737" y="5777706"/>
            <a:ext cx="2085975" cy="576263"/>
          </a:xfrm>
          <a:prstGeom prst="chevron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800" b="1" dirty="0">
                <a:solidFill>
                  <a:schemeClr val="bg1"/>
                </a:solidFill>
              </a:rPr>
              <a:t>řešení</a:t>
            </a:r>
          </a:p>
        </p:txBody>
      </p:sp>
      <p:sp>
        <p:nvSpPr>
          <p:cNvPr id="4" name="TextovéPole 3"/>
          <p:cNvSpPr txBox="1">
            <a:spLocks noChangeArrowheads="1"/>
          </p:cNvSpPr>
          <p:nvPr/>
        </p:nvSpPr>
        <p:spPr bwMode="auto">
          <a:xfrm>
            <a:off x="5537534" y="6197505"/>
            <a:ext cx="300915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sz="3200" b="1" dirty="0"/>
              <a:t>k</a:t>
            </a:r>
            <a:r>
              <a:rPr lang="cs-CZ" sz="3200" b="1" dirty="0" smtClean="0"/>
              <a:t>amzík horský</a:t>
            </a:r>
            <a:endParaRPr lang="cs-CZ" sz="3200" b="1" dirty="0"/>
          </a:p>
        </p:txBody>
      </p:sp>
      <p:sp>
        <p:nvSpPr>
          <p:cNvPr id="19" name="Obdélník 18"/>
          <p:cNvSpPr/>
          <p:nvPr/>
        </p:nvSpPr>
        <p:spPr>
          <a:xfrm>
            <a:off x="1981201" y="1591091"/>
            <a:ext cx="4436780" cy="13710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pic>
        <p:nvPicPr>
          <p:cNvPr id="12301" name="Picture 4" descr="OPVK_hor_zakladni_logolink_RGB_cz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65838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j0213756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456237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3" name="TextovéPole 4"/>
          <p:cNvSpPr txBox="1">
            <a:spLocks noChangeArrowheads="1"/>
          </p:cNvSpPr>
          <p:nvPr/>
        </p:nvSpPr>
        <p:spPr bwMode="auto">
          <a:xfrm>
            <a:off x="1981201" y="5639206"/>
            <a:ext cx="35458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sz="1200" dirty="0" smtClean="0"/>
              <a:t>22</a:t>
            </a:r>
            <a:endParaRPr lang="cs-CZ" sz="1200" dirty="0"/>
          </a:p>
        </p:txBody>
      </p:sp>
      <p:sp>
        <p:nvSpPr>
          <p:cNvPr id="26" name="Obdélník 25"/>
          <p:cNvSpPr/>
          <p:nvPr/>
        </p:nvSpPr>
        <p:spPr>
          <a:xfrm>
            <a:off x="1981200" y="2962185"/>
            <a:ext cx="443678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7" name="Obdélník 26"/>
          <p:cNvSpPr/>
          <p:nvPr/>
        </p:nvSpPr>
        <p:spPr>
          <a:xfrm>
            <a:off x="1981200" y="4257585"/>
            <a:ext cx="4436780" cy="13636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4518547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474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" grpId="0" animBg="1"/>
      <p:bldP spid="4" grpId="0"/>
      <p:bldP spid="19" grpId="0" animBg="1"/>
      <p:bldP spid="26" grpId="0" animBg="1"/>
      <p:bldP spid="2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upload.wikimedia.org/wikipedia/commons/thumb/4/49/M_Zauneidechse2.JPG/800px-M_Zauneidechse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95" t="10635" r="17872"/>
          <a:stretch/>
        </p:blipFill>
        <p:spPr bwMode="auto">
          <a:xfrm>
            <a:off x="1981200" y="1602464"/>
            <a:ext cx="4436780" cy="3909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AutoShape 12"/>
          <p:cNvSpPr>
            <a:spLocks noChangeArrowheads="1"/>
          </p:cNvSpPr>
          <p:nvPr/>
        </p:nvSpPr>
        <p:spPr bwMode="auto">
          <a:xfrm>
            <a:off x="179388" y="561975"/>
            <a:ext cx="792162" cy="863600"/>
          </a:xfrm>
          <a:prstGeom prst="flowChartAlternateProcess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cs-CZ" sz="2400" b="1" dirty="0">
                <a:latin typeface="Palatino Linotype" pitchFamily="18" charset="0"/>
              </a:rPr>
              <a:t>3</a:t>
            </a:r>
            <a:endParaRPr lang="cs-CZ" sz="2400" b="1" dirty="0" smtClean="0">
              <a:latin typeface="Palatino Linotype" pitchFamily="18" charset="0"/>
            </a:endParaRPr>
          </a:p>
        </p:txBody>
      </p:sp>
      <p:sp>
        <p:nvSpPr>
          <p:cNvPr id="4103" name="AutoShape 32"/>
          <p:cNvSpPr>
            <a:spLocks noChangeArrowheads="1"/>
          </p:cNvSpPr>
          <p:nvPr/>
        </p:nvSpPr>
        <p:spPr bwMode="auto">
          <a:xfrm>
            <a:off x="1179513" y="587375"/>
            <a:ext cx="7488237" cy="8636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cs-CZ" sz="3200" b="1" dirty="0">
                <a:solidFill>
                  <a:schemeClr val="bg1"/>
                </a:solidFill>
                <a:latin typeface="Palatino Linotype" pitchFamily="18" charset="0"/>
              </a:rPr>
              <a:t>KDO JSEM</a:t>
            </a:r>
            <a:r>
              <a:rPr lang="cs-CZ" sz="3200" b="1" dirty="0" smtClean="0">
                <a:solidFill>
                  <a:schemeClr val="bg1"/>
                </a:solidFill>
                <a:latin typeface="Palatino Linotype" pitchFamily="18" charset="0"/>
              </a:rPr>
              <a:t>?				2. KOLO</a:t>
            </a:r>
            <a:endParaRPr lang="cs-CZ" sz="3200" b="1" dirty="0">
              <a:solidFill>
                <a:schemeClr val="bg1"/>
              </a:solidFill>
              <a:latin typeface="Palatino Linotype" pitchFamily="18" charset="0"/>
            </a:endParaRPr>
          </a:p>
        </p:txBody>
      </p:sp>
      <p:sp>
        <p:nvSpPr>
          <p:cNvPr id="3" name="Dvojitá šipka 2"/>
          <p:cNvSpPr/>
          <p:nvPr/>
        </p:nvSpPr>
        <p:spPr>
          <a:xfrm>
            <a:off x="3658737" y="5621242"/>
            <a:ext cx="2085975" cy="576263"/>
          </a:xfrm>
          <a:prstGeom prst="chevron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800" b="1" dirty="0">
                <a:solidFill>
                  <a:schemeClr val="bg1"/>
                </a:solidFill>
              </a:rPr>
              <a:t>řešení</a:t>
            </a:r>
          </a:p>
        </p:txBody>
      </p:sp>
      <p:sp>
        <p:nvSpPr>
          <p:cNvPr id="4" name="TextovéPole 3"/>
          <p:cNvSpPr txBox="1">
            <a:spLocks noChangeArrowheads="1"/>
          </p:cNvSpPr>
          <p:nvPr/>
        </p:nvSpPr>
        <p:spPr bwMode="auto">
          <a:xfrm>
            <a:off x="5387685" y="6197505"/>
            <a:ext cx="328006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sz="3200" b="1" dirty="0" smtClean="0"/>
              <a:t>ještěrka obecná</a:t>
            </a:r>
            <a:endParaRPr lang="cs-CZ" sz="3200" b="1" dirty="0"/>
          </a:p>
        </p:txBody>
      </p:sp>
      <p:sp>
        <p:nvSpPr>
          <p:cNvPr id="19" name="Obdélník 18"/>
          <p:cNvSpPr/>
          <p:nvPr/>
        </p:nvSpPr>
        <p:spPr>
          <a:xfrm>
            <a:off x="1981200" y="1602465"/>
            <a:ext cx="443678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pic>
        <p:nvPicPr>
          <p:cNvPr id="12301" name="Picture 4" descr="OPVK_hor_zakladni_logolink_RGB_cz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65838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j0213756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554" y="546190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3" name="TextovéPole 4"/>
          <p:cNvSpPr txBox="1">
            <a:spLocks noChangeArrowheads="1"/>
          </p:cNvSpPr>
          <p:nvPr/>
        </p:nvSpPr>
        <p:spPr bwMode="auto">
          <a:xfrm>
            <a:off x="1981200" y="5503691"/>
            <a:ext cx="35458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sz="1200" dirty="0" smtClean="0"/>
              <a:t>23</a:t>
            </a:r>
            <a:endParaRPr lang="cs-CZ" sz="1200" dirty="0"/>
          </a:p>
        </p:txBody>
      </p:sp>
      <p:sp>
        <p:nvSpPr>
          <p:cNvPr id="26" name="Obdélník 25"/>
          <p:cNvSpPr/>
          <p:nvPr/>
        </p:nvSpPr>
        <p:spPr>
          <a:xfrm>
            <a:off x="1981200" y="2897865"/>
            <a:ext cx="443678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7" name="Obdélník 26"/>
          <p:cNvSpPr/>
          <p:nvPr/>
        </p:nvSpPr>
        <p:spPr>
          <a:xfrm>
            <a:off x="1981200" y="4193265"/>
            <a:ext cx="4436780" cy="13183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4518547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474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" grpId="0" animBg="1"/>
      <p:bldP spid="4" grpId="0"/>
      <p:bldP spid="19" grpId="0" animBg="1"/>
      <p:bldP spid="26" grpId="0" animBg="1"/>
      <p:bldP spid="2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upload.wikimedia.org/wikipedia/commons/thumb/1/10/Feldmaus_Microtus_arvalis.jpg/640px-Feldmaus_Microtus_arvali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7" t="9651" r="8641" b="9651"/>
          <a:stretch/>
        </p:blipFill>
        <p:spPr bwMode="auto">
          <a:xfrm>
            <a:off x="1981200" y="1602466"/>
            <a:ext cx="443678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AutoShape 12"/>
          <p:cNvSpPr>
            <a:spLocks noChangeArrowheads="1"/>
          </p:cNvSpPr>
          <p:nvPr/>
        </p:nvSpPr>
        <p:spPr bwMode="auto">
          <a:xfrm>
            <a:off x="179388" y="561975"/>
            <a:ext cx="792162" cy="863600"/>
          </a:xfrm>
          <a:prstGeom prst="flowChartAlternateProcess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cs-CZ" sz="2400" b="1" dirty="0">
                <a:latin typeface="Palatino Linotype" pitchFamily="18" charset="0"/>
              </a:rPr>
              <a:t>4</a:t>
            </a:r>
            <a:endParaRPr lang="cs-CZ" sz="2400" b="1" dirty="0" smtClean="0">
              <a:latin typeface="Palatino Linotype" pitchFamily="18" charset="0"/>
            </a:endParaRPr>
          </a:p>
        </p:txBody>
      </p:sp>
      <p:sp>
        <p:nvSpPr>
          <p:cNvPr id="4103" name="AutoShape 32"/>
          <p:cNvSpPr>
            <a:spLocks noChangeArrowheads="1"/>
          </p:cNvSpPr>
          <p:nvPr/>
        </p:nvSpPr>
        <p:spPr bwMode="auto">
          <a:xfrm>
            <a:off x="1179513" y="587375"/>
            <a:ext cx="7488237" cy="8636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cs-CZ" sz="3200" b="1" dirty="0">
                <a:solidFill>
                  <a:schemeClr val="bg1"/>
                </a:solidFill>
                <a:latin typeface="Palatino Linotype" pitchFamily="18" charset="0"/>
              </a:rPr>
              <a:t>KDO JSEM</a:t>
            </a:r>
            <a:r>
              <a:rPr lang="cs-CZ" sz="3200" b="1" dirty="0" smtClean="0">
                <a:solidFill>
                  <a:schemeClr val="bg1"/>
                </a:solidFill>
                <a:latin typeface="Palatino Linotype" pitchFamily="18" charset="0"/>
              </a:rPr>
              <a:t>?				2. KOLO</a:t>
            </a:r>
            <a:endParaRPr lang="cs-CZ" sz="3200" b="1" dirty="0">
              <a:solidFill>
                <a:schemeClr val="bg1"/>
              </a:solidFill>
              <a:latin typeface="Palatino Linotype" pitchFamily="18" charset="0"/>
            </a:endParaRPr>
          </a:p>
        </p:txBody>
      </p:sp>
      <p:sp>
        <p:nvSpPr>
          <p:cNvPr id="3" name="Dvojitá šipka 2"/>
          <p:cNvSpPr/>
          <p:nvPr/>
        </p:nvSpPr>
        <p:spPr>
          <a:xfrm>
            <a:off x="3658737" y="5621242"/>
            <a:ext cx="2085975" cy="576263"/>
          </a:xfrm>
          <a:prstGeom prst="chevron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800" b="1" dirty="0">
                <a:solidFill>
                  <a:schemeClr val="bg1"/>
                </a:solidFill>
              </a:rPr>
              <a:t>řešení</a:t>
            </a:r>
          </a:p>
        </p:txBody>
      </p:sp>
      <p:sp>
        <p:nvSpPr>
          <p:cNvPr id="4" name="TextovéPole 3"/>
          <p:cNvSpPr txBox="1">
            <a:spLocks noChangeArrowheads="1"/>
          </p:cNvSpPr>
          <p:nvPr/>
        </p:nvSpPr>
        <p:spPr bwMode="auto">
          <a:xfrm>
            <a:off x="5537534" y="6197505"/>
            <a:ext cx="264207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sz="3200" b="1" dirty="0" smtClean="0"/>
              <a:t>hraboš polní</a:t>
            </a:r>
            <a:endParaRPr lang="cs-CZ" sz="3200" b="1" dirty="0"/>
          </a:p>
        </p:txBody>
      </p:sp>
      <p:sp>
        <p:nvSpPr>
          <p:cNvPr id="19" name="Obdélník 18"/>
          <p:cNvSpPr/>
          <p:nvPr/>
        </p:nvSpPr>
        <p:spPr>
          <a:xfrm>
            <a:off x="1981200" y="1602465"/>
            <a:ext cx="443678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pic>
        <p:nvPicPr>
          <p:cNvPr id="12301" name="Picture 4" descr="OPVK_hor_zakladni_logolink_RGB_cz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65838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j0213756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823" y="5316442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3" name="TextovéPole 4"/>
          <p:cNvSpPr txBox="1">
            <a:spLocks noChangeArrowheads="1"/>
          </p:cNvSpPr>
          <p:nvPr/>
        </p:nvSpPr>
        <p:spPr bwMode="auto">
          <a:xfrm>
            <a:off x="1981200" y="5503691"/>
            <a:ext cx="35458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sz="1200" dirty="0" smtClean="0"/>
              <a:t>24</a:t>
            </a:r>
            <a:endParaRPr lang="cs-CZ" sz="1200" dirty="0"/>
          </a:p>
        </p:txBody>
      </p:sp>
      <p:sp>
        <p:nvSpPr>
          <p:cNvPr id="26" name="Obdélník 25"/>
          <p:cNvSpPr/>
          <p:nvPr/>
        </p:nvSpPr>
        <p:spPr>
          <a:xfrm>
            <a:off x="1981200" y="2897865"/>
            <a:ext cx="443678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7" name="Obdélník 26"/>
          <p:cNvSpPr/>
          <p:nvPr/>
        </p:nvSpPr>
        <p:spPr>
          <a:xfrm>
            <a:off x="1981200" y="4193265"/>
            <a:ext cx="443678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4518547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474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" grpId="0" animBg="1"/>
      <p:bldP spid="4" grpId="0"/>
      <p:bldP spid="19" grpId="0" animBg="1"/>
      <p:bldP spid="26" grpId="0" animBg="1"/>
      <p:bldP spid="2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upload.wikimedia.org/wikipedia/commons/thumb/3/3a/U%C5%BEovka_obojkov%C3%A1_-_Natrix_natrix.jpg/800px-U%C5%BEovka_obojkov%C3%A1_-_Natrix_natrix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89" t="12419" r="16247" b="11032"/>
          <a:stretch/>
        </p:blipFill>
        <p:spPr bwMode="auto">
          <a:xfrm>
            <a:off x="1950694" y="1617490"/>
            <a:ext cx="4490113" cy="388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AutoShape 12"/>
          <p:cNvSpPr>
            <a:spLocks noChangeArrowheads="1"/>
          </p:cNvSpPr>
          <p:nvPr/>
        </p:nvSpPr>
        <p:spPr bwMode="auto">
          <a:xfrm>
            <a:off x="179388" y="561975"/>
            <a:ext cx="792162" cy="863600"/>
          </a:xfrm>
          <a:prstGeom prst="flowChartAlternateProcess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cs-CZ" sz="2400" b="1" dirty="0">
                <a:latin typeface="Palatino Linotype" pitchFamily="18" charset="0"/>
              </a:rPr>
              <a:t>5</a:t>
            </a:r>
            <a:endParaRPr lang="cs-CZ" sz="2400" b="1" dirty="0" smtClean="0">
              <a:latin typeface="Palatino Linotype" pitchFamily="18" charset="0"/>
            </a:endParaRPr>
          </a:p>
        </p:txBody>
      </p:sp>
      <p:sp>
        <p:nvSpPr>
          <p:cNvPr id="4103" name="AutoShape 32"/>
          <p:cNvSpPr>
            <a:spLocks noChangeArrowheads="1"/>
          </p:cNvSpPr>
          <p:nvPr/>
        </p:nvSpPr>
        <p:spPr bwMode="auto">
          <a:xfrm>
            <a:off x="1179513" y="587375"/>
            <a:ext cx="7488237" cy="8636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cs-CZ" sz="3200" b="1" dirty="0">
                <a:solidFill>
                  <a:schemeClr val="bg1"/>
                </a:solidFill>
                <a:latin typeface="Palatino Linotype" pitchFamily="18" charset="0"/>
              </a:rPr>
              <a:t>KDO JSEM</a:t>
            </a:r>
            <a:r>
              <a:rPr lang="cs-CZ" sz="3200" b="1" dirty="0" smtClean="0">
                <a:solidFill>
                  <a:schemeClr val="bg1"/>
                </a:solidFill>
                <a:latin typeface="Palatino Linotype" pitchFamily="18" charset="0"/>
              </a:rPr>
              <a:t>?				2. KOLO</a:t>
            </a:r>
            <a:endParaRPr lang="cs-CZ" sz="3200" b="1" dirty="0">
              <a:solidFill>
                <a:schemeClr val="bg1"/>
              </a:solidFill>
              <a:latin typeface="Palatino Linotype" pitchFamily="18" charset="0"/>
            </a:endParaRPr>
          </a:p>
        </p:txBody>
      </p:sp>
      <p:sp>
        <p:nvSpPr>
          <p:cNvPr id="3" name="Dvojitá šipka 2"/>
          <p:cNvSpPr/>
          <p:nvPr/>
        </p:nvSpPr>
        <p:spPr>
          <a:xfrm>
            <a:off x="3658737" y="5621242"/>
            <a:ext cx="2085975" cy="576263"/>
          </a:xfrm>
          <a:prstGeom prst="chevron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800" b="1" dirty="0">
                <a:solidFill>
                  <a:schemeClr val="bg1"/>
                </a:solidFill>
              </a:rPr>
              <a:t>řešení</a:t>
            </a:r>
          </a:p>
        </p:txBody>
      </p:sp>
      <p:sp>
        <p:nvSpPr>
          <p:cNvPr id="4" name="TextovéPole 3"/>
          <p:cNvSpPr txBox="1">
            <a:spLocks noChangeArrowheads="1"/>
          </p:cNvSpPr>
          <p:nvPr/>
        </p:nvSpPr>
        <p:spPr bwMode="auto">
          <a:xfrm>
            <a:off x="5184104" y="6171912"/>
            <a:ext cx="348364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sz="3200" b="1" dirty="0" smtClean="0"/>
              <a:t>užovka obojková</a:t>
            </a:r>
            <a:endParaRPr lang="cs-CZ" sz="3200" b="1" dirty="0"/>
          </a:p>
        </p:txBody>
      </p:sp>
      <p:sp>
        <p:nvSpPr>
          <p:cNvPr id="19" name="Obdélník 18"/>
          <p:cNvSpPr/>
          <p:nvPr/>
        </p:nvSpPr>
        <p:spPr>
          <a:xfrm>
            <a:off x="1950695" y="1602465"/>
            <a:ext cx="4490112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pic>
        <p:nvPicPr>
          <p:cNvPr id="12301" name="Picture 4" descr="OPVK_hor_zakladni_logolink_RGB_cz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65838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j0213756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554" y="5316442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3" name="TextovéPole 4"/>
          <p:cNvSpPr txBox="1">
            <a:spLocks noChangeArrowheads="1"/>
          </p:cNvSpPr>
          <p:nvPr/>
        </p:nvSpPr>
        <p:spPr bwMode="auto">
          <a:xfrm>
            <a:off x="1981200" y="5503691"/>
            <a:ext cx="35458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sz="1200" dirty="0" smtClean="0"/>
              <a:t>25</a:t>
            </a:r>
            <a:endParaRPr lang="cs-CZ" sz="1200" dirty="0"/>
          </a:p>
        </p:txBody>
      </p:sp>
      <p:sp>
        <p:nvSpPr>
          <p:cNvPr id="26" name="Obdélník 25"/>
          <p:cNvSpPr/>
          <p:nvPr/>
        </p:nvSpPr>
        <p:spPr>
          <a:xfrm>
            <a:off x="1950693" y="2897865"/>
            <a:ext cx="4490113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7" name="Obdélník 26"/>
          <p:cNvSpPr/>
          <p:nvPr/>
        </p:nvSpPr>
        <p:spPr>
          <a:xfrm>
            <a:off x="1950695" y="4193265"/>
            <a:ext cx="4490111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4518547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474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" grpId="0" animBg="1"/>
      <p:bldP spid="4" grpId="0"/>
      <p:bldP spid="19" grpId="0" animBg="1"/>
      <p:bldP spid="26" grpId="0" animBg="1"/>
      <p:bldP spid="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/>
            <a:r>
              <a:rPr lang="cs-CZ" b="1" dirty="0" smtClean="0">
                <a:solidFill>
                  <a:schemeClr val="bg2"/>
                </a:solidFill>
                <a:latin typeface="Palatino Linotype" pitchFamily="18" charset="0"/>
              </a:rPr>
              <a:t>Pravidla hry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143000"/>
            <a:ext cx="8435975" cy="4648200"/>
          </a:xfrm>
          <a:solidFill>
            <a:schemeClr val="bg2"/>
          </a:solidFill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sz="2400" dirty="0" smtClean="0">
                <a:latin typeface="Palatino Linotype" pitchFamily="18" charset="0"/>
              </a:rPr>
              <a:t>Hra je určena pro 2 týmy nebo pro jednotlivé žáky.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cs-CZ" sz="2400" dirty="0" smtClean="0">
              <a:latin typeface="Palatino Linotype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cs-CZ" sz="2400" dirty="0" smtClean="0">
                <a:latin typeface="Palatino Linotype" pitchFamily="18" charset="0"/>
              </a:rPr>
              <a:t>Úkolem každého týmu (žáka) je poznat 10 druhů zvířat.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cs-CZ" sz="2400" dirty="0" smtClean="0">
              <a:latin typeface="Palatino Linotype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cs-CZ" sz="2400" dirty="0" smtClean="0">
                <a:latin typeface="Palatino Linotype" pitchFamily="18" charset="0"/>
              </a:rPr>
              <a:t>Každé zvíře je charakterizováno pomocí 3 nápověd. 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cs-CZ" sz="2400" dirty="0" smtClean="0">
              <a:latin typeface="Palatino Linotype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cs-CZ" sz="2400" dirty="0" smtClean="0">
                <a:latin typeface="Palatino Linotype" pitchFamily="18" charset="0"/>
              </a:rPr>
              <a:t>Pokud tým (žák) uhodne název zvířete: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400" dirty="0" smtClean="0">
                <a:latin typeface="Palatino Linotype" pitchFamily="18" charset="0"/>
              </a:rPr>
              <a:t>	A) po první nápovědě, získává 3 body,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400" dirty="0" smtClean="0">
                <a:latin typeface="Palatino Linotype" pitchFamily="18" charset="0"/>
              </a:rPr>
              <a:t>	B) po dvou nápovědách, získává 2 body,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400" dirty="0" smtClean="0">
                <a:latin typeface="Palatino Linotype" pitchFamily="18" charset="0"/>
              </a:rPr>
              <a:t>	C) po třech nápovědách, získává 1 bod.	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sz="2400" dirty="0" smtClean="0">
              <a:latin typeface="Palatino Linotype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cs-CZ" sz="2400" dirty="0" smtClean="0">
                <a:latin typeface="Palatino Linotype" pitchFamily="18" charset="0"/>
              </a:rPr>
              <a:t>Tým (žák) s větším počtem bodů vítězí.</a:t>
            </a:r>
          </a:p>
        </p:txBody>
      </p:sp>
      <p:pic>
        <p:nvPicPr>
          <p:cNvPr id="4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5948362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3943439" y="6228392"/>
            <a:ext cx="51812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latin typeface="Palatino Linotype" pitchFamily="18" charset="0"/>
              </a:rPr>
              <a:t>Nápověda se vždy ukáže a část obrázku odkryje </a:t>
            </a:r>
            <a:endParaRPr lang="cs-CZ" dirty="0" smtClean="0">
              <a:latin typeface="Palatino Linotype" pitchFamily="18" charset="0"/>
            </a:endParaRPr>
          </a:p>
          <a:p>
            <a:r>
              <a:rPr lang="cs-CZ" dirty="0" smtClean="0">
                <a:latin typeface="Palatino Linotype" pitchFamily="18" charset="0"/>
              </a:rPr>
              <a:t>po kliknutí </a:t>
            </a:r>
            <a:r>
              <a:rPr lang="cs-CZ" dirty="0">
                <a:latin typeface="Palatino Linotype" pitchFamily="18" charset="0"/>
              </a:rPr>
              <a:t>myší/stisknutím pravé šipky. 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3" y="6061075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Obdélník 1"/>
          <p:cNvSpPr>
            <a:spLocks noChangeArrowheads="1"/>
          </p:cNvSpPr>
          <p:nvPr/>
        </p:nvSpPr>
        <p:spPr bwMode="auto">
          <a:xfrm>
            <a:off x="182563" y="123825"/>
            <a:ext cx="32972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cs-CZ" sz="2800" b="1" u="sng">
                <a:solidFill>
                  <a:srgbClr val="000000"/>
                </a:solidFill>
              </a:rPr>
              <a:t>POUŽITÉ ZDROJE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104775" y="838200"/>
            <a:ext cx="8848897" cy="48320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1400" dirty="0" smtClean="0"/>
              <a:t>1) File:Ausgewachsenes </a:t>
            </a:r>
            <a:r>
              <a:rPr lang="cs-CZ" sz="1400" dirty="0" err="1"/>
              <a:t>Wildschwein</a:t>
            </a:r>
            <a:r>
              <a:rPr lang="cs-CZ" sz="1400" dirty="0"/>
              <a:t> </a:t>
            </a:r>
            <a:r>
              <a:rPr lang="cs-CZ" sz="1400" dirty="0" err="1"/>
              <a:t>beim</a:t>
            </a:r>
            <a:r>
              <a:rPr lang="cs-CZ" sz="1400" dirty="0"/>
              <a:t> Suhlen.JPG. In: 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 [online]. San </a:t>
            </a:r>
            <a:endParaRPr lang="cs-CZ" sz="1400" dirty="0" smtClean="0"/>
          </a:p>
          <a:p>
            <a:pPr>
              <a:defRPr/>
            </a:pPr>
            <a:r>
              <a:rPr lang="cs-CZ" sz="1400" dirty="0" smtClean="0"/>
              <a:t>    Francisco </a:t>
            </a:r>
            <a:r>
              <a:rPr lang="cs-CZ" sz="1400" dirty="0"/>
              <a:t>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2001-, 9.8.2010 [cit. 2013-06-03]. Dostupné z: </a:t>
            </a:r>
            <a:endParaRPr lang="cs-CZ" sz="1400" dirty="0" smtClean="0"/>
          </a:p>
          <a:p>
            <a:pPr>
              <a:defRPr/>
            </a:pPr>
            <a:r>
              <a:rPr lang="cs-CZ" sz="1400" dirty="0" smtClean="0"/>
              <a:t>    http</a:t>
            </a:r>
            <a:r>
              <a:rPr lang="cs-CZ" sz="1400" dirty="0"/>
              <a:t>://commons.wikimedia.org/wiki/File:Ausgewachsenes_Wildschwein_beim_Suhlen.JPG </a:t>
            </a:r>
            <a:endParaRPr lang="cs-CZ" sz="1400" dirty="0">
              <a:solidFill>
                <a:srgbClr val="000000"/>
              </a:solidFill>
              <a:latin typeface="Arial" charset="0"/>
              <a:cs typeface="+mn-cs"/>
            </a:endParaRPr>
          </a:p>
          <a:p>
            <a:pPr>
              <a:defRPr/>
            </a:pPr>
            <a:r>
              <a:rPr lang="cs-CZ" sz="1400" dirty="0">
                <a:latin typeface="Arial" charset="0"/>
                <a:cs typeface="+mn-cs"/>
              </a:rPr>
              <a:t>2) </a:t>
            </a:r>
            <a:r>
              <a:rPr lang="cs-CZ" sz="1400" dirty="0" err="1"/>
              <a:t>Soubor:Medved</a:t>
            </a:r>
            <a:r>
              <a:rPr lang="cs-CZ" sz="1400" dirty="0"/>
              <a:t> mzoo.jpg. In: 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 [online]. San Francisco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endParaRPr lang="cs-CZ" sz="1400" dirty="0" smtClean="0"/>
          </a:p>
          <a:p>
            <a:pPr>
              <a:defRPr/>
            </a:pPr>
            <a:r>
              <a:rPr lang="cs-CZ" sz="1400" dirty="0"/>
              <a:t> </a:t>
            </a:r>
            <a:r>
              <a:rPr lang="cs-CZ" sz="1400" dirty="0" smtClean="0"/>
              <a:t>   </a:t>
            </a:r>
            <a:r>
              <a:rPr lang="cs-CZ" sz="1400" dirty="0" err="1" smtClean="0"/>
              <a:t>Foundation</a:t>
            </a:r>
            <a:r>
              <a:rPr lang="cs-CZ" sz="1400" dirty="0"/>
              <a:t>, 2001-, 8.8.2007 [cit. 2013-06-03]. Dostupné z: </a:t>
            </a:r>
            <a:endParaRPr lang="cs-CZ" sz="1400" dirty="0" smtClean="0"/>
          </a:p>
          <a:p>
            <a:pPr>
              <a:defRPr/>
            </a:pPr>
            <a:r>
              <a:rPr lang="cs-CZ" sz="1400" dirty="0"/>
              <a:t> </a:t>
            </a:r>
            <a:r>
              <a:rPr lang="cs-CZ" sz="1400" dirty="0" smtClean="0"/>
              <a:t>   http</a:t>
            </a:r>
            <a:r>
              <a:rPr lang="cs-CZ" sz="1400" dirty="0"/>
              <a:t>://cs.wikipedia.org/wiki/Soubor:Medved_mzoo.jpg </a:t>
            </a:r>
            <a:endParaRPr lang="cs-CZ" sz="1400" dirty="0">
              <a:solidFill>
                <a:srgbClr val="000000"/>
              </a:solidFill>
              <a:latin typeface="Arial" charset="0"/>
              <a:cs typeface="+mn-cs"/>
            </a:endParaRPr>
          </a:p>
          <a:p>
            <a:pPr>
              <a:defRPr/>
            </a:pPr>
            <a:r>
              <a:rPr lang="cs-CZ" sz="1400" dirty="0" smtClean="0">
                <a:latin typeface="Arial" charset="0"/>
                <a:cs typeface="+mn-cs"/>
              </a:rPr>
              <a:t>3) </a:t>
            </a:r>
            <a:r>
              <a:rPr lang="cs-CZ" sz="1400" dirty="0"/>
              <a:t>File:Lupo </a:t>
            </a:r>
            <a:r>
              <a:rPr lang="cs-CZ" sz="1400" dirty="0" err="1"/>
              <a:t>appenninico</a:t>
            </a:r>
            <a:r>
              <a:rPr lang="cs-CZ" sz="1400" dirty="0"/>
              <a:t> 3.jpg. In: 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 [online]. San Francisco (CA): </a:t>
            </a:r>
            <a:endParaRPr lang="cs-CZ" sz="1400" dirty="0" smtClean="0"/>
          </a:p>
          <a:p>
            <a:pPr>
              <a:defRPr/>
            </a:pPr>
            <a:r>
              <a:rPr lang="cs-CZ" sz="1400" dirty="0"/>
              <a:t> </a:t>
            </a:r>
            <a:r>
              <a:rPr lang="cs-CZ" sz="1400" dirty="0" smtClean="0"/>
              <a:t>  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2001-, 10.8.2006 [cit. 2013-06-03]. Dostupné z: </a:t>
            </a:r>
            <a:endParaRPr lang="cs-CZ" sz="1400" dirty="0" smtClean="0"/>
          </a:p>
          <a:p>
            <a:pPr>
              <a:defRPr/>
            </a:pPr>
            <a:r>
              <a:rPr lang="cs-CZ" sz="1400" dirty="0"/>
              <a:t> </a:t>
            </a:r>
            <a:r>
              <a:rPr lang="cs-CZ" sz="1400" dirty="0" smtClean="0"/>
              <a:t>   http</a:t>
            </a:r>
            <a:r>
              <a:rPr lang="cs-CZ" sz="1400" dirty="0"/>
              <a:t>://commons.wikimedia.org/wiki/File:Lupo_appenninico_3.jpg </a:t>
            </a:r>
            <a:r>
              <a:rPr lang="cs-CZ" sz="1400" dirty="0" smtClean="0">
                <a:latin typeface="Arial" charset="0"/>
                <a:cs typeface="+mn-cs"/>
              </a:rPr>
              <a:t> </a:t>
            </a:r>
            <a:r>
              <a:rPr lang="cs-CZ" sz="1400" dirty="0" smtClean="0">
                <a:solidFill>
                  <a:srgbClr val="000000"/>
                </a:solidFill>
                <a:latin typeface="Arial" charset="0"/>
                <a:cs typeface="+mn-cs"/>
              </a:rPr>
              <a:t> </a:t>
            </a:r>
            <a:endParaRPr lang="cs-CZ" sz="1400" dirty="0">
              <a:solidFill>
                <a:srgbClr val="000000"/>
              </a:solidFill>
              <a:latin typeface="Arial" charset="0"/>
              <a:cs typeface="+mn-cs"/>
            </a:endParaRPr>
          </a:p>
          <a:p>
            <a:pPr>
              <a:defRPr/>
            </a:pPr>
            <a:r>
              <a:rPr lang="cs-CZ" sz="1400" dirty="0">
                <a:solidFill>
                  <a:srgbClr val="000000"/>
                </a:solidFill>
                <a:latin typeface="Arial" charset="0"/>
                <a:cs typeface="+mn-cs"/>
              </a:rPr>
              <a:t>4) </a:t>
            </a:r>
            <a:r>
              <a:rPr lang="cs-CZ" sz="1400" dirty="0" err="1"/>
              <a:t>Soubor:Vulpes</a:t>
            </a:r>
            <a:r>
              <a:rPr lang="cs-CZ" sz="1400" dirty="0"/>
              <a:t> </a:t>
            </a:r>
            <a:r>
              <a:rPr lang="cs-CZ" sz="1400" dirty="0" err="1"/>
              <a:t>vulpes</a:t>
            </a:r>
            <a:r>
              <a:rPr lang="cs-CZ" sz="1400" dirty="0"/>
              <a:t> </a:t>
            </a:r>
            <a:r>
              <a:rPr lang="cs-CZ" sz="1400" dirty="0" err="1"/>
              <a:t>standing</a:t>
            </a:r>
            <a:r>
              <a:rPr lang="cs-CZ" sz="1400" dirty="0"/>
              <a:t> in snow.jpg. In: 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 [online]. San Francisco </a:t>
            </a:r>
            <a:endParaRPr lang="cs-CZ" sz="1400" dirty="0" smtClean="0"/>
          </a:p>
          <a:p>
            <a:pPr>
              <a:defRPr/>
            </a:pPr>
            <a:r>
              <a:rPr lang="cs-CZ" sz="1400" dirty="0"/>
              <a:t> </a:t>
            </a:r>
            <a:r>
              <a:rPr lang="cs-CZ" sz="1400" dirty="0" smtClean="0"/>
              <a:t>   (</a:t>
            </a:r>
            <a:r>
              <a:rPr lang="cs-CZ" sz="1400" dirty="0"/>
              <a:t>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2001-, 12.9.2004 [cit. 2013-06-03]. Dostupné z: </a:t>
            </a:r>
            <a:endParaRPr lang="cs-CZ" sz="1400" dirty="0" smtClean="0"/>
          </a:p>
          <a:p>
            <a:pPr>
              <a:defRPr/>
            </a:pPr>
            <a:r>
              <a:rPr lang="cs-CZ" sz="1400" dirty="0"/>
              <a:t> </a:t>
            </a:r>
            <a:r>
              <a:rPr lang="cs-CZ" sz="1400" dirty="0" smtClean="0"/>
              <a:t>   http</a:t>
            </a:r>
            <a:r>
              <a:rPr lang="cs-CZ" sz="1400" dirty="0"/>
              <a:t>://cs.wikipedia.org/wiki/Soubor:Vulpes_vulpes_standing_in_snow.jpg </a:t>
            </a:r>
            <a:r>
              <a:rPr lang="cs-CZ" sz="1400" dirty="0" smtClean="0">
                <a:solidFill>
                  <a:srgbClr val="000000"/>
                </a:solidFill>
                <a:latin typeface="Arial" charset="0"/>
                <a:cs typeface="+mn-cs"/>
              </a:rPr>
              <a:t> </a:t>
            </a:r>
            <a:endParaRPr lang="cs-CZ" sz="1400" dirty="0">
              <a:solidFill>
                <a:srgbClr val="000000"/>
              </a:solidFill>
              <a:latin typeface="Arial" charset="0"/>
              <a:cs typeface="+mn-cs"/>
            </a:endParaRPr>
          </a:p>
          <a:p>
            <a:pPr>
              <a:defRPr/>
            </a:pPr>
            <a:r>
              <a:rPr lang="cs-CZ" sz="1400" dirty="0">
                <a:latin typeface="Arial" charset="0"/>
                <a:cs typeface="+mn-cs"/>
              </a:rPr>
              <a:t>5</a:t>
            </a:r>
            <a:r>
              <a:rPr lang="cs-CZ" sz="1400" dirty="0" smtClean="0">
                <a:latin typeface="Arial" charset="0"/>
                <a:cs typeface="+mn-cs"/>
              </a:rPr>
              <a:t>) </a:t>
            </a:r>
            <a:r>
              <a:rPr lang="cs-CZ" sz="1400" dirty="0"/>
              <a:t>File:Badger-badger.jpg. In: 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 [online]. San Francisco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endParaRPr lang="cs-CZ" sz="1400" dirty="0" smtClean="0"/>
          </a:p>
          <a:p>
            <a:pPr>
              <a:defRPr/>
            </a:pPr>
            <a:r>
              <a:rPr lang="cs-CZ" sz="1400" dirty="0"/>
              <a:t> </a:t>
            </a:r>
            <a:r>
              <a:rPr lang="cs-CZ" sz="1400" dirty="0" smtClean="0"/>
              <a:t>   </a:t>
            </a:r>
            <a:r>
              <a:rPr lang="cs-CZ" sz="1400" dirty="0" err="1" smtClean="0"/>
              <a:t>Foundation</a:t>
            </a:r>
            <a:r>
              <a:rPr lang="cs-CZ" sz="1400" dirty="0"/>
              <a:t>, 2001-, 30.7.2009 [cit. 2013-06-03]. Dostupné z: </a:t>
            </a:r>
            <a:endParaRPr lang="cs-CZ" sz="1400" dirty="0" smtClean="0"/>
          </a:p>
          <a:p>
            <a:pPr>
              <a:defRPr/>
            </a:pPr>
            <a:r>
              <a:rPr lang="cs-CZ" sz="1400" dirty="0"/>
              <a:t> </a:t>
            </a:r>
            <a:r>
              <a:rPr lang="cs-CZ" sz="1400" dirty="0" smtClean="0"/>
              <a:t>   http</a:t>
            </a:r>
            <a:r>
              <a:rPr lang="cs-CZ" sz="1400" dirty="0"/>
              <a:t>://commons.wikimedia.org/wiki/File:Badger-badger.jpg </a:t>
            </a:r>
            <a:endParaRPr lang="cs-CZ" sz="1400" dirty="0">
              <a:solidFill>
                <a:srgbClr val="000000"/>
              </a:solidFill>
              <a:latin typeface="Arial" charset="0"/>
              <a:cs typeface="+mn-cs"/>
            </a:endParaRPr>
          </a:p>
          <a:p>
            <a:pPr>
              <a:defRPr/>
            </a:pPr>
            <a:r>
              <a:rPr lang="cs-CZ" sz="1400" dirty="0">
                <a:latin typeface="Arial" charset="0"/>
                <a:cs typeface="+mn-cs"/>
              </a:rPr>
              <a:t>6) </a:t>
            </a:r>
            <a:r>
              <a:rPr lang="en-US" sz="1400" dirty="0"/>
              <a:t>File:Mr Mole.jpg. In: </a:t>
            </a:r>
            <a:r>
              <a:rPr lang="en-US" sz="1400" i="1" dirty="0"/>
              <a:t>Wikipedia: the free encyclopedia</a:t>
            </a:r>
            <a:r>
              <a:rPr lang="en-US" sz="1400" dirty="0"/>
              <a:t> [online]. San Francisco (CA): Wikimedia Foundation, </a:t>
            </a:r>
            <a:endParaRPr lang="cs-CZ" sz="1400" dirty="0" smtClean="0"/>
          </a:p>
          <a:p>
            <a:pPr>
              <a:defRPr/>
            </a:pPr>
            <a:r>
              <a:rPr lang="cs-CZ" sz="1400" dirty="0"/>
              <a:t> </a:t>
            </a:r>
            <a:r>
              <a:rPr lang="cs-CZ" sz="1400" dirty="0" smtClean="0"/>
              <a:t>   </a:t>
            </a:r>
            <a:r>
              <a:rPr lang="en-US" sz="1400" dirty="0" smtClean="0"/>
              <a:t>2001-</a:t>
            </a:r>
            <a:r>
              <a:rPr lang="en-US" sz="1400" dirty="0"/>
              <a:t>, 9.2.2013 [cit. 2013-06-03]. </a:t>
            </a:r>
            <a:r>
              <a:rPr lang="en-US" sz="1400" dirty="0" err="1"/>
              <a:t>Dostupné</a:t>
            </a:r>
            <a:r>
              <a:rPr lang="en-US" sz="1400" dirty="0"/>
              <a:t> z: http://commons.wikimedia.org/wiki/File:Mr_Mole.jpg </a:t>
            </a:r>
            <a:endParaRPr lang="cs-CZ" sz="1400" dirty="0" smtClean="0">
              <a:latin typeface="Arial" charset="0"/>
              <a:cs typeface="+mn-cs"/>
            </a:endParaRPr>
          </a:p>
          <a:p>
            <a:pPr>
              <a:defRPr/>
            </a:pPr>
            <a:r>
              <a:rPr lang="cs-CZ" sz="1400" dirty="0" smtClean="0">
                <a:latin typeface="Arial" charset="0"/>
                <a:cs typeface="+mn-cs"/>
              </a:rPr>
              <a:t>7</a:t>
            </a:r>
            <a:r>
              <a:rPr lang="cs-CZ" sz="1400" dirty="0">
                <a:latin typeface="Arial" charset="0"/>
                <a:cs typeface="+mn-cs"/>
              </a:rPr>
              <a:t>) </a:t>
            </a:r>
            <a:r>
              <a:rPr lang="cs-CZ" sz="1400" dirty="0" err="1">
                <a:solidFill>
                  <a:srgbClr val="000000"/>
                </a:solidFill>
              </a:rPr>
              <a:t>Soubor:Dama</a:t>
            </a:r>
            <a:r>
              <a:rPr lang="cs-CZ" sz="1400" dirty="0">
                <a:solidFill>
                  <a:srgbClr val="000000"/>
                </a:solidFill>
              </a:rPr>
              <a:t> dama8.JPG. In: </a:t>
            </a:r>
            <a:r>
              <a:rPr lang="cs-CZ" sz="1400" i="1" dirty="0" err="1">
                <a:solidFill>
                  <a:srgbClr val="000000"/>
                </a:solidFill>
              </a:rPr>
              <a:t>Wikipedia</a:t>
            </a:r>
            <a:r>
              <a:rPr lang="cs-CZ" sz="1400" i="1" dirty="0">
                <a:solidFill>
                  <a:srgbClr val="000000"/>
                </a:solidFill>
              </a:rPr>
              <a:t>: </a:t>
            </a:r>
            <a:r>
              <a:rPr lang="cs-CZ" sz="1400" i="1" dirty="0" err="1">
                <a:solidFill>
                  <a:srgbClr val="000000"/>
                </a:solidFill>
              </a:rPr>
              <a:t>the</a:t>
            </a:r>
            <a:r>
              <a:rPr lang="cs-CZ" sz="1400" i="1" dirty="0">
                <a:solidFill>
                  <a:srgbClr val="000000"/>
                </a:solidFill>
              </a:rPr>
              <a:t> free </a:t>
            </a:r>
            <a:r>
              <a:rPr lang="cs-CZ" sz="1400" i="1" dirty="0" err="1">
                <a:solidFill>
                  <a:srgbClr val="000000"/>
                </a:solidFill>
              </a:rPr>
              <a:t>encyclopedia</a:t>
            </a:r>
            <a:r>
              <a:rPr lang="cs-CZ" sz="1400" dirty="0">
                <a:solidFill>
                  <a:srgbClr val="000000"/>
                </a:solidFill>
              </a:rPr>
              <a:t> [online]. San Francisco (CA): </a:t>
            </a:r>
            <a:r>
              <a:rPr lang="cs-CZ" sz="1400" dirty="0" err="1">
                <a:solidFill>
                  <a:srgbClr val="000000"/>
                </a:solidFill>
              </a:rPr>
              <a:t>Wikimedia</a:t>
            </a:r>
            <a:r>
              <a:rPr lang="cs-CZ" sz="1400" dirty="0">
                <a:solidFill>
                  <a:srgbClr val="000000"/>
                </a:solidFill>
              </a:rPr>
              <a:t>   </a:t>
            </a:r>
          </a:p>
          <a:p>
            <a:pPr eaLnBrk="1" hangingPunct="1"/>
            <a:r>
              <a:rPr lang="cs-CZ" sz="1400" dirty="0">
                <a:solidFill>
                  <a:srgbClr val="000000"/>
                </a:solidFill>
              </a:rPr>
              <a:t>    </a:t>
            </a:r>
            <a:r>
              <a:rPr lang="cs-CZ" sz="1400" dirty="0" err="1" smtClean="0">
                <a:solidFill>
                  <a:srgbClr val="000000"/>
                </a:solidFill>
              </a:rPr>
              <a:t>Foundation</a:t>
            </a:r>
            <a:r>
              <a:rPr lang="cs-CZ" sz="1400" dirty="0">
                <a:solidFill>
                  <a:srgbClr val="000000"/>
                </a:solidFill>
              </a:rPr>
              <a:t>, 2001- [cit. 2013-05-16]. Dostupné z: http://cs.wikipedia.org/wiki/Soubor:Dama_dama8.JPG </a:t>
            </a:r>
            <a:endParaRPr lang="cs-CZ" sz="1400" dirty="0">
              <a:solidFill>
                <a:srgbClr val="000000"/>
              </a:solidFill>
              <a:latin typeface="Arial" charset="0"/>
              <a:cs typeface="+mn-cs"/>
            </a:endParaRPr>
          </a:p>
          <a:p>
            <a:pPr eaLnBrk="1" hangingPunct="1"/>
            <a:r>
              <a:rPr lang="cs-CZ" sz="1400" dirty="0">
                <a:latin typeface="Arial" charset="0"/>
                <a:cs typeface="+mn-cs"/>
              </a:rPr>
              <a:t>8)</a:t>
            </a:r>
            <a:r>
              <a:rPr lang="cs-CZ" sz="1400" dirty="0">
                <a:solidFill>
                  <a:srgbClr val="000000"/>
                </a:solidFill>
                <a:latin typeface="Arial" charset="0"/>
                <a:cs typeface="+mn-cs"/>
              </a:rPr>
              <a:t> </a:t>
            </a:r>
            <a:r>
              <a:rPr lang="cs-CZ" sz="1400" dirty="0">
                <a:solidFill>
                  <a:srgbClr val="000000"/>
                </a:solidFill>
              </a:rPr>
              <a:t>File:Red </a:t>
            </a:r>
            <a:r>
              <a:rPr lang="cs-CZ" sz="1400" dirty="0" err="1">
                <a:solidFill>
                  <a:srgbClr val="000000"/>
                </a:solidFill>
              </a:rPr>
              <a:t>Deer</a:t>
            </a:r>
            <a:r>
              <a:rPr lang="cs-CZ" sz="1400" dirty="0">
                <a:solidFill>
                  <a:srgbClr val="000000"/>
                </a:solidFill>
              </a:rPr>
              <a:t> (</a:t>
            </a:r>
            <a:r>
              <a:rPr lang="cs-CZ" sz="1400" dirty="0" err="1">
                <a:solidFill>
                  <a:srgbClr val="000000"/>
                </a:solidFill>
              </a:rPr>
              <a:t>Cervus</a:t>
            </a:r>
            <a:r>
              <a:rPr lang="cs-CZ" sz="1400" dirty="0">
                <a:solidFill>
                  <a:srgbClr val="000000"/>
                </a:solidFill>
              </a:rPr>
              <a:t> </a:t>
            </a:r>
            <a:r>
              <a:rPr lang="cs-CZ" sz="1400" dirty="0" err="1">
                <a:solidFill>
                  <a:srgbClr val="000000"/>
                </a:solidFill>
              </a:rPr>
              <a:t>elaphus</a:t>
            </a:r>
            <a:r>
              <a:rPr lang="cs-CZ" sz="1400" dirty="0">
                <a:solidFill>
                  <a:srgbClr val="000000"/>
                </a:solidFill>
              </a:rPr>
              <a:t>) (1).</a:t>
            </a:r>
            <a:r>
              <a:rPr lang="cs-CZ" sz="1400" dirty="0" err="1">
                <a:solidFill>
                  <a:srgbClr val="000000"/>
                </a:solidFill>
              </a:rPr>
              <a:t>jpg</a:t>
            </a:r>
            <a:r>
              <a:rPr lang="cs-CZ" sz="1400" dirty="0">
                <a:solidFill>
                  <a:srgbClr val="000000"/>
                </a:solidFill>
              </a:rPr>
              <a:t>. In: </a:t>
            </a:r>
            <a:r>
              <a:rPr lang="cs-CZ" sz="1400" i="1" dirty="0" err="1">
                <a:solidFill>
                  <a:srgbClr val="000000"/>
                </a:solidFill>
              </a:rPr>
              <a:t>Wikipedia</a:t>
            </a:r>
            <a:r>
              <a:rPr lang="cs-CZ" sz="1400" i="1" dirty="0">
                <a:solidFill>
                  <a:srgbClr val="000000"/>
                </a:solidFill>
              </a:rPr>
              <a:t>: </a:t>
            </a:r>
            <a:r>
              <a:rPr lang="cs-CZ" sz="1400" i="1" dirty="0" err="1">
                <a:solidFill>
                  <a:srgbClr val="000000"/>
                </a:solidFill>
              </a:rPr>
              <a:t>the</a:t>
            </a:r>
            <a:r>
              <a:rPr lang="cs-CZ" sz="1400" i="1" dirty="0">
                <a:solidFill>
                  <a:srgbClr val="000000"/>
                </a:solidFill>
              </a:rPr>
              <a:t> free </a:t>
            </a:r>
            <a:r>
              <a:rPr lang="cs-CZ" sz="1400" i="1" dirty="0" err="1">
                <a:solidFill>
                  <a:srgbClr val="000000"/>
                </a:solidFill>
              </a:rPr>
              <a:t>encyclopedia</a:t>
            </a:r>
            <a:r>
              <a:rPr lang="cs-CZ" sz="1400" dirty="0">
                <a:solidFill>
                  <a:srgbClr val="000000"/>
                </a:solidFill>
              </a:rPr>
              <a:t> [online]. San Francisco (CA): </a:t>
            </a:r>
          </a:p>
          <a:p>
            <a:pPr eaLnBrk="1" hangingPunct="1"/>
            <a:r>
              <a:rPr lang="cs-CZ" sz="1400" dirty="0">
                <a:solidFill>
                  <a:srgbClr val="000000"/>
                </a:solidFill>
              </a:rPr>
              <a:t>    </a:t>
            </a:r>
            <a:r>
              <a:rPr lang="cs-CZ" sz="1400" dirty="0" err="1" smtClean="0">
                <a:solidFill>
                  <a:srgbClr val="000000"/>
                </a:solidFill>
              </a:rPr>
              <a:t>Wikimedia</a:t>
            </a:r>
            <a:r>
              <a:rPr lang="cs-CZ" sz="1400" dirty="0" smtClean="0">
                <a:solidFill>
                  <a:srgbClr val="000000"/>
                </a:solidFill>
              </a:rPr>
              <a:t> </a:t>
            </a:r>
            <a:r>
              <a:rPr lang="cs-CZ" sz="1400" dirty="0" err="1">
                <a:solidFill>
                  <a:srgbClr val="000000"/>
                </a:solidFill>
              </a:rPr>
              <a:t>Foundation</a:t>
            </a:r>
            <a:r>
              <a:rPr lang="cs-CZ" sz="1400" dirty="0">
                <a:solidFill>
                  <a:srgbClr val="000000"/>
                </a:solidFill>
              </a:rPr>
              <a:t>, 2001-, 15.12.2010 [cit. 2013-05-08]. Dostupné z:</a:t>
            </a:r>
          </a:p>
          <a:p>
            <a:pPr eaLnBrk="1" hangingPunct="1"/>
            <a:r>
              <a:rPr lang="cs-CZ" sz="1400" dirty="0">
                <a:solidFill>
                  <a:srgbClr val="000000"/>
                </a:solidFill>
              </a:rPr>
              <a:t>    </a:t>
            </a:r>
            <a:r>
              <a:rPr lang="cs-CZ" sz="1400" dirty="0" smtClean="0">
                <a:solidFill>
                  <a:srgbClr val="000000"/>
                </a:solidFill>
              </a:rPr>
              <a:t>http</a:t>
            </a:r>
            <a:r>
              <a:rPr lang="cs-CZ" sz="1400" dirty="0">
                <a:solidFill>
                  <a:srgbClr val="000000"/>
                </a:solidFill>
              </a:rPr>
              <a:t>://commons.wikimedia.org/wiki/File:Red_Deer_(Cervus_elaphus)_(1).</a:t>
            </a:r>
            <a:r>
              <a:rPr lang="cs-CZ" sz="1400" dirty="0" smtClean="0">
                <a:solidFill>
                  <a:srgbClr val="000000"/>
                </a:solidFill>
              </a:rPr>
              <a:t>jpg?uselang=cs</a:t>
            </a:r>
            <a:r>
              <a:rPr lang="cs-CZ" sz="1400" dirty="0" smtClean="0">
                <a:solidFill>
                  <a:srgbClr val="000000"/>
                </a:solidFill>
                <a:latin typeface="Arial" charset="0"/>
                <a:cs typeface="+mn-cs"/>
              </a:rPr>
              <a:t> </a:t>
            </a:r>
            <a:endParaRPr lang="cs-CZ" sz="1400" dirty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6056313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50800" y="914400"/>
            <a:ext cx="9127820" cy="526297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/>
            <a:r>
              <a:rPr lang="cs-CZ" sz="1400" dirty="0" smtClean="0">
                <a:latin typeface="Arial" charset="0"/>
              </a:rPr>
              <a:t>  9</a:t>
            </a:r>
            <a:r>
              <a:rPr lang="cs-CZ" sz="1400" dirty="0">
                <a:latin typeface="Arial" charset="0"/>
              </a:rPr>
              <a:t>)</a:t>
            </a:r>
            <a:r>
              <a:rPr lang="cs-CZ" sz="14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cs-CZ" sz="1400" dirty="0" err="1" smtClean="0">
                <a:solidFill>
                  <a:srgbClr val="000000"/>
                </a:solidFill>
              </a:rPr>
              <a:t>Soubor:Mouflon</a:t>
            </a:r>
            <a:r>
              <a:rPr lang="cs-CZ" sz="1400" dirty="0" smtClean="0">
                <a:solidFill>
                  <a:srgbClr val="000000"/>
                </a:solidFill>
              </a:rPr>
              <a:t> </a:t>
            </a:r>
            <a:r>
              <a:rPr lang="cs-CZ" sz="1400" dirty="0">
                <a:solidFill>
                  <a:srgbClr val="000000"/>
                </a:solidFill>
              </a:rPr>
              <a:t>2.jpg. In: </a:t>
            </a:r>
            <a:r>
              <a:rPr lang="cs-CZ" sz="1400" i="1" dirty="0" err="1">
                <a:solidFill>
                  <a:srgbClr val="000000"/>
                </a:solidFill>
              </a:rPr>
              <a:t>Wikipedia</a:t>
            </a:r>
            <a:r>
              <a:rPr lang="cs-CZ" sz="1400" i="1" dirty="0">
                <a:solidFill>
                  <a:srgbClr val="000000"/>
                </a:solidFill>
              </a:rPr>
              <a:t>: </a:t>
            </a:r>
            <a:r>
              <a:rPr lang="cs-CZ" sz="1400" i="1" dirty="0" err="1">
                <a:solidFill>
                  <a:srgbClr val="000000"/>
                </a:solidFill>
              </a:rPr>
              <a:t>the</a:t>
            </a:r>
            <a:r>
              <a:rPr lang="cs-CZ" sz="1400" i="1" dirty="0">
                <a:solidFill>
                  <a:srgbClr val="000000"/>
                </a:solidFill>
              </a:rPr>
              <a:t> free </a:t>
            </a:r>
            <a:r>
              <a:rPr lang="cs-CZ" sz="1400" i="1" dirty="0" err="1">
                <a:solidFill>
                  <a:srgbClr val="000000"/>
                </a:solidFill>
              </a:rPr>
              <a:t>encyclopedia</a:t>
            </a:r>
            <a:r>
              <a:rPr lang="cs-CZ" sz="1400" dirty="0">
                <a:solidFill>
                  <a:srgbClr val="000000"/>
                </a:solidFill>
              </a:rPr>
              <a:t> [online]. San Francisco (CA): </a:t>
            </a:r>
            <a:r>
              <a:rPr lang="cs-CZ" sz="1400" dirty="0" err="1">
                <a:solidFill>
                  <a:srgbClr val="000000"/>
                </a:solidFill>
              </a:rPr>
              <a:t>Wikimedia</a:t>
            </a:r>
            <a:r>
              <a:rPr lang="cs-CZ" sz="1400" dirty="0">
                <a:solidFill>
                  <a:srgbClr val="000000"/>
                </a:solidFill>
              </a:rPr>
              <a:t> </a:t>
            </a:r>
            <a:endParaRPr lang="cs-CZ" sz="1400" dirty="0" smtClean="0">
              <a:solidFill>
                <a:srgbClr val="000000"/>
              </a:solidFill>
            </a:endParaRPr>
          </a:p>
          <a:p>
            <a:pPr eaLnBrk="1" hangingPunct="1"/>
            <a:r>
              <a:rPr lang="cs-CZ" sz="1400" dirty="0">
                <a:solidFill>
                  <a:srgbClr val="000000"/>
                </a:solidFill>
              </a:rPr>
              <a:t> </a:t>
            </a:r>
            <a:r>
              <a:rPr lang="cs-CZ" sz="1400" dirty="0" smtClean="0">
                <a:solidFill>
                  <a:srgbClr val="000000"/>
                </a:solidFill>
              </a:rPr>
              <a:t>     </a:t>
            </a:r>
            <a:r>
              <a:rPr lang="cs-CZ" sz="1400" dirty="0" err="1" smtClean="0">
                <a:solidFill>
                  <a:srgbClr val="000000"/>
                </a:solidFill>
              </a:rPr>
              <a:t>Foundation</a:t>
            </a:r>
            <a:r>
              <a:rPr lang="cs-CZ" sz="1400" dirty="0">
                <a:solidFill>
                  <a:srgbClr val="000000"/>
                </a:solidFill>
              </a:rPr>
              <a:t>, </a:t>
            </a:r>
            <a:r>
              <a:rPr lang="cs-CZ" sz="1400" dirty="0" smtClean="0">
                <a:solidFill>
                  <a:srgbClr val="000000"/>
                </a:solidFill>
              </a:rPr>
              <a:t>2001-</a:t>
            </a:r>
            <a:r>
              <a:rPr lang="cs-CZ" sz="1400" dirty="0">
                <a:solidFill>
                  <a:srgbClr val="000000"/>
                </a:solidFill>
              </a:rPr>
              <a:t>, 23.11.2008 [cit. 2013-05-08]. Dostupné z: </a:t>
            </a:r>
            <a:endParaRPr lang="cs-CZ" sz="1400" dirty="0" smtClean="0">
              <a:solidFill>
                <a:srgbClr val="000000"/>
              </a:solidFill>
            </a:endParaRPr>
          </a:p>
          <a:p>
            <a:pPr eaLnBrk="1" hangingPunct="1"/>
            <a:r>
              <a:rPr lang="cs-CZ" sz="1400" dirty="0">
                <a:solidFill>
                  <a:srgbClr val="000000"/>
                </a:solidFill>
              </a:rPr>
              <a:t> </a:t>
            </a:r>
            <a:r>
              <a:rPr lang="cs-CZ" sz="1400" dirty="0" smtClean="0">
                <a:solidFill>
                  <a:srgbClr val="000000"/>
                </a:solidFill>
              </a:rPr>
              <a:t>     http</a:t>
            </a:r>
            <a:r>
              <a:rPr lang="cs-CZ" sz="1400" dirty="0">
                <a:solidFill>
                  <a:srgbClr val="000000"/>
                </a:solidFill>
              </a:rPr>
              <a:t>://cs.wikipedia.org/wiki/Soubor:Mouflon_2.jpg </a:t>
            </a:r>
            <a:endParaRPr lang="cs-CZ" sz="1400" dirty="0">
              <a:solidFill>
                <a:srgbClr val="000000"/>
              </a:solidFill>
              <a:latin typeface="Arial" charset="0"/>
            </a:endParaRPr>
          </a:p>
          <a:p>
            <a:pPr>
              <a:defRPr/>
            </a:pPr>
            <a:r>
              <a:rPr lang="cs-CZ" sz="1400" dirty="0">
                <a:latin typeface="Arial" charset="0"/>
              </a:rPr>
              <a:t>10) </a:t>
            </a:r>
            <a:r>
              <a:rPr lang="cs-CZ" sz="1400" dirty="0"/>
              <a:t>File:Capreolus </a:t>
            </a:r>
            <a:r>
              <a:rPr lang="cs-CZ" sz="1400" dirty="0" err="1"/>
              <a:t>capreolus</a:t>
            </a:r>
            <a:r>
              <a:rPr lang="cs-CZ" sz="1400" dirty="0"/>
              <a:t> male p.jpg. In: 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 [online]. San Francisco (CA): </a:t>
            </a:r>
            <a:endParaRPr lang="cs-CZ" sz="1400" dirty="0" smtClean="0"/>
          </a:p>
          <a:p>
            <a:pPr>
              <a:defRPr/>
            </a:pPr>
            <a:r>
              <a:rPr lang="cs-CZ" sz="1400" dirty="0"/>
              <a:t> </a:t>
            </a:r>
            <a:r>
              <a:rPr lang="cs-CZ" sz="1400" dirty="0" smtClean="0"/>
              <a:t>    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2001-, 17.6.2007 [cit. 2013-06-03]. Dostupné z: </a:t>
            </a:r>
            <a:endParaRPr lang="cs-CZ" sz="1400" dirty="0" smtClean="0"/>
          </a:p>
          <a:p>
            <a:pPr>
              <a:defRPr/>
            </a:pPr>
            <a:r>
              <a:rPr lang="cs-CZ" sz="1400" dirty="0"/>
              <a:t> </a:t>
            </a:r>
            <a:r>
              <a:rPr lang="cs-CZ" sz="1400" dirty="0" smtClean="0"/>
              <a:t>     http</a:t>
            </a:r>
            <a:r>
              <a:rPr lang="cs-CZ" sz="1400" dirty="0"/>
              <a:t>://commons.wikimedia.org/wiki/File:Capreolus_capreolus_male_p.jpg </a:t>
            </a:r>
            <a:endParaRPr lang="cs-CZ" sz="1400" dirty="0">
              <a:latin typeface="Arial" charset="0"/>
            </a:endParaRPr>
          </a:p>
          <a:p>
            <a:pPr eaLnBrk="1" hangingPunct="1"/>
            <a:r>
              <a:rPr lang="cs-CZ" sz="1400" dirty="0">
                <a:latin typeface="Arial" charset="0"/>
              </a:rPr>
              <a:t>11) </a:t>
            </a:r>
            <a:r>
              <a:rPr lang="cs-CZ" sz="1400" dirty="0">
                <a:solidFill>
                  <a:srgbClr val="000000"/>
                </a:solidFill>
              </a:rPr>
              <a:t>Soubor:01-sfel-08-009a - crop.jpg. In: </a:t>
            </a:r>
            <a:r>
              <a:rPr lang="cs-CZ" sz="1400" i="1" dirty="0" err="1">
                <a:solidFill>
                  <a:srgbClr val="000000"/>
                </a:solidFill>
              </a:rPr>
              <a:t>Wikipedia</a:t>
            </a:r>
            <a:r>
              <a:rPr lang="cs-CZ" sz="1400" i="1" dirty="0">
                <a:solidFill>
                  <a:srgbClr val="000000"/>
                </a:solidFill>
              </a:rPr>
              <a:t>: </a:t>
            </a:r>
            <a:r>
              <a:rPr lang="cs-CZ" sz="1400" i="1" dirty="0" err="1">
                <a:solidFill>
                  <a:srgbClr val="000000"/>
                </a:solidFill>
              </a:rPr>
              <a:t>the</a:t>
            </a:r>
            <a:r>
              <a:rPr lang="cs-CZ" sz="1400" i="1" dirty="0">
                <a:solidFill>
                  <a:srgbClr val="000000"/>
                </a:solidFill>
              </a:rPr>
              <a:t> free </a:t>
            </a:r>
            <a:r>
              <a:rPr lang="cs-CZ" sz="1400" i="1" dirty="0" err="1">
                <a:solidFill>
                  <a:srgbClr val="000000"/>
                </a:solidFill>
              </a:rPr>
              <a:t>encyclopedia</a:t>
            </a:r>
            <a:r>
              <a:rPr lang="cs-CZ" sz="1400" dirty="0">
                <a:solidFill>
                  <a:srgbClr val="000000"/>
                </a:solidFill>
              </a:rPr>
              <a:t> [online]. San Francisco (CA): </a:t>
            </a:r>
          </a:p>
          <a:p>
            <a:pPr eaLnBrk="1" hangingPunct="1"/>
            <a:r>
              <a:rPr lang="cs-CZ" sz="1400" dirty="0">
                <a:solidFill>
                  <a:srgbClr val="000000"/>
                </a:solidFill>
              </a:rPr>
              <a:t>      </a:t>
            </a:r>
            <a:r>
              <a:rPr lang="cs-CZ" sz="1400" dirty="0" err="1">
                <a:solidFill>
                  <a:srgbClr val="000000"/>
                </a:solidFill>
              </a:rPr>
              <a:t>Wikimedia</a:t>
            </a:r>
            <a:r>
              <a:rPr lang="cs-CZ" sz="1400" dirty="0">
                <a:solidFill>
                  <a:srgbClr val="000000"/>
                </a:solidFill>
              </a:rPr>
              <a:t> </a:t>
            </a:r>
            <a:r>
              <a:rPr lang="cs-CZ" sz="1400" dirty="0" err="1">
                <a:solidFill>
                  <a:srgbClr val="000000"/>
                </a:solidFill>
              </a:rPr>
              <a:t>Foundation</a:t>
            </a:r>
            <a:r>
              <a:rPr lang="cs-CZ" sz="1400" dirty="0">
                <a:solidFill>
                  <a:srgbClr val="000000"/>
                </a:solidFill>
              </a:rPr>
              <a:t>, 2001-, 19.6.2010 [cit. 2013-05-01]. Dostupné z: </a:t>
            </a:r>
          </a:p>
          <a:p>
            <a:pPr eaLnBrk="1" hangingPunct="1"/>
            <a:r>
              <a:rPr lang="cs-CZ" sz="1400" dirty="0">
                <a:solidFill>
                  <a:srgbClr val="000000"/>
                </a:solidFill>
              </a:rPr>
              <a:t>      http://cs.wikipedia.org/wiki/Soubor:01-sfel-08-009a_-_</a:t>
            </a:r>
            <a:r>
              <a:rPr lang="cs-CZ" sz="1400" dirty="0" smtClean="0">
                <a:solidFill>
                  <a:srgbClr val="000000"/>
                </a:solidFill>
              </a:rPr>
              <a:t>crop.jpg</a:t>
            </a:r>
            <a:endParaRPr lang="cs-CZ" sz="1400" dirty="0">
              <a:solidFill>
                <a:srgbClr val="000000"/>
              </a:solidFill>
              <a:latin typeface="Arial" charset="0"/>
            </a:endParaRPr>
          </a:p>
          <a:p>
            <a:pPr eaLnBrk="1" hangingPunct="1"/>
            <a:r>
              <a:rPr lang="cs-CZ" sz="1400" dirty="0" smtClean="0">
                <a:latin typeface="Arial" charset="0"/>
                <a:cs typeface="+mn-cs"/>
              </a:rPr>
              <a:t>12</a:t>
            </a:r>
            <a:r>
              <a:rPr lang="cs-CZ" sz="1400" dirty="0">
                <a:latin typeface="Arial" charset="0"/>
                <a:cs typeface="+mn-cs"/>
              </a:rPr>
              <a:t>) </a:t>
            </a:r>
            <a:r>
              <a:rPr lang="cs-CZ" sz="1400" dirty="0">
                <a:solidFill>
                  <a:srgbClr val="000000"/>
                </a:solidFill>
              </a:rPr>
              <a:t>Soubor:Kurre5.jpg. In: </a:t>
            </a:r>
            <a:r>
              <a:rPr lang="cs-CZ" sz="1400" i="1" dirty="0" err="1">
                <a:solidFill>
                  <a:srgbClr val="000000"/>
                </a:solidFill>
              </a:rPr>
              <a:t>Wikipedia</a:t>
            </a:r>
            <a:r>
              <a:rPr lang="cs-CZ" sz="1400" i="1" dirty="0">
                <a:solidFill>
                  <a:srgbClr val="000000"/>
                </a:solidFill>
              </a:rPr>
              <a:t>: </a:t>
            </a:r>
            <a:r>
              <a:rPr lang="cs-CZ" sz="1400" i="1" dirty="0" err="1">
                <a:solidFill>
                  <a:srgbClr val="000000"/>
                </a:solidFill>
              </a:rPr>
              <a:t>the</a:t>
            </a:r>
            <a:r>
              <a:rPr lang="cs-CZ" sz="1400" i="1" dirty="0">
                <a:solidFill>
                  <a:srgbClr val="000000"/>
                </a:solidFill>
              </a:rPr>
              <a:t> free </a:t>
            </a:r>
            <a:r>
              <a:rPr lang="cs-CZ" sz="1400" i="1" dirty="0" err="1">
                <a:solidFill>
                  <a:srgbClr val="000000"/>
                </a:solidFill>
              </a:rPr>
              <a:t>encyclopedia</a:t>
            </a:r>
            <a:r>
              <a:rPr lang="cs-CZ" sz="1400" dirty="0">
                <a:solidFill>
                  <a:srgbClr val="000000"/>
                </a:solidFill>
              </a:rPr>
              <a:t> [online]. San Francisco (CA): </a:t>
            </a:r>
            <a:r>
              <a:rPr lang="cs-CZ" sz="1400" dirty="0" err="1">
                <a:solidFill>
                  <a:srgbClr val="000000"/>
                </a:solidFill>
              </a:rPr>
              <a:t>Wikimedia</a:t>
            </a:r>
            <a:r>
              <a:rPr lang="cs-CZ" sz="1400" dirty="0">
                <a:solidFill>
                  <a:srgbClr val="000000"/>
                </a:solidFill>
              </a:rPr>
              <a:t> </a:t>
            </a:r>
            <a:r>
              <a:rPr lang="cs-CZ" sz="1400" dirty="0" err="1">
                <a:solidFill>
                  <a:srgbClr val="000000"/>
                </a:solidFill>
              </a:rPr>
              <a:t>Foundation</a:t>
            </a:r>
            <a:r>
              <a:rPr lang="cs-CZ" sz="1400" dirty="0">
                <a:solidFill>
                  <a:srgbClr val="000000"/>
                </a:solidFill>
              </a:rPr>
              <a:t>, </a:t>
            </a:r>
          </a:p>
          <a:p>
            <a:pPr eaLnBrk="1" hangingPunct="1"/>
            <a:r>
              <a:rPr lang="cs-CZ" sz="1400" dirty="0">
                <a:solidFill>
                  <a:srgbClr val="000000"/>
                </a:solidFill>
              </a:rPr>
              <a:t>      2001-, 6.4.2005 [cit. 2013-04-30]. Dostupné z: http://</a:t>
            </a:r>
            <a:r>
              <a:rPr lang="cs-CZ" sz="1400" dirty="0" smtClean="0">
                <a:solidFill>
                  <a:srgbClr val="000000"/>
                </a:solidFill>
              </a:rPr>
              <a:t>cs.wikipedia.org/wiki/Soubor:Kurre5.jpg</a:t>
            </a:r>
            <a:endParaRPr lang="cs-CZ" sz="1400" dirty="0">
              <a:solidFill>
                <a:srgbClr val="000000"/>
              </a:solidFill>
              <a:latin typeface="Arial" charset="0"/>
              <a:cs typeface="+mn-cs"/>
            </a:endParaRPr>
          </a:p>
          <a:p>
            <a:pPr eaLnBrk="1" hangingPunct="1"/>
            <a:r>
              <a:rPr lang="cs-CZ" sz="1400" dirty="0">
                <a:latin typeface="Arial" charset="0"/>
                <a:cs typeface="+mn-cs"/>
              </a:rPr>
              <a:t>13</a:t>
            </a:r>
            <a:r>
              <a:rPr lang="cs-CZ" sz="1400" dirty="0" smtClean="0">
                <a:latin typeface="Arial" charset="0"/>
                <a:cs typeface="+mn-cs"/>
              </a:rPr>
              <a:t>) </a:t>
            </a:r>
            <a:r>
              <a:rPr lang="cs-CZ" sz="1400" dirty="0" err="1">
                <a:solidFill>
                  <a:srgbClr val="000000"/>
                </a:solidFill>
              </a:rPr>
              <a:t>Soubor:Lynx</a:t>
            </a:r>
            <a:r>
              <a:rPr lang="cs-CZ" sz="1400" dirty="0">
                <a:solidFill>
                  <a:srgbClr val="000000"/>
                </a:solidFill>
              </a:rPr>
              <a:t> </a:t>
            </a:r>
            <a:r>
              <a:rPr lang="cs-CZ" sz="1400" dirty="0" err="1">
                <a:solidFill>
                  <a:srgbClr val="000000"/>
                </a:solidFill>
              </a:rPr>
              <a:t>lynx</a:t>
            </a:r>
            <a:r>
              <a:rPr lang="cs-CZ" sz="1400" dirty="0">
                <a:solidFill>
                  <a:srgbClr val="000000"/>
                </a:solidFill>
              </a:rPr>
              <a:t> poing.jpg. In: </a:t>
            </a:r>
            <a:r>
              <a:rPr lang="cs-CZ" sz="1400" i="1" dirty="0" err="1">
                <a:solidFill>
                  <a:srgbClr val="000000"/>
                </a:solidFill>
              </a:rPr>
              <a:t>Wikipedia</a:t>
            </a:r>
            <a:r>
              <a:rPr lang="cs-CZ" sz="1400" i="1" dirty="0">
                <a:solidFill>
                  <a:srgbClr val="000000"/>
                </a:solidFill>
              </a:rPr>
              <a:t>: </a:t>
            </a:r>
            <a:r>
              <a:rPr lang="cs-CZ" sz="1400" i="1" dirty="0" err="1">
                <a:solidFill>
                  <a:srgbClr val="000000"/>
                </a:solidFill>
              </a:rPr>
              <a:t>the</a:t>
            </a:r>
            <a:r>
              <a:rPr lang="cs-CZ" sz="1400" i="1" dirty="0">
                <a:solidFill>
                  <a:srgbClr val="000000"/>
                </a:solidFill>
              </a:rPr>
              <a:t> free </a:t>
            </a:r>
            <a:r>
              <a:rPr lang="cs-CZ" sz="1400" i="1" dirty="0" err="1">
                <a:solidFill>
                  <a:srgbClr val="000000"/>
                </a:solidFill>
              </a:rPr>
              <a:t>encyclopedia</a:t>
            </a:r>
            <a:r>
              <a:rPr lang="cs-CZ" sz="1400" dirty="0">
                <a:solidFill>
                  <a:srgbClr val="000000"/>
                </a:solidFill>
              </a:rPr>
              <a:t> [online]. San Francisco (CA): </a:t>
            </a:r>
            <a:r>
              <a:rPr lang="cs-CZ" sz="1400" dirty="0" err="1">
                <a:solidFill>
                  <a:srgbClr val="000000"/>
                </a:solidFill>
              </a:rPr>
              <a:t>Wikimedia</a:t>
            </a:r>
            <a:r>
              <a:rPr lang="cs-CZ" sz="1400" dirty="0">
                <a:solidFill>
                  <a:srgbClr val="000000"/>
                </a:solidFill>
              </a:rPr>
              <a:t> </a:t>
            </a:r>
          </a:p>
          <a:p>
            <a:pPr eaLnBrk="1" hangingPunct="1"/>
            <a:r>
              <a:rPr lang="cs-CZ" sz="1400" dirty="0">
                <a:solidFill>
                  <a:srgbClr val="000000"/>
                </a:solidFill>
              </a:rPr>
              <a:t>      </a:t>
            </a:r>
            <a:r>
              <a:rPr lang="cs-CZ" sz="1400" dirty="0" err="1">
                <a:solidFill>
                  <a:srgbClr val="000000"/>
                </a:solidFill>
              </a:rPr>
              <a:t>Foundation</a:t>
            </a:r>
            <a:r>
              <a:rPr lang="cs-CZ" sz="1400" dirty="0">
                <a:solidFill>
                  <a:srgbClr val="000000"/>
                </a:solidFill>
              </a:rPr>
              <a:t>, 2001-, 9.7.2005 [cit. 2013-05-08]. Dostupné z: </a:t>
            </a:r>
          </a:p>
          <a:p>
            <a:pPr eaLnBrk="1" hangingPunct="1"/>
            <a:r>
              <a:rPr lang="cs-CZ" sz="1400" dirty="0">
                <a:solidFill>
                  <a:srgbClr val="000000"/>
                </a:solidFill>
              </a:rPr>
              <a:t>      http://</a:t>
            </a:r>
            <a:r>
              <a:rPr lang="cs-CZ" sz="1400" dirty="0" smtClean="0">
                <a:solidFill>
                  <a:srgbClr val="000000"/>
                </a:solidFill>
              </a:rPr>
              <a:t>cs.wikipedia.org/wiki/Soubor:Lynx_lynx_poing.jpg</a:t>
            </a:r>
            <a:r>
              <a:rPr lang="cs-CZ" sz="1400" dirty="0" smtClean="0">
                <a:latin typeface="Arial" charset="0"/>
                <a:cs typeface="+mn-cs"/>
              </a:rPr>
              <a:t> </a:t>
            </a:r>
            <a:endParaRPr lang="cs-CZ" sz="1400" dirty="0">
              <a:solidFill>
                <a:srgbClr val="000000"/>
              </a:solidFill>
              <a:latin typeface="Arial" charset="0"/>
              <a:cs typeface="+mn-cs"/>
            </a:endParaRPr>
          </a:p>
          <a:p>
            <a:pPr>
              <a:defRPr/>
            </a:pPr>
            <a:r>
              <a:rPr lang="cs-CZ" sz="1400" dirty="0">
                <a:latin typeface="Arial" charset="0"/>
                <a:cs typeface="+mn-cs"/>
              </a:rPr>
              <a:t>14) </a:t>
            </a:r>
            <a:r>
              <a:rPr lang="cs-CZ" sz="1400" dirty="0" err="1"/>
              <a:t>Soubor:Felis</a:t>
            </a:r>
            <a:r>
              <a:rPr lang="cs-CZ" sz="1400" dirty="0"/>
              <a:t> </a:t>
            </a:r>
            <a:r>
              <a:rPr lang="cs-CZ" sz="1400" dirty="0" err="1"/>
              <a:t>silvestris</a:t>
            </a:r>
            <a:r>
              <a:rPr lang="cs-CZ" sz="1400" dirty="0"/>
              <a:t> Kočka divoká ZOO Děčín.jpg. In: 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 [online]. San </a:t>
            </a:r>
            <a:endParaRPr lang="cs-CZ" sz="1400" dirty="0" smtClean="0"/>
          </a:p>
          <a:p>
            <a:pPr>
              <a:defRPr/>
            </a:pPr>
            <a:r>
              <a:rPr lang="cs-CZ" sz="1400" dirty="0"/>
              <a:t> </a:t>
            </a:r>
            <a:r>
              <a:rPr lang="cs-CZ" sz="1400" dirty="0" smtClean="0"/>
              <a:t>     Francisco </a:t>
            </a:r>
            <a:r>
              <a:rPr lang="cs-CZ" sz="1400" dirty="0"/>
              <a:t>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2001-, 1.4.2009 [cit. 2013-06-03]. Dostupné z: </a:t>
            </a:r>
            <a:endParaRPr lang="cs-CZ" sz="1400" dirty="0" smtClean="0"/>
          </a:p>
          <a:p>
            <a:pPr>
              <a:defRPr/>
            </a:pPr>
            <a:r>
              <a:rPr lang="cs-CZ" sz="1400" dirty="0"/>
              <a:t> </a:t>
            </a:r>
            <a:r>
              <a:rPr lang="cs-CZ" sz="1400" dirty="0" smtClean="0"/>
              <a:t>     http</a:t>
            </a:r>
            <a:r>
              <a:rPr lang="cs-CZ" sz="1400" dirty="0"/>
              <a:t>://</a:t>
            </a:r>
            <a:r>
              <a:rPr lang="cs-CZ" sz="1400" dirty="0" smtClean="0"/>
              <a:t>cs.wikipedia.org/wiki/Soubor</a:t>
            </a:r>
            <a:r>
              <a:rPr lang="cs-CZ" sz="1400" dirty="0"/>
              <a:t>:</a:t>
            </a:r>
            <a:endParaRPr lang="cs-CZ" sz="1400" dirty="0" smtClean="0"/>
          </a:p>
          <a:p>
            <a:pPr>
              <a:defRPr/>
            </a:pPr>
            <a:r>
              <a:rPr lang="cs-CZ" sz="1400" dirty="0"/>
              <a:t> </a:t>
            </a:r>
            <a:r>
              <a:rPr lang="cs-CZ" sz="1400" dirty="0" smtClean="0"/>
              <a:t>     Felis_silvestris_Ko%C4%8Dka_divok%C3%A1_ZOO_D%C4%9B%C4%8D%C3%ADn.jpg </a:t>
            </a:r>
            <a:endParaRPr lang="cs-CZ" sz="1400" dirty="0">
              <a:latin typeface="Arial" charset="0"/>
              <a:cs typeface="+mn-cs"/>
            </a:endParaRPr>
          </a:p>
          <a:p>
            <a:pPr marL="342900" indent="-342900">
              <a:defRPr/>
            </a:pPr>
            <a:r>
              <a:rPr lang="cs-CZ" sz="1400" dirty="0">
                <a:latin typeface="Arial" charset="0"/>
                <a:cs typeface="+mn-cs"/>
              </a:rPr>
              <a:t>15) </a:t>
            </a:r>
            <a:r>
              <a:rPr lang="cs-CZ" sz="1400" dirty="0"/>
              <a:t>File:Mrs Polecat.jpg. In: 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 [online]. San Francisco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endParaRPr lang="cs-CZ" sz="1400" dirty="0" smtClean="0"/>
          </a:p>
          <a:p>
            <a:pPr marL="342900" indent="-342900">
              <a:defRPr/>
            </a:pPr>
            <a:r>
              <a:rPr lang="cs-CZ" sz="1400" dirty="0"/>
              <a:t> </a:t>
            </a:r>
            <a:r>
              <a:rPr lang="cs-CZ" sz="1400" dirty="0" smtClean="0"/>
              <a:t>     </a:t>
            </a:r>
            <a:r>
              <a:rPr lang="cs-CZ" sz="1400" dirty="0" err="1" smtClean="0"/>
              <a:t>Foundation</a:t>
            </a:r>
            <a:r>
              <a:rPr lang="cs-CZ" sz="1400" dirty="0"/>
              <a:t>, 2001-, 18.5.2011 [cit. 2013-06-03]. Dostupné z: </a:t>
            </a:r>
            <a:endParaRPr lang="cs-CZ" sz="1400" dirty="0" smtClean="0"/>
          </a:p>
          <a:p>
            <a:pPr marL="342900" indent="-342900">
              <a:defRPr/>
            </a:pPr>
            <a:r>
              <a:rPr lang="cs-CZ" sz="1400" dirty="0"/>
              <a:t> </a:t>
            </a:r>
            <a:r>
              <a:rPr lang="cs-CZ" sz="1400" dirty="0" smtClean="0"/>
              <a:t>     http</a:t>
            </a:r>
            <a:r>
              <a:rPr lang="cs-CZ" sz="1400" dirty="0"/>
              <a:t>://commons.wikimedia.org/wiki/File:Mrs_Polecat.jpg </a:t>
            </a:r>
            <a:r>
              <a:rPr lang="cs-CZ" sz="1400" dirty="0" smtClean="0">
                <a:solidFill>
                  <a:srgbClr val="000000"/>
                </a:solidFill>
                <a:latin typeface="Arial" charset="0"/>
                <a:cs typeface="+mn-cs"/>
              </a:rPr>
              <a:t> </a:t>
            </a:r>
            <a:endParaRPr lang="cs-CZ" sz="1400" dirty="0">
              <a:solidFill>
                <a:srgbClr val="000000"/>
              </a:solidFill>
              <a:latin typeface="Arial" charset="0"/>
              <a:cs typeface="+mn-cs"/>
            </a:endParaRPr>
          </a:p>
          <a:p>
            <a:pPr>
              <a:defRPr/>
            </a:pPr>
            <a:r>
              <a:rPr lang="cs-CZ" sz="1400" dirty="0">
                <a:latin typeface="Arial" charset="0"/>
                <a:cs typeface="+mn-cs"/>
              </a:rPr>
              <a:t>16</a:t>
            </a:r>
            <a:r>
              <a:rPr lang="cs-CZ" sz="1400" dirty="0" smtClean="0">
                <a:latin typeface="Arial" charset="0"/>
                <a:cs typeface="+mn-cs"/>
              </a:rPr>
              <a:t>) </a:t>
            </a:r>
            <a:r>
              <a:rPr lang="cs-CZ" sz="1400" dirty="0" err="1"/>
              <a:t>Soubor:Martes</a:t>
            </a:r>
            <a:r>
              <a:rPr lang="cs-CZ" sz="1400" dirty="0"/>
              <a:t> </a:t>
            </a:r>
            <a:r>
              <a:rPr lang="cs-CZ" sz="1400" dirty="0" err="1"/>
              <a:t>martes</a:t>
            </a:r>
            <a:r>
              <a:rPr lang="cs-CZ" sz="1400" dirty="0"/>
              <a:t> crop.jpg. In: 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 [online]. San Francisco (CA): </a:t>
            </a:r>
            <a:endParaRPr lang="cs-CZ" sz="1400" dirty="0" smtClean="0"/>
          </a:p>
          <a:p>
            <a:pPr>
              <a:defRPr/>
            </a:pPr>
            <a:r>
              <a:rPr lang="cs-CZ" sz="1400" dirty="0"/>
              <a:t> </a:t>
            </a:r>
            <a:r>
              <a:rPr lang="cs-CZ" sz="1400" dirty="0" smtClean="0"/>
              <a:t>    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2001-, 20.8.2007 [cit. 2013-06-03]. Dostupné z: </a:t>
            </a:r>
            <a:endParaRPr lang="cs-CZ" sz="1400" dirty="0" smtClean="0"/>
          </a:p>
          <a:p>
            <a:pPr>
              <a:defRPr/>
            </a:pPr>
            <a:r>
              <a:rPr lang="cs-CZ" sz="1400" dirty="0"/>
              <a:t> </a:t>
            </a:r>
            <a:r>
              <a:rPr lang="cs-CZ" sz="1400" dirty="0" smtClean="0"/>
              <a:t>     http</a:t>
            </a:r>
            <a:r>
              <a:rPr lang="cs-CZ" sz="1400" dirty="0"/>
              <a:t>://cs.wikipedia.org/wiki/Soubor:Martes_martes_crop.jpg </a:t>
            </a:r>
            <a:r>
              <a:rPr lang="cs-CZ" sz="1400" dirty="0" smtClean="0">
                <a:latin typeface="Arial" charset="0"/>
                <a:cs typeface="+mn-cs"/>
              </a:rPr>
              <a:t> </a:t>
            </a:r>
            <a:r>
              <a:rPr lang="cs-CZ" sz="1400" dirty="0" smtClean="0">
                <a:solidFill>
                  <a:srgbClr val="000000"/>
                </a:solidFill>
                <a:latin typeface="Arial" charset="0"/>
                <a:cs typeface="+mn-cs"/>
              </a:rPr>
              <a:t> </a:t>
            </a:r>
            <a:endParaRPr lang="cs-CZ" sz="1400" dirty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33796" name="TextovéPole 2"/>
          <p:cNvSpPr txBox="1">
            <a:spLocks noChangeArrowheads="1"/>
          </p:cNvSpPr>
          <p:nvPr/>
        </p:nvSpPr>
        <p:spPr bwMode="auto">
          <a:xfrm>
            <a:off x="152400" y="80963"/>
            <a:ext cx="32956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sz="2800" b="1" u="sng">
                <a:solidFill>
                  <a:srgbClr val="000000"/>
                </a:solidFill>
              </a:rPr>
              <a:t>POUŽITÉ ZDROJE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3" y="6061075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Obdélník 1"/>
          <p:cNvSpPr>
            <a:spLocks noChangeArrowheads="1"/>
          </p:cNvSpPr>
          <p:nvPr/>
        </p:nvSpPr>
        <p:spPr bwMode="auto">
          <a:xfrm>
            <a:off x="182563" y="123825"/>
            <a:ext cx="32972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cs-CZ" sz="2800" b="1" u="sng">
                <a:solidFill>
                  <a:srgbClr val="000000"/>
                </a:solidFill>
              </a:rPr>
              <a:t>POUŽITÉ ZDROJE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104774" y="838200"/>
            <a:ext cx="8711039" cy="48320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1400" dirty="0">
                <a:latin typeface="Arial" charset="0"/>
              </a:rPr>
              <a:t>17) </a:t>
            </a:r>
            <a:r>
              <a:rPr lang="cs-CZ" sz="1400" dirty="0"/>
              <a:t>File:Lutra.lutra.standing.1.jpg. In: 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 [online]. San Francisco (CA): </a:t>
            </a:r>
            <a:endParaRPr lang="cs-CZ" sz="1400" dirty="0" smtClean="0"/>
          </a:p>
          <a:p>
            <a:pPr>
              <a:defRPr/>
            </a:pPr>
            <a:r>
              <a:rPr lang="cs-CZ" sz="1400" dirty="0"/>
              <a:t> </a:t>
            </a:r>
            <a:r>
              <a:rPr lang="cs-CZ" sz="1400" dirty="0" smtClean="0"/>
              <a:t>    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2001-, 18.8.2006 [cit. 2013-06-03]. Dostupné z: </a:t>
            </a:r>
            <a:endParaRPr lang="cs-CZ" sz="1400" dirty="0" smtClean="0"/>
          </a:p>
          <a:p>
            <a:pPr>
              <a:defRPr/>
            </a:pPr>
            <a:r>
              <a:rPr lang="cs-CZ" sz="1400" dirty="0"/>
              <a:t> </a:t>
            </a:r>
            <a:r>
              <a:rPr lang="cs-CZ" sz="1400" dirty="0" smtClean="0"/>
              <a:t>     http</a:t>
            </a:r>
            <a:r>
              <a:rPr lang="cs-CZ" sz="1400" dirty="0"/>
              <a:t>://commons.wikimedia.org/wiki/File:Lutra.lutra.standing.1.jpg </a:t>
            </a:r>
            <a:r>
              <a:rPr lang="cs-CZ" sz="1400" dirty="0" smtClean="0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>
              <a:defRPr/>
            </a:pPr>
            <a:r>
              <a:rPr lang="cs-CZ" sz="1400" dirty="0" smtClean="0">
                <a:latin typeface="Arial" charset="0"/>
              </a:rPr>
              <a:t>18) </a:t>
            </a:r>
            <a:r>
              <a:rPr lang="cs-CZ" sz="1400" dirty="0" err="1"/>
              <a:t>Soubor:Beaver</a:t>
            </a:r>
            <a:r>
              <a:rPr lang="cs-CZ" sz="1400" dirty="0"/>
              <a:t> pho34.jpg. In: 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 [online]. San Francisco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endParaRPr lang="cs-CZ" sz="1400" dirty="0" smtClean="0"/>
          </a:p>
          <a:p>
            <a:pPr>
              <a:defRPr/>
            </a:pPr>
            <a:r>
              <a:rPr lang="cs-CZ" sz="1400" dirty="0"/>
              <a:t> </a:t>
            </a:r>
            <a:r>
              <a:rPr lang="cs-CZ" sz="1400" dirty="0" smtClean="0"/>
              <a:t>     </a:t>
            </a:r>
            <a:r>
              <a:rPr lang="cs-CZ" sz="1400" dirty="0" err="1" smtClean="0"/>
              <a:t>Foundation</a:t>
            </a:r>
            <a:r>
              <a:rPr lang="cs-CZ" sz="1400" dirty="0"/>
              <a:t>, 2001-, 13.7.2006 [cit. 2013-06-03]. Dostupné z: </a:t>
            </a:r>
            <a:endParaRPr lang="cs-CZ" sz="1400" dirty="0" smtClean="0"/>
          </a:p>
          <a:p>
            <a:pPr>
              <a:defRPr/>
            </a:pPr>
            <a:r>
              <a:rPr lang="cs-CZ" sz="1400" dirty="0"/>
              <a:t> </a:t>
            </a:r>
            <a:r>
              <a:rPr lang="cs-CZ" sz="1400" dirty="0" smtClean="0"/>
              <a:t>     http</a:t>
            </a:r>
            <a:r>
              <a:rPr lang="cs-CZ" sz="1400" dirty="0"/>
              <a:t>://cs.wikipedia.org/wiki/Soubor:Beaver_pho34.jpg </a:t>
            </a:r>
            <a:r>
              <a:rPr lang="cs-CZ" sz="1400" dirty="0" smtClean="0">
                <a:latin typeface="Arial" charset="0"/>
              </a:rPr>
              <a:t> </a:t>
            </a:r>
            <a:endParaRPr lang="cs-CZ" sz="1400" dirty="0">
              <a:solidFill>
                <a:srgbClr val="000000"/>
              </a:solidFill>
              <a:latin typeface="Arial" charset="0"/>
            </a:endParaRPr>
          </a:p>
          <a:p>
            <a:pPr>
              <a:defRPr/>
            </a:pPr>
            <a:r>
              <a:rPr lang="cs-CZ" sz="1400" dirty="0">
                <a:latin typeface="Arial" charset="0"/>
              </a:rPr>
              <a:t>19) </a:t>
            </a:r>
            <a:r>
              <a:rPr lang="cs-CZ" sz="1400" dirty="0" err="1"/>
              <a:t>Soubor:Mustela</a:t>
            </a:r>
            <a:r>
              <a:rPr lang="cs-CZ" sz="1400" dirty="0"/>
              <a:t> </a:t>
            </a:r>
            <a:r>
              <a:rPr lang="cs-CZ" sz="1400" dirty="0" err="1"/>
              <a:t>erminea</a:t>
            </a:r>
            <a:r>
              <a:rPr lang="cs-CZ" sz="1400" dirty="0"/>
              <a:t> upright.jpg. In: 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 [online]. San Francisco (CA): </a:t>
            </a:r>
            <a:endParaRPr lang="cs-CZ" sz="1400" dirty="0" smtClean="0"/>
          </a:p>
          <a:p>
            <a:pPr>
              <a:defRPr/>
            </a:pPr>
            <a:r>
              <a:rPr lang="cs-CZ" sz="1400" dirty="0"/>
              <a:t> </a:t>
            </a:r>
            <a:r>
              <a:rPr lang="cs-CZ" sz="1400" dirty="0" smtClean="0"/>
              <a:t>    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2001-, 6.9.2010 [cit. 2013-06-03]. Dostupné z: </a:t>
            </a:r>
            <a:endParaRPr lang="cs-CZ" sz="1400" dirty="0" smtClean="0"/>
          </a:p>
          <a:p>
            <a:pPr>
              <a:defRPr/>
            </a:pPr>
            <a:r>
              <a:rPr lang="cs-CZ" sz="1400" dirty="0"/>
              <a:t> </a:t>
            </a:r>
            <a:r>
              <a:rPr lang="cs-CZ" sz="1400" dirty="0" smtClean="0"/>
              <a:t>     http</a:t>
            </a:r>
            <a:r>
              <a:rPr lang="cs-CZ" sz="1400" dirty="0"/>
              <a:t>://cs.wikipedia.org/wiki/Soubor:Mustela_erminea_upright.jpg </a:t>
            </a:r>
            <a:endParaRPr lang="cs-CZ" sz="1400" dirty="0">
              <a:solidFill>
                <a:srgbClr val="000000"/>
              </a:solidFill>
              <a:latin typeface="Arial" charset="0"/>
            </a:endParaRPr>
          </a:p>
          <a:p>
            <a:pPr>
              <a:defRPr/>
            </a:pPr>
            <a:r>
              <a:rPr lang="cs-CZ" sz="1400" dirty="0">
                <a:latin typeface="Arial" charset="0"/>
              </a:rPr>
              <a:t>20)</a:t>
            </a:r>
            <a:r>
              <a:rPr lang="cs-CZ" sz="14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cs-CZ" sz="1400" dirty="0" err="1"/>
              <a:t>Soubor:Europäischer</a:t>
            </a:r>
            <a:r>
              <a:rPr lang="cs-CZ" sz="1400" dirty="0"/>
              <a:t> </a:t>
            </a:r>
            <a:r>
              <a:rPr lang="cs-CZ" sz="1400" dirty="0" err="1"/>
              <a:t>Ziesel</a:t>
            </a:r>
            <a:r>
              <a:rPr lang="cs-CZ" sz="1400" dirty="0"/>
              <a:t> in Hockstellung.jpg. In: 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 [online]. San </a:t>
            </a:r>
          </a:p>
          <a:p>
            <a:pPr>
              <a:defRPr/>
            </a:pPr>
            <a:r>
              <a:rPr lang="cs-CZ" sz="1400" dirty="0" smtClean="0"/>
              <a:t>      </a:t>
            </a:r>
            <a:r>
              <a:rPr lang="cs-CZ" sz="1400" dirty="0"/>
              <a:t>Francisco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2001-, 28.5.2005 [cit. 2013-06-03]. Dostupné z: </a:t>
            </a:r>
          </a:p>
          <a:p>
            <a:pPr>
              <a:defRPr/>
            </a:pPr>
            <a:r>
              <a:rPr lang="cs-CZ" sz="1400" dirty="0"/>
              <a:t>  </a:t>
            </a:r>
            <a:r>
              <a:rPr lang="cs-CZ" sz="1400" dirty="0" smtClean="0"/>
              <a:t>    </a:t>
            </a:r>
            <a:r>
              <a:rPr lang="cs-CZ" sz="1400" dirty="0"/>
              <a:t>http://cs.wikipedia.org/wiki/Soubor:Europ%C3%A4ischer_Ziesel_in_Hockstellung.jpg </a:t>
            </a:r>
            <a:endParaRPr lang="cs-CZ" sz="1400" dirty="0">
              <a:latin typeface="Arial" charset="0"/>
            </a:endParaRPr>
          </a:p>
          <a:p>
            <a:r>
              <a:rPr lang="cs-CZ" sz="1400" dirty="0">
                <a:latin typeface="Arial" charset="0"/>
              </a:rPr>
              <a:t>21</a:t>
            </a:r>
            <a:r>
              <a:rPr lang="cs-CZ" sz="1400" dirty="0" smtClean="0">
                <a:latin typeface="Arial" charset="0"/>
              </a:rPr>
              <a:t>) </a:t>
            </a:r>
            <a:r>
              <a:rPr lang="cs-CZ" altLang="cs-CZ" sz="1400" dirty="0" smtClean="0">
                <a:solidFill>
                  <a:srgbClr val="000000"/>
                </a:solidFill>
              </a:rPr>
              <a:t>File:Young </a:t>
            </a:r>
            <a:r>
              <a:rPr lang="cs-CZ" altLang="cs-CZ" sz="1400" dirty="0">
                <a:solidFill>
                  <a:srgbClr val="000000"/>
                </a:solidFill>
              </a:rPr>
              <a:t>hedgehog.jpg. In: </a:t>
            </a:r>
            <a:r>
              <a:rPr lang="cs-CZ" altLang="cs-CZ" sz="1400" i="1" dirty="0" err="1">
                <a:solidFill>
                  <a:srgbClr val="000000"/>
                </a:solidFill>
              </a:rPr>
              <a:t>Wikipedia</a:t>
            </a:r>
            <a:r>
              <a:rPr lang="cs-CZ" altLang="cs-CZ" sz="1400" i="1" dirty="0">
                <a:solidFill>
                  <a:srgbClr val="000000"/>
                </a:solidFill>
              </a:rPr>
              <a:t>: </a:t>
            </a:r>
            <a:r>
              <a:rPr lang="cs-CZ" altLang="cs-CZ" sz="1400" i="1" dirty="0" err="1">
                <a:solidFill>
                  <a:srgbClr val="000000"/>
                </a:solidFill>
              </a:rPr>
              <a:t>the</a:t>
            </a:r>
            <a:r>
              <a:rPr lang="cs-CZ" altLang="cs-CZ" sz="1400" i="1" dirty="0">
                <a:solidFill>
                  <a:srgbClr val="000000"/>
                </a:solidFill>
              </a:rPr>
              <a:t> free </a:t>
            </a:r>
            <a:r>
              <a:rPr lang="cs-CZ" altLang="cs-CZ" sz="1400" i="1" dirty="0" err="1">
                <a:solidFill>
                  <a:srgbClr val="000000"/>
                </a:solidFill>
              </a:rPr>
              <a:t>encyclopedia</a:t>
            </a:r>
            <a:r>
              <a:rPr lang="cs-CZ" altLang="cs-CZ" sz="1400" dirty="0">
                <a:solidFill>
                  <a:srgbClr val="000000"/>
                </a:solidFill>
              </a:rPr>
              <a:t> [online]. San Francisco (CA): </a:t>
            </a:r>
            <a:r>
              <a:rPr lang="cs-CZ" altLang="cs-CZ" sz="1400" dirty="0" err="1">
                <a:solidFill>
                  <a:srgbClr val="000000"/>
                </a:solidFill>
              </a:rPr>
              <a:t>Wikimedia</a:t>
            </a:r>
            <a:r>
              <a:rPr lang="cs-CZ" altLang="cs-CZ" sz="1400" dirty="0">
                <a:solidFill>
                  <a:srgbClr val="000000"/>
                </a:solidFill>
              </a:rPr>
              <a:t> </a:t>
            </a:r>
          </a:p>
          <a:p>
            <a:r>
              <a:rPr lang="cs-CZ" altLang="cs-CZ" sz="1400" dirty="0">
                <a:solidFill>
                  <a:srgbClr val="000000"/>
                </a:solidFill>
              </a:rPr>
              <a:t>      </a:t>
            </a:r>
            <a:r>
              <a:rPr lang="cs-CZ" altLang="cs-CZ" sz="1400" dirty="0" err="1">
                <a:solidFill>
                  <a:srgbClr val="000000"/>
                </a:solidFill>
              </a:rPr>
              <a:t>Foundation</a:t>
            </a:r>
            <a:r>
              <a:rPr lang="cs-CZ" altLang="cs-CZ" sz="1400" dirty="0">
                <a:solidFill>
                  <a:srgbClr val="000000"/>
                </a:solidFill>
              </a:rPr>
              <a:t>, 2001-, 4.10.2009 [cit. 2013-05-07]. Dostupné z: </a:t>
            </a:r>
            <a:endParaRPr lang="cs-CZ" altLang="cs-CZ" sz="1400" dirty="0" smtClean="0">
              <a:solidFill>
                <a:srgbClr val="000000"/>
              </a:solidFill>
            </a:endParaRPr>
          </a:p>
          <a:p>
            <a:r>
              <a:rPr lang="cs-CZ" altLang="cs-CZ" sz="1400" dirty="0">
                <a:solidFill>
                  <a:srgbClr val="000000"/>
                </a:solidFill>
              </a:rPr>
              <a:t> </a:t>
            </a:r>
            <a:r>
              <a:rPr lang="cs-CZ" altLang="cs-CZ" sz="1400" dirty="0" smtClean="0">
                <a:solidFill>
                  <a:srgbClr val="000000"/>
                </a:solidFill>
              </a:rPr>
              <a:t>     http</a:t>
            </a:r>
            <a:r>
              <a:rPr lang="cs-CZ" altLang="cs-CZ" sz="1400" dirty="0">
                <a:solidFill>
                  <a:srgbClr val="000000"/>
                </a:solidFill>
              </a:rPr>
              <a:t>://</a:t>
            </a:r>
            <a:r>
              <a:rPr lang="cs-CZ" altLang="cs-CZ" sz="1400" dirty="0" smtClean="0">
                <a:solidFill>
                  <a:srgbClr val="000000"/>
                </a:solidFill>
              </a:rPr>
              <a:t>commons.wikimedia.org/wiki/File:Rixton_with_Glazebrook</a:t>
            </a:r>
            <a:r>
              <a:rPr lang="cs-CZ" altLang="cs-CZ" sz="1400" dirty="0">
                <a:solidFill>
                  <a:srgbClr val="000000"/>
                </a:solidFill>
              </a:rPr>
              <a:t>_-_Rixton_Clay_Pits.jpg </a:t>
            </a:r>
            <a:endParaRPr lang="cs-CZ" sz="1400" dirty="0" smtClean="0">
              <a:solidFill>
                <a:srgbClr val="000000"/>
              </a:solidFill>
              <a:latin typeface="Arial" charset="0"/>
            </a:endParaRPr>
          </a:p>
          <a:p>
            <a:pPr>
              <a:defRPr/>
            </a:pPr>
            <a:r>
              <a:rPr lang="cs-CZ" sz="1400" dirty="0" smtClean="0">
                <a:solidFill>
                  <a:srgbClr val="000000"/>
                </a:solidFill>
                <a:latin typeface="Arial" charset="0"/>
              </a:rPr>
              <a:t>22) </a:t>
            </a:r>
            <a:r>
              <a:rPr lang="cs-CZ" sz="1400" dirty="0"/>
              <a:t>File:Rupicapra </a:t>
            </a:r>
            <a:r>
              <a:rPr lang="cs-CZ" sz="1400" dirty="0" err="1"/>
              <a:t>rupicapra</a:t>
            </a:r>
            <a:r>
              <a:rPr lang="cs-CZ" sz="1400" dirty="0"/>
              <a:t> 02 by Line1.jpg. In: 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 [online]. San Francisco </a:t>
            </a:r>
            <a:endParaRPr lang="cs-CZ" sz="1400" dirty="0" smtClean="0"/>
          </a:p>
          <a:p>
            <a:pPr>
              <a:defRPr/>
            </a:pPr>
            <a:r>
              <a:rPr lang="cs-CZ" sz="1400" dirty="0"/>
              <a:t> </a:t>
            </a:r>
            <a:r>
              <a:rPr lang="cs-CZ" sz="1400" dirty="0" smtClean="0"/>
              <a:t>     (</a:t>
            </a:r>
            <a:r>
              <a:rPr lang="cs-CZ" sz="1400" dirty="0"/>
              <a:t>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2001-, 7.5.2007 [cit. 2014-07-24]. Dostupné z: </a:t>
            </a:r>
            <a:endParaRPr lang="cs-CZ" sz="1400" dirty="0" smtClean="0"/>
          </a:p>
          <a:p>
            <a:pPr>
              <a:defRPr/>
            </a:pPr>
            <a:r>
              <a:rPr lang="cs-CZ" sz="1400" dirty="0"/>
              <a:t> </a:t>
            </a:r>
            <a:r>
              <a:rPr lang="cs-CZ" sz="1400" dirty="0" smtClean="0"/>
              <a:t>     http</a:t>
            </a:r>
            <a:r>
              <a:rPr lang="cs-CZ" sz="1400" dirty="0"/>
              <a:t>://commons.wikimedia.org/wiki/File:Rupicapra_rupicapra_02_by_Line1.jpg </a:t>
            </a:r>
            <a:endParaRPr lang="cs-CZ" sz="1400" dirty="0">
              <a:solidFill>
                <a:srgbClr val="000000"/>
              </a:solidFill>
              <a:latin typeface="Arial" charset="0"/>
            </a:endParaRPr>
          </a:p>
          <a:p>
            <a:pPr>
              <a:defRPr/>
            </a:pPr>
            <a:r>
              <a:rPr lang="cs-CZ" sz="1400" dirty="0" smtClean="0">
                <a:solidFill>
                  <a:srgbClr val="000000"/>
                </a:solidFill>
                <a:latin typeface="Arial" charset="0"/>
              </a:rPr>
              <a:t>23) </a:t>
            </a:r>
            <a:r>
              <a:rPr lang="cs-CZ" sz="1400" dirty="0"/>
              <a:t>File:M Zauneidechse2.JPG. In: 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 [online]. San Francisco (CA): </a:t>
            </a:r>
            <a:endParaRPr lang="cs-CZ" sz="1400" dirty="0" smtClean="0"/>
          </a:p>
          <a:p>
            <a:pPr>
              <a:defRPr/>
            </a:pPr>
            <a:r>
              <a:rPr lang="cs-CZ" sz="1400" dirty="0"/>
              <a:t> </a:t>
            </a:r>
            <a:r>
              <a:rPr lang="cs-CZ" sz="1400" dirty="0" smtClean="0"/>
              <a:t>    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2001-, 3.6.2007 [cit. 2014-07-24]. </a:t>
            </a:r>
            <a:endParaRPr lang="cs-CZ" sz="1400" dirty="0" smtClean="0"/>
          </a:p>
          <a:p>
            <a:pPr>
              <a:defRPr/>
            </a:pPr>
            <a:r>
              <a:rPr lang="cs-CZ" sz="1400" dirty="0"/>
              <a:t> </a:t>
            </a:r>
            <a:r>
              <a:rPr lang="cs-CZ" sz="1400" dirty="0" smtClean="0"/>
              <a:t>     Dostupné </a:t>
            </a:r>
            <a:r>
              <a:rPr lang="cs-CZ" sz="1400" dirty="0"/>
              <a:t>z: http://</a:t>
            </a:r>
            <a:r>
              <a:rPr lang="cs-CZ" sz="1400" dirty="0" smtClean="0"/>
              <a:t>commons.wikimedia.org/wiki/File:M_Zauneidechse2.JPG</a:t>
            </a:r>
            <a:endParaRPr lang="cs-CZ" sz="1400" dirty="0" smtClean="0">
              <a:solidFill>
                <a:srgbClr val="000000"/>
              </a:solidFill>
              <a:latin typeface="Arial" charset="0"/>
            </a:endParaRPr>
          </a:p>
          <a:p>
            <a:pPr>
              <a:defRPr/>
            </a:pPr>
            <a:r>
              <a:rPr lang="cs-CZ" sz="1400" dirty="0" smtClean="0">
                <a:solidFill>
                  <a:srgbClr val="000000"/>
                </a:solidFill>
                <a:latin typeface="Arial" charset="0"/>
              </a:rPr>
              <a:t> </a:t>
            </a:r>
            <a:endParaRPr lang="cs-CZ" sz="1400" dirty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01080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3" y="6061075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Obdélník 1"/>
          <p:cNvSpPr>
            <a:spLocks noChangeArrowheads="1"/>
          </p:cNvSpPr>
          <p:nvPr/>
        </p:nvSpPr>
        <p:spPr bwMode="auto">
          <a:xfrm>
            <a:off x="182563" y="123825"/>
            <a:ext cx="32972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cs-CZ" sz="2800" b="1" u="sng">
                <a:solidFill>
                  <a:srgbClr val="000000"/>
                </a:solidFill>
              </a:rPr>
              <a:t>POUŽITÉ ZDROJE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104775" y="838200"/>
            <a:ext cx="9029780" cy="20313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1400" dirty="0" smtClean="0">
                <a:latin typeface="Arial" charset="0"/>
              </a:rPr>
              <a:t>24) </a:t>
            </a:r>
            <a:r>
              <a:rPr lang="cs-CZ" sz="1400" dirty="0"/>
              <a:t>File:Feldmaus </a:t>
            </a:r>
            <a:r>
              <a:rPr lang="cs-CZ" sz="1400" dirty="0" err="1"/>
              <a:t>Microtus</a:t>
            </a:r>
            <a:r>
              <a:rPr lang="cs-CZ" sz="1400" dirty="0"/>
              <a:t> arvalis.jpg. In: 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 [online]. San Francisco (CA): </a:t>
            </a:r>
            <a:endParaRPr lang="cs-CZ" sz="1400" dirty="0" smtClean="0"/>
          </a:p>
          <a:p>
            <a:pPr>
              <a:defRPr/>
            </a:pPr>
            <a:r>
              <a:rPr lang="cs-CZ" sz="1400" dirty="0"/>
              <a:t> </a:t>
            </a:r>
            <a:r>
              <a:rPr lang="cs-CZ" sz="1400" dirty="0" smtClean="0"/>
              <a:t>    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2001-, 2.6.2005 [cit. 2014-07-24]. Dostupné z: </a:t>
            </a:r>
            <a:endParaRPr lang="cs-CZ" sz="1400" dirty="0" smtClean="0"/>
          </a:p>
          <a:p>
            <a:pPr>
              <a:defRPr/>
            </a:pPr>
            <a:r>
              <a:rPr lang="cs-CZ" sz="1400" dirty="0"/>
              <a:t> </a:t>
            </a:r>
            <a:r>
              <a:rPr lang="cs-CZ" sz="1400" dirty="0" smtClean="0"/>
              <a:t>     http</a:t>
            </a:r>
            <a:r>
              <a:rPr lang="cs-CZ" sz="1400" dirty="0"/>
              <a:t>://</a:t>
            </a:r>
            <a:r>
              <a:rPr lang="cs-CZ" sz="1400" dirty="0" smtClean="0"/>
              <a:t>commons.wikimedia.org/wiki/File:Feldmaus_Microtus_arvalis.jpg</a:t>
            </a:r>
            <a:endParaRPr lang="cs-CZ" sz="1400" dirty="0" smtClean="0">
              <a:latin typeface="Arial" charset="0"/>
            </a:endParaRPr>
          </a:p>
          <a:p>
            <a:pPr>
              <a:defRPr/>
            </a:pPr>
            <a:r>
              <a:rPr lang="cs-CZ" sz="1400" dirty="0" smtClean="0">
                <a:solidFill>
                  <a:srgbClr val="000000"/>
                </a:solidFill>
                <a:latin typeface="Arial" charset="0"/>
              </a:rPr>
              <a:t>25) </a:t>
            </a:r>
            <a:r>
              <a:rPr lang="cs-CZ" sz="1400" dirty="0"/>
              <a:t>File:Užovka obojková - </a:t>
            </a:r>
            <a:r>
              <a:rPr lang="cs-CZ" sz="1400" dirty="0" err="1"/>
              <a:t>Natrix</a:t>
            </a:r>
            <a:r>
              <a:rPr lang="cs-CZ" sz="1400" dirty="0"/>
              <a:t> natrix.jpg. In: 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 [online]. San Francisco </a:t>
            </a:r>
            <a:endParaRPr lang="cs-CZ" sz="1400" dirty="0" smtClean="0"/>
          </a:p>
          <a:p>
            <a:pPr>
              <a:defRPr/>
            </a:pPr>
            <a:r>
              <a:rPr lang="cs-CZ" sz="1400" dirty="0"/>
              <a:t> </a:t>
            </a:r>
            <a:r>
              <a:rPr lang="cs-CZ" sz="1400" dirty="0" smtClean="0"/>
              <a:t>     (</a:t>
            </a:r>
            <a:r>
              <a:rPr lang="cs-CZ" sz="1400" dirty="0"/>
              <a:t>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 [cit. 2014-07-24]. Dostupné z: </a:t>
            </a:r>
            <a:endParaRPr lang="cs-CZ" sz="1400" dirty="0" smtClean="0"/>
          </a:p>
          <a:p>
            <a:pPr>
              <a:defRPr/>
            </a:pPr>
            <a:r>
              <a:rPr lang="cs-CZ" sz="1400" dirty="0"/>
              <a:t> </a:t>
            </a:r>
            <a:r>
              <a:rPr lang="cs-CZ" sz="1400" dirty="0" smtClean="0"/>
              <a:t>     http</a:t>
            </a:r>
            <a:r>
              <a:rPr lang="cs-CZ" sz="1400" dirty="0"/>
              <a:t>://commons.wikimedia.org/wiki/File:U%C5%BEovka_obojkov%C3%A1_-_</a:t>
            </a:r>
            <a:r>
              <a:rPr lang="cs-CZ" sz="1400" dirty="0" smtClean="0"/>
              <a:t>Natrix_natrix.jpg</a:t>
            </a:r>
            <a:endParaRPr lang="cs-CZ" sz="1400" dirty="0" smtClean="0">
              <a:solidFill>
                <a:srgbClr val="000000"/>
              </a:solidFill>
              <a:latin typeface="Arial" charset="0"/>
            </a:endParaRPr>
          </a:p>
          <a:p>
            <a:pPr>
              <a:defRPr/>
            </a:pPr>
            <a:r>
              <a:rPr lang="cs-CZ" sz="1400" dirty="0" smtClean="0">
                <a:solidFill>
                  <a:srgbClr val="000000"/>
                </a:solidFill>
                <a:latin typeface="Arial" charset="0"/>
              </a:rPr>
              <a:t>26) </a:t>
            </a:r>
            <a:r>
              <a:rPr lang="cs-CZ" sz="1400" i="1" dirty="0"/>
              <a:t>Lexikon naší přírody</a:t>
            </a:r>
            <a:r>
              <a:rPr lang="cs-CZ" sz="1400" dirty="0"/>
              <a:t> [online]. </a:t>
            </a:r>
            <a:r>
              <a:rPr lang="en-US" sz="1400" dirty="0"/>
              <a:t>© </a:t>
            </a:r>
            <a:r>
              <a:rPr lang="cs-CZ" sz="1400" dirty="0"/>
              <a:t>2004 - 2014 [cit. 2014-10-21]. Dostupné z: http://</a:t>
            </a:r>
            <a:r>
              <a:rPr lang="cs-CZ" sz="1400" dirty="0" smtClean="0"/>
              <a:t>www.priroda.cz/lexikon.php</a:t>
            </a:r>
            <a:endParaRPr lang="cs-CZ" sz="1400" dirty="0" smtClean="0">
              <a:solidFill>
                <a:srgbClr val="000000"/>
              </a:solidFill>
              <a:latin typeface="Arial" charset="0"/>
            </a:endParaRPr>
          </a:p>
          <a:p>
            <a:pPr>
              <a:defRPr/>
            </a:pPr>
            <a:r>
              <a:rPr lang="cs-CZ" sz="1400" dirty="0" smtClean="0">
                <a:solidFill>
                  <a:srgbClr val="000000"/>
                </a:solidFill>
                <a:latin typeface="Arial" charset="0"/>
              </a:rPr>
              <a:t>27) </a:t>
            </a:r>
            <a:r>
              <a:rPr lang="cs-CZ" sz="1400" i="1" dirty="0"/>
              <a:t>Wikipedie</a:t>
            </a:r>
            <a:r>
              <a:rPr lang="cs-CZ" sz="1400" dirty="0"/>
              <a:t> [online]. 2001 [cit. 2014-10-21]. Dostupné z: http://www.cs.wikipedia.org</a:t>
            </a:r>
            <a:r>
              <a:rPr lang="cs-CZ" sz="1400" dirty="0" smtClean="0"/>
              <a:t>/</a:t>
            </a:r>
            <a:endParaRPr lang="cs-CZ" sz="1400" dirty="0">
              <a:solidFill>
                <a:schemeClr val="accent4"/>
              </a:solidFill>
            </a:endParaRPr>
          </a:p>
          <a:p>
            <a:pPr>
              <a:defRPr/>
            </a:pPr>
            <a:r>
              <a:rPr lang="cs-CZ" sz="1400" dirty="0" smtClean="0">
                <a:solidFill>
                  <a:srgbClr val="000000"/>
                </a:solidFill>
                <a:latin typeface="Arial" charset="0"/>
              </a:rPr>
              <a:t>28) </a:t>
            </a:r>
            <a:r>
              <a:rPr lang="cs-CZ" sz="1400" dirty="0">
                <a:solidFill>
                  <a:srgbClr val="000000"/>
                </a:solidFill>
              </a:rPr>
              <a:t>ČIHAŘ, J. a kol. </a:t>
            </a:r>
            <a:r>
              <a:rPr lang="cs-CZ" sz="1400" i="1" dirty="0">
                <a:solidFill>
                  <a:srgbClr val="000000"/>
                </a:solidFill>
              </a:rPr>
              <a:t>Příroda v ČSSR</a:t>
            </a:r>
            <a:r>
              <a:rPr lang="cs-CZ" sz="1400" dirty="0">
                <a:solidFill>
                  <a:srgbClr val="000000"/>
                </a:solidFill>
              </a:rPr>
              <a:t>. 3.vydání. Praha: ROH, 1988. </a:t>
            </a:r>
            <a:r>
              <a:rPr lang="cs-CZ" sz="1400" dirty="0" smtClean="0">
                <a:solidFill>
                  <a:srgbClr val="000000"/>
                </a:solidFill>
                <a:latin typeface="Arial" charset="0"/>
                <a:cs typeface="+mn-cs"/>
              </a:rPr>
              <a:t> </a:t>
            </a:r>
            <a:endParaRPr lang="cs-CZ" sz="1400" dirty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35893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dirty="0" smtClean="0">
                <a:solidFill>
                  <a:schemeClr val="bg2"/>
                </a:solidFill>
                <a:latin typeface="Palatino Linotype" pitchFamily="18" charset="0"/>
              </a:rPr>
              <a:t>Pravidla hry – 2. kolo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81000" y="1524000"/>
            <a:ext cx="8435975" cy="3733800"/>
          </a:xfrm>
          <a:solidFill>
            <a:schemeClr val="bg2"/>
          </a:solidFill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cs-CZ" sz="2400" dirty="0" smtClean="0">
              <a:latin typeface="Palatino Linotype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cs-CZ" sz="2400" dirty="0" smtClean="0">
                <a:latin typeface="Palatino Linotype" pitchFamily="18" charset="0"/>
              </a:rPr>
              <a:t>Druhé kolo se hraje v případě, kdy první kolo dopadlo nerozhodně.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cs-CZ" sz="2400" dirty="0" smtClean="0">
              <a:latin typeface="Palatino Linotype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cs-CZ" sz="2400" dirty="0" smtClean="0">
                <a:latin typeface="Palatino Linotype" pitchFamily="18" charset="0"/>
              </a:rPr>
              <a:t>V tomto kole se postupně odkrývá 5 obrázků zvířat. Úkolem každého týmu (žáka) je poznat zvíře jako první.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cs-CZ" sz="2400" dirty="0" smtClean="0">
              <a:latin typeface="Palatino Linotype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cs-CZ" sz="2400" dirty="0" smtClean="0">
                <a:latin typeface="Palatino Linotype" pitchFamily="18" charset="0"/>
              </a:rPr>
              <a:t>Za každé správně určené zvíře je jeden bod. 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cs-CZ" sz="2400" dirty="0" smtClean="0">
              <a:latin typeface="Palatino Linotype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cs-CZ" sz="2400" dirty="0" smtClean="0">
                <a:latin typeface="Palatino Linotype" pitchFamily="18" charset="0"/>
              </a:rPr>
              <a:t>Tým (žák) s větším počtem bodů vítězí.</a:t>
            </a:r>
          </a:p>
          <a:p>
            <a:pPr eaLnBrk="1" hangingPunct="1">
              <a:lnSpc>
                <a:spcPct val="80000"/>
              </a:lnSpc>
            </a:pPr>
            <a:endParaRPr lang="cs-CZ" sz="2400" dirty="0" smtClean="0">
              <a:latin typeface="Palatino Linotype" pitchFamily="18" charset="0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endParaRPr lang="cs-CZ" sz="2400" dirty="0" smtClean="0">
              <a:latin typeface="Palatino Linotype" pitchFamily="18" charset="0"/>
            </a:endParaRPr>
          </a:p>
        </p:txBody>
      </p:sp>
      <p:pic>
        <p:nvPicPr>
          <p:cNvPr id="6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6005512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3943439" y="6228392"/>
            <a:ext cx="51812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latin typeface="Palatino Linotype" pitchFamily="18" charset="0"/>
              </a:rPr>
              <a:t>Nápověda se vždy ukáže a část obrázku odkryje </a:t>
            </a:r>
            <a:endParaRPr lang="cs-CZ" dirty="0" smtClean="0">
              <a:latin typeface="Palatino Linotype" pitchFamily="18" charset="0"/>
            </a:endParaRPr>
          </a:p>
          <a:p>
            <a:r>
              <a:rPr lang="cs-CZ" dirty="0" smtClean="0">
                <a:latin typeface="Palatino Linotype" pitchFamily="18" charset="0"/>
              </a:rPr>
              <a:t>po kliknutí </a:t>
            </a:r>
            <a:r>
              <a:rPr lang="cs-CZ" dirty="0">
                <a:latin typeface="Palatino Linotype" pitchFamily="18" charset="0"/>
              </a:rPr>
              <a:t>myší/stisknutím pravé šipky. </a:t>
            </a:r>
          </a:p>
        </p:txBody>
      </p:sp>
    </p:spTree>
    <p:extLst>
      <p:ext uri="{BB962C8B-B14F-4D97-AF65-F5344CB8AC3E}">
        <p14:creationId xmlns:p14="http://schemas.microsoft.com/office/powerpoint/2010/main" val="3162822444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le:Ausgewachsenes Wildschwein beim Suhlen.JP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9" t="12181" r="9614" b="13403"/>
          <a:stretch/>
        </p:blipFill>
        <p:spPr bwMode="auto">
          <a:xfrm>
            <a:off x="5242060" y="2368727"/>
            <a:ext cx="3425690" cy="237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AutoShape 12"/>
          <p:cNvSpPr>
            <a:spLocks noChangeArrowheads="1"/>
          </p:cNvSpPr>
          <p:nvPr/>
        </p:nvSpPr>
        <p:spPr bwMode="auto">
          <a:xfrm>
            <a:off x="179388" y="561975"/>
            <a:ext cx="792162" cy="863600"/>
          </a:xfrm>
          <a:prstGeom prst="flowChartAlternateProcess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cs-CZ" sz="2400" b="1" dirty="0">
                <a:latin typeface="Palatino Linotype" pitchFamily="18" charset="0"/>
              </a:rPr>
              <a:t>1A</a:t>
            </a:r>
          </a:p>
        </p:txBody>
      </p:sp>
      <p:grpSp>
        <p:nvGrpSpPr>
          <p:cNvPr id="3087" name="Group 15"/>
          <p:cNvGrpSpPr>
            <a:grpSpLocks/>
          </p:cNvGrpSpPr>
          <p:nvPr/>
        </p:nvGrpSpPr>
        <p:grpSpPr bwMode="auto">
          <a:xfrm>
            <a:off x="279400" y="3386778"/>
            <a:ext cx="4845050" cy="719138"/>
            <a:chOff x="113" y="1162"/>
            <a:chExt cx="3052" cy="453"/>
          </a:xfrm>
        </p:grpSpPr>
        <p:sp>
          <p:nvSpPr>
            <p:cNvPr id="12308" name="AutoShape 16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113" y="1162"/>
              <a:ext cx="2320" cy="453"/>
            </a:xfrm>
            <a:prstGeom prst="roundRect">
              <a:avLst>
                <a:gd name="adj" fmla="val 16667"/>
              </a:avLst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cs-CZ" sz="2400" b="1" dirty="0" smtClean="0">
                  <a:latin typeface="Palatino Linotype" pitchFamily="18" charset="0"/>
                </a:rPr>
                <a:t>Nazývá se - černá zvěř.</a:t>
              </a:r>
              <a:endParaRPr lang="cs-CZ" sz="2400" b="1" dirty="0">
                <a:latin typeface="Palatino Linotype" pitchFamily="18" charset="0"/>
              </a:endParaRPr>
            </a:p>
          </p:txBody>
        </p:sp>
        <p:sp>
          <p:nvSpPr>
            <p:cNvPr id="12309" name="AutoShape 17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529" y="1162"/>
              <a:ext cx="636" cy="453"/>
            </a:xfrm>
            <a:prstGeom prst="flowChartAlternateProcess">
              <a:avLst/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sz="2400" b="1" dirty="0">
                  <a:latin typeface="Palatino Linotype" pitchFamily="18" charset="0"/>
                </a:rPr>
                <a:t>2</a:t>
              </a:r>
              <a:r>
                <a:rPr lang="cs-CZ" sz="2400" b="1" dirty="0" smtClean="0">
                  <a:latin typeface="Palatino Linotype" pitchFamily="18" charset="0"/>
                </a:rPr>
                <a:t> </a:t>
              </a:r>
              <a:r>
                <a:rPr lang="cs-CZ" sz="2400" b="1" dirty="0">
                  <a:latin typeface="Palatino Linotype" pitchFamily="18" charset="0"/>
                </a:rPr>
                <a:t>body</a:t>
              </a:r>
            </a:p>
          </p:txBody>
        </p:sp>
      </p:grpSp>
      <p:grpSp>
        <p:nvGrpSpPr>
          <p:cNvPr id="8196" name="Group 18"/>
          <p:cNvGrpSpPr>
            <a:grpSpLocks/>
          </p:cNvGrpSpPr>
          <p:nvPr/>
        </p:nvGrpSpPr>
        <p:grpSpPr bwMode="auto">
          <a:xfrm>
            <a:off x="279400" y="1952082"/>
            <a:ext cx="4845050" cy="1218751"/>
            <a:chOff x="171" y="817"/>
            <a:chExt cx="3052" cy="494"/>
          </a:xfrm>
        </p:grpSpPr>
        <p:sp>
          <p:nvSpPr>
            <p:cNvPr id="12306" name="AutoShape 19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171" y="817"/>
              <a:ext cx="2320" cy="494"/>
            </a:xfrm>
            <a:prstGeom prst="roundRect">
              <a:avLst>
                <a:gd name="adj" fmla="val 16667"/>
              </a:avLst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b="1" dirty="0">
                <a:latin typeface="Palatino Linotype" pitchFamily="18" charset="0"/>
              </a:endParaRPr>
            </a:p>
            <a:p>
              <a:r>
                <a:rPr lang="cs-CZ" sz="2400" b="1" dirty="0" smtClean="0">
                  <a:latin typeface="Palatino Linotype" pitchFamily="18" charset="0"/>
                </a:rPr>
                <a:t>Žije v lesích na všech </a:t>
              </a:r>
            </a:p>
            <a:p>
              <a:r>
                <a:rPr lang="cs-CZ" sz="2400" b="1" dirty="0" smtClean="0">
                  <a:latin typeface="Palatino Linotype" pitchFamily="18" charset="0"/>
                </a:rPr>
                <a:t>kontinentech, kromě </a:t>
              </a:r>
            </a:p>
            <a:p>
              <a:r>
                <a:rPr lang="cs-CZ" sz="2400" b="1" dirty="0" smtClean="0">
                  <a:latin typeface="Palatino Linotype" pitchFamily="18" charset="0"/>
                </a:rPr>
                <a:t>Antarktidy.</a:t>
              </a:r>
              <a:endParaRPr lang="cs-CZ" sz="2400" b="1" dirty="0">
                <a:latin typeface="Palatino Linotype" pitchFamily="18" charset="0"/>
              </a:endParaRPr>
            </a:p>
            <a:p>
              <a:endParaRPr lang="cs-CZ" b="1" dirty="0">
                <a:latin typeface="Palatino Linotype" pitchFamily="18" charset="0"/>
              </a:endParaRPr>
            </a:p>
          </p:txBody>
        </p:sp>
        <p:sp>
          <p:nvSpPr>
            <p:cNvPr id="12307" name="AutoShape 20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587" y="817"/>
              <a:ext cx="636" cy="494"/>
            </a:xfrm>
            <a:prstGeom prst="flowChartAlternateProcess">
              <a:avLst/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sz="2400" b="1" dirty="0">
                  <a:latin typeface="Palatino Linotype" pitchFamily="18" charset="0"/>
                </a:rPr>
                <a:t>3</a:t>
              </a:r>
              <a:r>
                <a:rPr lang="cs-CZ" sz="2400" b="1" dirty="0" smtClean="0">
                  <a:latin typeface="Palatino Linotype" pitchFamily="18" charset="0"/>
                </a:rPr>
                <a:t> </a:t>
              </a:r>
              <a:r>
                <a:rPr lang="cs-CZ" sz="2400" b="1" dirty="0">
                  <a:latin typeface="Palatino Linotype" pitchFamily="18" charset="0"/>
                </a:rPr>
                <a:t>body</a:t>
              </a:r>
            </a:p>
          </p:txBody>
        </p:sp>
      </p:grpSp>
      <p:sp>
        <p:nvSpPr>
          <p:cNvPr id="4103" name="AutoShape 32"/>
          <p:cNvSpPr>
            <a:spLocks noChangeArrowheads="1"/>
          </p:cNvSpPr>
          <p:nvPr/>
        </p:nvSpPr>
        <p:spPr bwMode="auto">
          <a:xfrm>
            <a:off x="1179513" y="587375"/>
            <a:ext cx="7488237" cy="8636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cs-CZ" sz="3200" b="1" dirty="0">
                <a:solidFill>
                  <a:schemeClr val="bg1"/>
                </a:solidFill>
                <a:latin typeface="Palatino Linotype" pitchFamily="18" charset="0"/>
              </a:rPr>
              <a:t>KDO JSEM?</a:t>
            </a:r>
          </a:p>
        </p:txBody>
      </p:sp>
      <p:sp>
        <p:nvSpPr>
          <p:cNvPr id="3" name="Dvojitá šipka 2"/>
          <p:cNvSpPr/>
          <p:nvPr/>
        </p:nvSpPr>
        <p:spPr>
          <a:xfrm>
            <a:off x="3571875" y="5489575"/>
            <a:ext cx="2085975" cy="576263"/>
          </a:xfrm>
          <a:prstGeom prst="chevron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800" b="1" dirty="0">
                <a:solidFill>
                  <a:schemeClr val="bg1"/>
                </a:solidFill>
              </a:rPr>
              <a:t>řešení</a:t>
            </a:r>
          </a:p>
        </p:txBody>
      </p:sp>
      <p:sp>
        <p:nvSpPr>
          <p:cNvPr id="4" name="TextovéPole 3"/>
          <p:cNvSpPr txBox="1">
            <a:spLocks noChangeArrowheads="1"/>
          </p:cNvSpPr>
          <p:nvPr/>
        </p:nvSpPr>
        <p:spPr bwMode="auto">
          <a:xfrm>
            <a:off x="5537534" y="6197505"/>
            <a:ext cx="268855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sz="3200" b="1" dirty="0"/>
              <a:t>p</a:t>
            </a:r>
            <a:r>
              <a:rPr lang="cs-CZ" sz="3200" b="1" dirty="0" smtClean="0"/>
              <a:t>rase divoké</a:t>
            </a:r>
            <a:endParaRPr lang="cs-CZ" sz="3200" b="1" dirty="0"/>
          </a:p>
        </p:txBody>
      </p:sp>
      <p:sp>
        <p:nvSpPr>
          <p:cNvPr id="2" name="Obdélník 1"/>
          <p:cNvSpPr/>
          <p:nvPr/>
        </p:nvSpPr>
        <p:spPr>
          <a:xfrm>
            <a:off x="5200531" y="3170833"/>
            <a:ext cx="3503613" cy="873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8" name="Obdélník 17"/>
          <p:cNvSpPr/>
          <p:nvPr/>
        </p:nvSpPr>
        <p:spPr>
          <a:xfrm>
            <a:off x="5203098" y="4043958"/>
            <a:ext cx="3503613" cy="8620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9" name="Obdélník 18"/>
          <p:cNvSpPr/>
          <p:nvPr/>
        </p:nvSpPr>
        <p:spPr>
          <a:xfrm>
            <a:off x="5204405" y="2378702"/>
            <a:ext cx="3503613" cy="7921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pic>
        <p:nvPicPr>
          <p:cNvPr id="12301" name="Picture 4" descr="OPVK_hor_zakladni_logolink_RGB_cz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65838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j0213756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754" y="52689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3" name="TextovéPole 4"/>
          <p:cNvSpPr txBox="1">
            <a:spLocks noChangeArrowheads="1"/>
          </p:cNvSpPr>
          <p:nvPr/>
        </p:nvSpPr>
        <p:spPr bwMode="auto">
          <a:xfrm>
            <a:off x="8508241" y="4914572"/>
            <a:ext cx="269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sz="1200" dirty="0"/>
              <a:t>1</a:t>
            </a:r>
          </a:p>
        </p:txBody>
      </p:sp>
      <p:grpSp>
        <p:nvGrpSpPr>
          <p:cNvPr id="22" name="Group 21"/>
          <p:cNvGrpSpPr>
            <a:grpSpLocks/>
          </p:cNvGrpSpPr>
          <p:nvPr/>
        </p:nvGrpSpPr>
        <p:grpSpPr bwMode="auto">
          <a:xfrm>
            <a:off x="279400" y="4319860"/>
            <a:ext cx="4840288" cy="809624"/>
            <a:chOff x="113" y="812"/>
            <a:chExt cx="3049" cy="510"/>
          </a:xfrm>
        </p:grpSpPr>
        <p:sp>
          <p:nvSpPr>
            <p:cNvPr id="23" name="AutoShape 22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113" y="812"/>
              <a:ext cx="2320" cy="510"/>
            </a:xfrm>
            <a:prstGeom prst="roundRect">
              <a:avLst>
                <a:gd name="adj" fmla="val 16667"/>
              </a:avLst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b="1" dirty="0">
                <a:latin typeface="Palatino Linotype" pitchFamily="18" charset="0"/>
              </a:endParaRPr>
            </a:p>
            <a:p>
              <a:r>
                <a:rPr lang="cs-CZ" sz="2400" b="1" dirty="0" smtClean="0">
                  <a:latin typeface="Palatino Linotype" pitchFamily="18" charset="0"/>
                </a:rPr>
                <a:t>Všežravec: bobule, tráva, </a:t>
              </a:r>
            </a:p>
            <a:p>
              <a:r>
                <a:rPr lang="cs-CZ" sz="2400" b="1" dirty="0" smtClean="0">
                  <a:latin typeface="Palatino Linotype" pitchFamily="18" charset="0"/>
                </a:rPr>
                <a:t>mršiny, hmyz … </a:t>
              </a:r>
              <a:endParaRPr lang="cs-CZ" sz="2400" b="1" dirty="0">
                <a:latin typeface="Palatino Linotype" pitchFamily="18" charset="0"/>
              </a:endParaRPr>
            </a:p>
            <a:p>
              <a:endParaRPr lang="cs-CZ" b="1" dirty="0">
                <a:latin typeface="Palatino Linotype" pitchFamily="18" charset="0"/>
              </a:endParaRPr>
            </a:p>
          </p:txBody>
        </p:sp>
        <p:sp>
          <p:nvSpPr>
            <p:cNvPr id="24" name="AutoShape 23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526" y="812"/>
              <a:ext cx="636" cy="510"/>
            </a:xfrm>
            <a:prstGeom prst="flowChartAlternateProcess">
              <a:avLst/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sz="2400" b="1" dirty="0">
                  <a:latin typeface="Palatino Linotype" pitchFamily="18" charset="0"/>
                </a:rPr>
                <a:t>1 bod</a:t>
              </a:r>
            </a:p>
          </p:txBody>
        </p:sp>
      </p:grp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474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" grpId="0" animBg="1"/>
      <p:bldP spid="4" grpId="0"/>
      <p:bldP spid="2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Soubor:Medved mzoo.jp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66" t="4277" r="7407" b="6972"/>
          <a:stretch/>
        </p:blipFill>
        <p:spPr bwMode="auto">
          <a:xfrm>
            <a:off x="5633909" y="1736586"/>
            <a:ext cx="2659957" cy="3842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AutoShape 12"/>
          <p:cNvSpPr>
            <a:spLocks noChangeArrowheads="1"/>
          </p:cNvSpPr>
          <p:nvPr/>
        </p:nvSpPr>
        <p:spPr bwMode="auto">
          <a:xfrm>
            <a:off x="179388" y="561975"/>
            <a:ext cx="792162" cy="863600"/>
          </a:xfrm>
          <a:prstGeom prst="flowChartAlternateProcess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cs-CZ" sz="2400" b="1" dirty="0">
                <a:latin typeface="Palatino Linotype" pitchFamily="18" charset="0"/>
              </a:rPr>
              <a:t>1B</a:t>
            </a:r>
          </a:p>
        </p:txBody>
      </p:sp>
      <p:grpSp>
        <p:nvGrpSpPr>
          <p:cNvPr id="3087" name="Group 15"/>
          <p:cNvGrpSpPr>
            <a:grpSpLocks/>
          </p:cNvGrpSpPr>
          <p:nvPr/>
        </p:nvGrpSpPr>
        <p:grpSpPr bwMode="auto">
          <a:xfrm>
            <a:off x="241300" y="2060575"/>
            <a:ext cx="4897438" cy="719138"/>
            <a:chOff x="113" y="1162"/>
            <a:chExt cx="3085" cy="453"/>
          </a:xfrm>
        </p:grpSpPr>
        <p:sp>
          <p:nvSpPr>
            <p:cNvPr id="13332" name="AutoShape 16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113" y="1162"/>
              <a:ext cx="2344" cy="453"/>
            </a:xfrm>
            <a:prstGeom prst="roundRect">
              <a:avLst>
                <a:gd name="adj" fmla="val 16667"/>
              </a:avLst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cs-CZ" sz="2400" b="1" dirty="0" smtClean="0">
                  <a:latin typeface="Palatino Linotype" pitchFamily="18" charset="0"/>
                </a:rPr>
                <a:t>Největší evropská šelma.</a:t>
              </a:r>
              <a:endParaRPr lang="cs-CZ" sz="2400" b="1" dirty="0">
                <a:latin typeface="Palatino Linotype" pitchFamily="18" charset="0"/>
              </a:endParaRPr>
            </a:p>
          </p:txBody>
        </p:sp>
        <p:sp>
          <p:nvSpPr>
            <p:cNvPr id="13333" name="AutoShape 17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562" y="1162"/>
              <a:ext cx="636" cy="453"/>
            </a:xfrm>
            <a:prstGeom prst="flowChartAlternateProcess">
              <a:avLst/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sz="2400" b="1">
                  <a:latin typeface="Palatino Linotype" pitchFamily="18" charset="0"/>
                </a:rPr>
                <a:t>3 body</a:t>
              </a:r>
            </a:p>
          </p:txBody>
        </p:sp>
      </p:grpSp>
      <p:grpSp>
        <p:nvGrpSpPr>
          <p:cNvPr id="8196" name="Group 18"/>
          <p:cNvGrpSpPr>
            <a:grpSpLocks/>
          </p:cNvGrpSpPr>
          <p:nvPr/>
        </p:nvGrpSpPr>
        <p:grpSpPr bwMode="auto">
          <a:xfrm>
            <a:off x="250825" y="3124200"/>
            <a:ext cx="4906963" cy="719138"/>
            <a:chOff x="107" y="1251"/>
            <a:chExt cx="3091" cy="453"/>
          </a:xfrm>
        </p:grpSpPr>
        <p:sp>
          <p:nvSpPr>
            <p:cNvPr id="13330" name="AutoShape 19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107" y="1251"/>
              <a:ext cx="2338" cy="453"/>
            </a:xfrm>
            <a:prstGeom prst="roundRect">
              <a:avLst>
                <a:gd name="adj" fmla="val 16667"/>
              </a:avLst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sz="2400" b="1" dirty="0" smtClean="0">
                <a:latin typeface="Palatino Linotype" pitchFamily="18" charset="0"/>
              </a:endParaRPr>
            </a:p>
            <a:p>
              <a:r>
                <a:rPr lang="cs-CZ" sz="2400" b="1" dirty="0" smtClean="0">
                  <a:latin typeface="Palatino Linotype" pitchFamily="18" charset="0"/>
                </a:rPr>
                <a:t>Do českých lesů se </a:t>
              </a:r>
            </a:p>
            <a:p>
              <a:r>
                <a:rPr lang="cs-CZ" sz="2400" b="1" dirty="0" smtClean="0">
                  <a:latin typeface="Palatino Linotype" pitchFamily="18" charset="0"/>
                </a:rPr>
                <a:t>zatoulává ze Slovenska.</a:t>
              </a:r>
              <a:endParaRPr lang="cs-CZ" sz="2400" b="1" dirty="0">
                <a:latin typeface="Palatino Linotype" pitchFamily="18" charset="0"/>
              </a:endParaRPr>
            </a:p>
            <a:p>
              <a:endParaRPr lang="cs-CZ" sz="2400" b="1" dirty="0">
                <a:latin typeface="Palatino Linotype" pitchFamily="18" charset="0"/>
              </a:endParaRPr>
            </a:p>
          </p:txBody>
        </p:sp>
        <p:sp>
          <p:nvSpPr>
            <p:cNvPr id="13331" name="AutoShape 20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562" y="1251"/>
              <a:ext cx="636" cy="453"/>
            </a:xfrm>
            <a:prstGeom prst="flowChartAlternateProcess">
              <a:avLst/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sz="2400" b="1" dirty="0">
                  <a:latin typeface="Palatino Linotype" pitchFamily="18" charset="0"/>
                </a:rPr>
                <a:t>2 body</a:t>
              </a:r>
            </a:p>
          </p:txBody>
        </p:sp>
      </p:grpSp>
      <p:grpSp>
        <p:nvGrpSpPr>
          <p:cNvPr id="8197" name="Group 21"/>
          <p:cNvGrpSpPr>
            <a:grpSpLocks/>
          </p:cNvGrpSpPr>
          <p:nvPr/>
        </p:nvGrpSpPr>
        <p:grpSpPr bwMode="auto">
          <a:xfrm>
            <a:off x="250825" y="4132332"/>
            <a:ext cx="4897438" cy="790574"/>
            <a:chOff x="113" y="1162"/>
            <a:chExt cx="3085" cy="498"/>
          </a:xfrm>
        </p:grpSpPr>
        <p:sp>
          <p:nvSpPr>
            <p:cNvPr id="13328" name="AutoShape 22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113" y="1162"/>
              <a:ext cx="2338" cy="498"/>
            </a:xfrm>
            <a:prstGeom prst="roundRect">
              <a:avLst>
                <a:gd name="adj" fmla="val 16667"/>
              </a:avLst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b="1" dirty="0">
                <a:latin typeface="Palatino Linotype" pitchFamily="18" charset="0"/>
              </a:endParaRPr>
            </a:p>
            <a:p>
              <a:r>
                <a:rPr lang="cs-CZ" sz="2400" b="1" dirty="0" smtClean="0">
                  <a:latin typeface="Palatino Linotype" pitchFamily="18" charset="0"/>
                </a:rPr>
                <a:t>Všežravec: </a:t>
              </a:r>
              <a:r>
                <a:rPr lang="cs-CZ" sz="2400" b="1" dirty="0">
                  <a:latin typeface="Palatino Linotype" pitchFamily="18" charset="0"/>
                </a:rPr>
                <a:t>l</a:t>
              </a:r>
              <a:r>
                <a:rPr lang="cs-CZ" sz="2400" b="1" dirty="0" smtClean="0">
                  <a:latin typeface="Palatino Linotype" pitchFamily="18" charset="0"/>
                </a:rPr>
                <a:t>esní plody, </a:t>
              </a:r>
            </a:p>
            <a:p>
              <a:r>
                <a:rPr lang="cs-CZ" sz="2400" b="1" dirty="0" smtClean="0">
                  <a:latin typeface="Palatino Linotype" pitchFamily="18" charset="0"/>
                </a:rPr>
                <a:t>houby, ryby, savci … </a:t>
              </a:r>
            </a:p>
            <a:p>
              <a:endParaRPr lang="cs-CZ" b="1" dirty="0">
                <a:latin typeface="Palatino Linotype" pitchFamily="18" charset="0"/>
              </a:endParaRPr>
            </a:p>
          </p:txBody>
        </p:sp>
        <p:sp>
          <p:nvSpPr>
            <p:cNvPr id="13329" name="AutoShape 23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562" y="1162"/>
              <a:ext cx="636" cy="498"/>
            </a:xfrm>
            <a:prstGeom prst="flowChartAlternateProcess">
              <a:avLst/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sz="2400" b="1" dirty="0">
                  <a:latin typeface="Palatino Linotype" pitchFamily="18" charset="0"/>
                </a:rPr>
                <a:t>1 bod</a:t>
              </a:r>
            </a:p>
          </p:txBody>
        </p:sp>
      </p:grpSp>
      <p:sp>
        <p:nvSpPr>
          <p:cNvPr id="4103" name="AutoShape 32"/>
          <p:cNvSpPr>
            <a:spLocks noChangeArrowheads="1"/>
          </p:cNvSpPr>
          <p:nvPr/>
        </p:nvSpPr>
        <p:spPr bwMode="auto">
          <a:xfrm>
            <a:off x="1179513" y="587375"/>
            <a:ext cx="7488237" cy="8636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cs-CZ" sz="3200" b="1" dirty="0">
                <a:solidFill>
                  <a:schemeClr val="bg1"/>
                </a:solidFill>
                <a:latin typeface="Palatino Linotype" pitchFamily="18" charset="0"/>
              </a:rPr>
              <a:t>KDO JSEM?</a:t>
            </a:r>
          </a:p>
        </p:txBody>
      </p:sp>
      <p:sp>
        <p:nvSpPr>
          <p:cNvPr id="3" name="Dvojitá šipka 2"/>
          <p:cNvSpPr/>
          <p:nvPr/>
        </p:nvSpPr>
        <p:spPr>
          <a:xfrm>
            <a:off x="3429000" y="5428255"/>
            <a:ext cx="2085975" cy="576263"/>
          </a:xfrm>
          <a:prstGeom prst="chevron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800" b="1" dirty="0">
                <a:solidFill>
                  <a:schemeClr val="bg1"/>
                </a:solidFill>
              </a:rPr>
              <a:t>řešení</a:t>
            </a:r>
          </a:p>
        </p:txBody>
      </p:sp>
      <p:sp>
        <p:nvSpPr>
          <p:cNvPr id="4" name="TextovéPole 3"/>
          <p:cNvSpPr txBox="1">
            <a:spLocks noChangeArrowheads="1"/>
          </p:cNvSpPr>
          <p:nvPr/>
        </p:nvSpPr>
        <p:spPr bwMode="auto">
          <a:xfrm>
            <a:off x="5241428" y="6199981"/>
            <a:ext cx="305243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sz="3200" b="1" dirty="0"/>
              <a:t>m</a:t>
            </a:r>
            <a:r>
              <a:rPr lang="cs-CZ" sz="3200" b="1" dirty="0" smtClean="0"/>
              <a:t>edvěd hnědý</a:t>
            </a:r>
            <a:endParaRPr lang="cs-CZ" sz="3200" b="1" dirty="0"/>
          </a:p>
        </p:txBody>
      </p:sp>
      <p:sp>
        <p:nvSpPr>
          <p:cNvPr id="18" name="Obdélník 17"/>
          <p:cNvSpPr/>
          <p:nvPr/>
        </p:nvSpPr>
        <p:spPr>
          <a:xfrm>
            <a:off x="5633908" y="1644631"/>
            <a:ext cx="2659958" cy="13114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pic>
        <p:nvPicPr>
          <p:cNvPr id="13323" name="Picture 4" descr="OPVK_hor_zakladni_logolink_RGB_cz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65838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j0213772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031" y="5716386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7" name="TextovéPole 1"/>
          <p:cNvSpPr txBox="1">
            <a:spLocks noChangeArrowheads="1"/>
          </p:cNvSpPr>
          <p:nvPr/>
        </p:nvSpPr>
        <p:spPr bwMode="auto">
          <a:xfrm>
            <a:off x="8305082" y="5302388"/>
            <a:ext cx="269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sz="1200" dirty="0"/>
              <a:t>2</a:t>
            </a:r>
          </a:p>
        </p:txBody>
      </p:sp>
      <p:sp>
        <p:nvSpPr>
          <p:cNvPr id="24" name="Obdélník 23"/>
          <p:cNvSpPr/>
          <p:nvPr/>
        </p:nvSpPr>
        <p:spPr>
          <a:xfrm>
            <a:off x="5633909" y="2972404"/>
            <a:ext cx="2659958" cy="13114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5" name="Obdélník 24"/>
          <p:cNvSpPr/>
          <p:nvPr/>
        </p:nvSpPr>
        <p:spPr>
          <a:xfrm>
            <a:off x="5633909" y="4267199"/>
            <a:ext cx="2659958" cy="13114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474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" grpId="0" animBg="1"/>
      <p:bldP spid="4" grpId="0"/>
      <p:bldP spid="18" grpId="0" animBg="1"/>
      <p:bldP spid="24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ile:Lupo appenninico 3.jp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54" t="13715" r="45514" b="17413"/>
          <a:stretch/>
        </p:blipFill>
        <p:spPr bwMode="auto">
          <a:xfrm>
            <a:off x="5850589" y="1613467"/>
            <a:ext cx="2699686" cy="405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AutoShape 12"/>
          <p:cNvSpPr>
            <a:spLocks noChangeArrowheads="1"/>
          </p:cNvSpPr>
          <p:nvPr/>
        </p:nvSpPr>
        <p:spPr bwMode="auto">
          <a:xfrm>
            <a:off x="179388" y="561975"/>
            <a:ext cx="792162" cy="863600"/>
          </a:xfrm>
          <a:prstGeom prst="flowChartAlternateProcess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cs-CZ" sz="2400" b="1" dirty="0">
                <a:latin typeface="Palatino Linotype" pitchFamily="18" charset="0"/>
              </a:rPr>
              <a:t>2A</a:t>
            </a:r>
          </a:p>
        </p:txBody>
      </p:sp>
      <p:grpSp>
        <p:nvGrpSpPr>
          <p:cNvPr id="3087" name="Group 15"/>
          <p:cNvGrpSpPr>
            <a:grpSpLocks/>
          </p:cNvGrpSpPr>
          <p:nvPr/>
        </p:nvGrpSpPr>
        <p:grpSpPr bwMode="auto">
          <a:xfrm>
            <a:off x="250825" y="2057595"/>
            <a:ext cx="5080000" cy="747519"/>
            <a:chOff x="113" y="1241"/>
            <a:chExt cx="3174" cy="387"/>
          </a:xfrm>
        </p:grpSpPr>
        <p:sp>
          <p:nvSpPr>
            <p:cNvPr id="14356" name="AutoShape 16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113" y="1241"/>
              <a:ext cx="2449" cy="374"/>
            </a:xfrm>
            <a:prstGeom prst="roundRect">
              <a:avLst>
                <a:gd name="adj" fmla="val 16667"/>
              </a:avLst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cs-CZ" sz="2400" b="1" dirty="0" smtClean="0">
                  <a:latin typeface="Palatino Linotype" pitchFamily="18" charset="0"/>
                </a:rPr>
                <a:t>Psovitá šelma.</a:t>
              </a:r>
              <a:endParaRPr lang="cs-CZ" sz="2400" b="1" dirty="0">
                <a:latin typeface="Palatino Linotype" pitchFamily="18" charset="0"/>
              </a:endParaRPr>
            </a:p>
          </p:txBody>
        </p:sp>
        <p:sp>
          <p:nvSpPr>
            <p:cNvPr id="14357" name="AutoShape 17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651" y="1241"/>
              <a:ext cx="636" cy="387"/>
            </a:xfrm>
            <a:prstGeom prst="flowChartAlternateProcess">
              <a:avLst/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sz="2400" b="1" dirty="0">
                  <a:latin typeface="Palatino Linotype" pitchFamily="18" charset="0"/>
                </a:rPr>
                <a:t>3 body</a:t>
              </a:r>
            </a:p>
          </p:txBody>
        </p:sp>
      </p:grpSp>
      <p:grpSp>
        <p:nvGrpSpPr>
          <p:cNvPr id="8196" name="Group 18"/>
          <p:cNvGrpSpPr>
            <a:grpSpLocks/>
          </p:cNvGrpSpPr>
          <p:nvPr/>
        </p:nvGrpSpPr>
        <p:grpSpPr bwMode="auto">
          <a:xfrm>
            <a:off x="250825" y="2997200"/>
            <a:ext cx="5072063" cy="719138"/>
            <a:chOff x="113" y="1162"/>
            <a:chExt cx="3195" cy="453"/>
          </a:xfrm>
        </p:grpSpPr>
        <p:sp>
          <p:nvSpPr>
            <p:cNvPr id="14354" name="AutoShape 19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113" y="1162"/>
              <a:ext cx="2469" cy="453"/>
            </a:xfrm>
            <a:prstGeom prst="roundRect">
              <a:avLst>
                <a:gd name="adj" fmla="val 16667"/>
              </a:avLst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b="1" dirty="0">
                <a:latin typeface="Palatino Linotype" pitchFamily="18" charset="0"/>
              </a:endParaRPr>
            </a:p>
            <a:p>
              <a:r>
                <a:rPr lang="cs-CZ" sz="2400" b="1" dirty="0" smtClean="0">
                  <a:latin typeface="Palatino Linotype" pitchFamily="18" charset="0"/>
                </a:rPr>
                <a:t>Výjimečně se objevuje </a:t>
              </a:r>
            </a:p>
            <a:p>
              <a:r>
                <a:rPr lang="cs-CZ" sz="2400" b="1" dirty="0" smtClean="0">
                  <a:latin typeface="Palatino Linotype" pitchFamily="18" charset="0"/>
                </a:rPr>
                <a:t>hlavně v Beskydech. </a:t>
              </a:r>
              <a:endParaRPr lang="cs-CZ" sz="2400" b="1" dirty="0">
                <a:latin typeface="Palatino Linotype" pitchFamily="18" charset="0"/>
              </a:endParaRPr>
            </a:p>
            <a:p>
              <a:endParaRPr lang="cs-CZ" b="1" dirty="0">
                <a:latin typeface="Palatino Linotype" pitchFamily="18" charset="0"/>
              </a:endParaRPr>
            </a:p>
          </p:txBody>
        </p:sp>
        <p:sp>
          <p:nvSpPr>
            <p:cNvPr id="14355" name="AutoShape 20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672" y="1162"/>
              <a:ext cx="636" cy="453"/>
            </a:xfrm>
            <a:prstGeom prst="flowChartAlternateProcess">
              <a:avLst/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sz="2400" b="1" dirty="0">
                  <a:latin typeface="Palatino Linotype" pitchFamily="18" charset="0"/>
                </a:rPr>
                <a:t>2 body</a:t>
              </a:r>
            </a:p>
          </p:txBody>
        </p:sp>
      </p:grpSp>
      <p:grpSp>
        <p:nvGrpSpPr>
          <p:cNvPr id="8197" name="Group 21"/>
          <p:cNvGrpSpPr>
            <a:grpSpLocks/>
          </p:cNvGrpSpPr>
          <p:nvPr/>
        </p:nvGrpSpPr>
        <p:grpSpPr bwMode="auto">
          <a:xfrm>
            <a:off x="250825" y="3932238"/>
            <a:ext cx="5080000" cy="792162"/>
            <a:chOff x="113" y="1162"/>
            <a:chExt cx="3200" cy="499"/>
          </a:xfrm>
        </p:grpSpPr>
        <p:sp>
          <p:nvSpPr>
            <p:cNvPr id="14352" name="AutoShape 22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113" y="1162"/>
              <a:ext cx="2469" cy="499"/>
            </a:xfrm>
            <a:prstGeom prst="roundRect">
              <a:avLst>
                <a:gd name="adj" fmla="val 16667"/>
              </a:avLst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b="1" dirty="0">
                <a:latin typeface="Palatino Linotype" pitchFamily="18" charset="0"/>
              </a:endParaRPr>
            </a:p>
            <a:p>
              <a:r>
                <a:rPr lang="cs-CZ" sz="2400" b="1" dirty="0" smtClean="0">
                  <a:latin typeface="Palatino Linotype" pitchFamily="18" charset="0"/>
                </a:rPr>
                <a:t>Predátor, masožravec:</a:t>
              </a:r>
            </a:p>
            <a:p>
              <a:r>
                <a:rPr lang="cs-CZ" sz="2400" b="1" dirty="0">
                  <a:latin typeface="Palatino Linotype" pitchFamily="18" charset="0"/>
                </a:rPr>
                <a:t>s</a:t>
              </a:r>
              <a:r>
                <a:rPr lang="cs-CZ" sz="2400" b="1" dirty="0" smtClean="0">
                  <a:latin typeface="Palatino Linotype" pitchFamily="18" charset="0"/>
                </a:rPr>
                <a:t>rny, králíci, hlodavci … </a:t>
              </a:r>
              <a:endParaRPr lang="cs-CZ" sz="2400" b="1" dirty="0">
                <a:latin typeface="Palatino Linotype" pitchFamily="18" charset="0"/>
              </a:endParaRPr>
            </a:p>
            <a:p>
              <a:endParaRPr lang="cs-CZ" b="1" dirty="0">
                <a:latin typeface="Palatino Linotype" pitchFamily="18" charset="0"/>
              </a:endParaRPr>
            </a:p>
          </p:txBody>
        </p:sp>
        <p:sp>
          <p:nvSpPr>
            <p:cNvPr id="14353" name="AutoShape 23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677" y="1162"/>
              <a:ext cx="636" cy="499"/>
            </a:xfrm>
            <a:prstGeom prst="flowChartAlternateProcess">
              <a:avLst/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sz="2400" b="1" dirty="0">
                  <a:latin typeface="Palatino Linotype" pitchFamily="18" charset="0"/>
                </a:rPr>
                <a:t>1 bod</a:t>
              </a:r>
            </a:p>
          </p:txBody>
        </p:sp>
      </p:grpSp>
      <p:sp>
        <p:nvSpPr>
          <p:cNvPr id="4103" name="AutoShape 32"/>
          <p:cNvSpPr>
            <a:spLocks noChangeArrowheads="1"/>
          </p:cNvSpPr>
          <p:nvPr/>
        </p:nvSpPr>
        <p:spPr bwMode="auto">
          <a:xfrm>
            <a:off x="1179513" y="587375"/>
            <a:ext cx="7488237" cy="8636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cs-CZ" sz="3200" b="1" dirty="0">
                <a:solidFill>
                  <a:schemeClr val="bg1"/>
                </a:solidFill>
                <a:latin typeface="Palatino Linotype" pitchFamily="18" charset="0"/>
              </a:rPr>
              <a:t>KDO JSEM?</a:t>
            </a:r>
          </a:p>
        </p:txBody>
      </p:sp>
      <p:sp>
        <p:nvSpPr>
          <p:cNvPr id="3" name="Dvojitá šipka 2"/>
          <p:cNvSpPr/>
          <p:nvPr/>
        </p:nvSpPr>
        <p:spPr>
          <a:xfrm>
            <a:off x="3261222" y="5322816"/>
            <a:ext cx="2085975" cy="576263"/>
          </a:xfrm>
          <a:prstGeom prst="chevron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800" b="1" dirty="0">
                <a:solidFill>
                  <a:schemeClr val="bg1"/>
                </a:solidFill>
              </a:rPr>
              <a:t>řešení</a:t>
            </a:r>
          </a:p>
        </p:txBody>
      </p:sp>
      <p:sp>
        <p:nvSpPr>
          <p:cNvPr id="4" name="TextovéPole 3"/>
          <p:cNvSpPr txBox="1">
            <a:spLocks noChangeArrowheads="1"/>
          </p:cNvSpPr>
          <p:nvPr/>
        </p:nvSpPr>
        <p:spPr bwMode="auto">
          <a:xfrm>
            <a:off x="5638800" y="6273225"/>
            <a:ext cx="227177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sz="3200" b="1" dirty="0"/>
              <a:t>v</a:t>
            </a:r>
            <a:r>
              <a:rPr lang="cs-CZ" sz="3200" b="1" dirty="0" smtClean="0"/>
              <a:t>lk</a:t>
            </a:r>
            <a:r>
              <a:rPr lang="cs-CZ" sz="2400" b="1" dirty="0" smtClean="0"/>
              <a:t> </a:t>
            </a:r>
            <a:r>
              <a:rPr lang="cs-CZ" sz="3200" b="1" dirty="0" smtClean="0"/>
              <a:t>obecný</a:t>
            </a:r>
            <a:endParaRPr lang="cs-CZ" sz="3200" b="1" dirty="0"/>
          </a:p>
        </p:txBody>
      </p:sp>
      <p:pic>
        <p:nvPicPr>
          <p:cNvPr id="14345" name="Picture 4" descr="OPVK_hor_zakladni_logolink_RGB_cz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65838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j0213787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993" y="5758417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/>
          <p:nvPr/>
        </p:nvSpPr>
        <p:spPr>
          <a:xfrm>
            <a:off x="5858148" y="1613467"/>
            <a:ext cx="2713037" cy="13825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4" name="Obdélník 23"/>
          <p:cNvSpPr/>
          <p:nvPr/>
        </p:nvSpPr>
        <p:spPr>
          <a:xfrm>
            <a:off x="5857314" y="2996063"/>
            <a:ext cx="2713037" cy="14072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5" name="Obdélník 24"/>
          <p:cNvSpPr/>
          <p:nvPr/>
        </p:nvSpPr>
        <p:spPr>
          <a:xfrm>
            <a:off x="5857314" y="4403325"/>
            <a:ext cx="2713037" cy="1246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4351" name="TextovéPole 1"/>
          <p:cNvSpPr txBox="1">
            <a:spLocks noChangeArrowheads="1"/>
          </p:cNvSpPr>
          <p:nvPr/>
        </p:nvSpPr>
        <p:spPr bwMode="auto">
          <a:xfrm>
            <a:off x="7849940" y="5658065"/>
            <a:ext cx="269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sz="1200"/>
              <a:t>3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474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" grpId="0" animBg="1"/>
      <p:bldP spid="4" grpId="0"/>
      <p:bldP spid="6" grpId="0" animBg="1"/>
      <p:bldP spid="24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Soubor:Vulpes vulpes standing in snow.jp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4" t="11408" r="8766" b="2837"/>
          <a:stretch/>
        </p:blipFill>
        <p:spPr bwMode="auto">
          <a:xfrm>
            <a:off x="5166779" y="2337309"/>
            <a:ext cx="3451606" cy="2449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AutoShape 12"/>
          <p:cNvSpPr>
            <a:spLocks noChangeArrowheads="1"/>
          </p:cNvSpPr>
          <p:nvPr/>
        </p:nvSpPr>
        <p:spPr bwMode="auto">
          <a:xfrm>
            <a:off x="179388" y="561975"/>
            <a:ext cx="792162" cy="863600"/>
          </a:xfrm>
          <a:prstGeom prst="flowChartAlternateProcess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cs-CZ" sz="2400" b="1" dirty="0">
                <a:latin typeface="Palatino Linotype" pitchFamily="18" charset="0"/>
              </a:rPr>
              <a:t>2B</a:t>
            </a:r>
          </a:p>
        </p:txBody>
      </p:sp>
      <p:grpSp>
        <p:nvGrpSpPr>
          <p:cNvPr id="3087" name="Group 15"/>
          <p:cNvGrpSpPr>
            <a:grpSpLocks/>
          </p:cNvGrpSpPr>
          <p:nvPr/>
        </p:nvGrpSpPr>
        <p:grpSpPr bwMode="auto">
          <a:xfrm>
            <a:off x="241300" y="2060576"/>
            <a:ext cx="4819650" cy="863601"/>
            <a:chOff x="113" y="1162"/>
            <a:chExt cx="3036" cy="544"/>
          </a:xfrm>
        </p:grpSpPr>
        <p:sp>
          <p:nvSpPr>
            <p:cNvPr id="15380" name="AutoShape 16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113" y="1162"/>
              <a:ext cx="2296" cy="544"/>
            </a:xfrm>
            <a:prstGeom prst="roundRect">
              <a:avLst>
                <a:gd name="adj" fmla="val 16667"/>
              </a:avLst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cs-CZ" sz="2400" b="1" dirty="0" smtClean="0">
                  <a:latin typeface="Palatino Linotype" pitchFamily="18" charset="0"/>
                </a:rPr>
                <a:t>Nejrozšířenější divoce </a:t>
              </a:r>
            </a:p>
            <a:p>
              <a:r>
                <a:rPr lang="cs-CZ" sz="2400" b="1" dirty="0" smtClean="0">
                  <a:latin typeface="Palatino Linotype" pitchFamily="18" charset="0"/>
                </a:rPr>
                <a:t>žijící šelma.</a:t>
              </a:r>
              <a:endParaRPr lang="cs-CZ" sz="2400" b="1" dirty="0">
                <a:latin typeface="Palatino Linotype" pitchFamily="18" charset="0"/>
              </a:endParaRPr>
            </a:p>
          </p:txBody>
        </p:sp>
        <p:sp>
          <p:nvSpPr>
            <p:cNvPr id="15381" name="AutoShape 17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513" y="1162"/>
              <a:ext cx="636" cy="544"/>
            </a:xfrm>
            <a:prstGeom prst="flowChartAlternateProcess">
              <a:avLst/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sz="2400" b="1" dirty="0">
                  <a:latin typeface="Palatino Linotype" pitchFamily="18" charset="0"/>
                </a:rPr>
                <a:t>3 body</a:t>
              </a:r>
            </a:p>
          </p:txBody>
        </p:sp>
      </p:grpSp>
      <p:grpSp>
        <p:nvGrpSpPr>
          <p:cNvPr id="8196" name="Group 18"/>
          <p:cNvGrpSpPr>
            <a:grpSpLocks/>
          </p:cNvGrpSpPr>
          <p:nvPr/>
        </p:nvGrpSpPr>
        <p:grpSpPr bwMode="auto">
          <a:xfrm>
            <a:off x="241300" y="3143570"/>
            <a:ext cx="4806950" cy="719138"/>
            <a:chOff x="113" y="1229"/>
            <a:chExt cx="3028" cy="453"/>
          </a:xfrm>
        </p:grpSpPr>
        <p:sp>
          <p:nvSpPr>
            <p:cNvPr id="15378" name="AutoShape 19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113" y="1229"/>
              <a:ext cx="2290" cy="453"/>
            </a:xfrm>
            <a:prstGeom prst="roundRect">
              <a:avLst>
                <a:gd name="adj" fmla="val 16667"/>
              </a:avLst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cs-CZ" sz="2400" b="1" dirty="0" smtClean="0">
                  <a:latin typeface="Palatino Linotype" pitchFamily="18" charset="0"/>
                </a:rPr>
                <a:t>Žije v lesích – nory.</a:t>
              </a:r>
              <a:endParaRPr lang="cs-CZ" b="1" dirty="0">
                <a:latin typeface="Palatino Linotype" pitchFamily="18" charset="0"/>
              </a:endParaRPr>
            </a:p>
          </p:txBody>
        </p:sp>
        <p:sp>
          <p:nvSpPr>
            <p:cNvPr id="15379" name="AutoShape 20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505" y="1229"/>
              <a:ext cx="636" cy="453"/>
            </a:xfrm>
            <a:prstGeom prst="flowChartAlternateProcess">
              <a:avLst/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sz="2400" b="1" dirty="0">
                  <a:latin typeface="Palatino Linotype" pitchFamily="18" charset="0"/>
                </a:rPr>
                <a:t>2 body</a:t>
              </a:r>
            </a:p>
          </p:txBody>
        </p:sp>
      </p:grpSp>
      <p:grpSp>
        <p:nvGrpSpPr>
          <p:cNvPr id="8197" name="Group 21"/>
          <p:cNvGrpSpPr>
            <a:grpSpLocks/>
          </p:cNvGrpSpPr>
          <p:nvPr/>
        </p:nvGrpSpPr>
        <p:grpSpPr bwMode="auto">
          <a:xfrm>
            <a:off x="250825" y="4076007"/>
            <a:ext cx="4797425" cy="868362"/>
            <a:chOff x="113" y="1237"/>
            <a:chExt cx="3022" cy="453"/>
          </a:xfrm>
        </p:grpSpPr>
        <p:sp>
          <p:nvSpPr>
            <p:cNvPr id="15376" name="AutoShape 22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113" y="1237"/>
              <a:ext cx="2290" cy="453"/>
            </a:xfrm>
            <a:prstGeom prst="roundRect">
              <a:avLst>
                <a:gd name="adj" fmla="val 16667"/>
              </a:avLst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sz="2400" b="1" dirty="0">
                <a:latin typeface="Palatino Linotype" pitchFamily="18" charset="0"/>
              </a:endParaRPr>
            </a:p>
            <a:p>
              <a:r>
                <a:rPr lang="cs-CZ" sz="2400" b="1" dirty="0" smtClean="0">
                  <a:latin typeface="Palatino Linotype" pitchFamily="18" charset="0"/>
                </a:rPr>
                <a:t>Všežravec: myši, ptáci, </a:t>
              </a:r>
              <a:endParaRPr lang="cs-CZ" sz="2400" b="1" dirty="0">
                <a:latin typeface="Palatino Linotype" pitchFamily="18" charset="0"/>
              </a:endParaRPr>
            </a:p>
            <a:p>
              <a:r>
                <a:rPr lang="cs-CZ" sz="2400" b="1" dirty="0">
                  <a:latin typeface="Palatino Linotype" pitchFamily="18" charset="0"/>
                </a:rPr>
                <a:t>k</a:t>
              </a:r>
              <a:r>
                <a:rPr lang="cs-CZ" sz="2400" b="1" dirty="0" smtClean="0">
                  <a:latin typeface="Palatino Linotype" pitchFamily="18" charset="0"/>
                </a:rPr>
                <a:t>rálíci, mršiny, ovoce … </a:t>
              </a:r>
              <a:endParaRPr lang="cs-CZ" sz="2400" b="1" dirty="0">
                <a:latin typeface="Palatino Linotype" pitchFamily="18" charset="0"/>
              </a:endParaRPr>
            </a:p>
            <a:p>
              <a:endParaRPr lang="cs-CZ" b="1" dirty="0">
                <a:latin typeface="Palatino Linotype" pitchFamily="18" charset="0"/>
              </a:endParaRPr>
            </a:p>
          </p:txBody>
        </p:sp>
        <p:sp>
          <p:nvSpPr>
            <p:cNvPr id="15377" name="AutoShape 23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499" y="1237"/>
              <a:ext cx="636" cy="453"/>
            </a:xfrm>
            <a:prstGeom prst="flowChartAlternateProcess">
              <a:avLst/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sz="2400" b="1" dirty="0">
                  <a:latin typeface="Palatino Linotype" pitchFamily="18" charset="0"/>
                </a:rPr>
                <a:t>1 bod</a:t>
              </a:r>
            </a:p>
          </p:txBody>
        </p:sp>
      </p:grpSp>
      <p:sp>
        <p:nvSpPr>
          <p:cNvPr id="4103" name="AutoShape 32"/>
          <p:cNvSpPr>
            <a:spLocks noChangeArrowheads="1"/>
          </p:cNvSpPr>
          <p:nvPr/>
        </p:nvSpPr>
        <p:spPr bwMode="auto">
          <a:xfrm>
            <a:off x="1179513" y="587375"/>
            <a:ext cx="7488237" cy="8636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cs-CZ" sz="3200" b="1" dirty="0">
                <a:solidFill>
                  <a:schemeClr val="bg1"/>
                </a:solidFill>
                <a:latin typeface="Palatino Linotype" pitchFamily="18" charset="0"/>
              </a:rPr>
              <a:t>KDO JSEM?</a:t>
            </a:r>
          </a:p>
        </p:txBody>
      </p:sp>
      <p:sp>
        <p:nvSpPr>
          <p:cNvPr id="3" name="Dvojitá šipka 2"/>
          <p:cNvSpPr/>
          <p:nvPr/>
        </p:nvSpPr>
        <p:spPr>
          <a:xfrm>
            <a:off x="3709988" y="5302250"/>
            <a:ext cx="2085975" cy="576263"/>
          </a:xfrm>
          <a:prstGeom prst="chevron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800" b="1" dirty="0">
                <a:solidFill>
                  <a:schemeClr val="bg1"/>
                </a:solidFill>
              </a:rPr>
              <a:t>řešení</a:t>
            </a:r>
          </a:p>
        </p:txBody>
      </p:sp>
      <p:sp>
        <p:nvSpPr>
          <p:cNvPr id="4" name="TextovéPole 3"/>
          <p:cNvSpPr txBox="1">
            <a:spLocks noChangeArrowheads="1"/>
          </p:cNvSpPr>
          <p:nvPr/>
        </p:nvSpPr>
        <p:spPr bwMode="auto">
          <a:xfrm>
            <a:off x="5795963" y="6162675"/>
            <a:ext cx="264207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sz="3200" b="1" dirty="0" smtClean="0"/>
              <a:t>liška obecná</a:t>
            </a:r>
            <a:endParaRPr lang="cs-CZ" sz="3200" b="1" dirty="0"/>
          </a:p>
        </p:txBody>
      </p:sp>
      <p:sp>
        <p:nvSpPr>
          <p:cNvPr id="2" name="Obdélník 1"/>
          <p:cNvSpPr/>
          <p:nvPr/>
        </p:nvSpPr>
        <p:spPr>
          <a:xfrm>
            <a:off x="5154855" y="4000113"/>
            <a:ext cx="3453916" cy="9236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pic>
        <p:nvPicPr>
          <p:cNvPr id="15373" name="Picture 4" descr="OPVK_hor_zakladni_logolink_RGB_cz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65838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j0213819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813" y="52689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5" name="TextovéPole 5"/>
          <p:cNvSpPr txBox="1">
            <a:spLocks noChangeArrowheads="1"/>
          </p:cNvSpPr>
          <p:nvPr/>
        </p:nvSpPr>
        <p:spPr bwMode="auto">
          <a:xfrm>
            <a:off x="8350821" y="4944368"/>
            <a:ext cx="269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sz="1200" dirty="0"/>
              <a:t>4</a:t>
            </a:r>
          </a:p>
        </p:txBody>
      </p:sp>
      <p:sp>
        <p:nvSpPr>
          <p:cNvPr id="22" name="Obdélník 21"/>
          <p:cNvSpPr/>
          <p:nvPr/>
        </p:nvSpPr>
        <p:spPr>
          <a:xfrm>
            <a:off x="5154855" y="2152903"/>
            <a:ext cx="3453916" cy="9236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3" name="Obdélník 22"/>
          <p:cNvSpPr/>
          <p:nvPr/>
        </p:nvSpPr>
        <p:spPr>
          <a:xfrm>
            <a:off x="5154855" y="3076508"/>
            <a:ext cx="3453916" cy="9236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474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" grpId="0" animBg="1"/>
      <p:bldP spid="4" grpId="0"/>
      <p:bldP spid="2" grpId="0" animBg="1"/>
      <p:bldP spid="22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ile:Badger-badger.jp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6" t="8674" r="12797" b="3340"/>
          <a:stretch/>
        </p:blipFill>
        <p:spPr bwMode="auto">
          <a:xfrm>
            <a:off x="5400115" y="2005470"/>
            <a:ext cx="3310598" cy="2645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AutoShape 12"/>
          <p:cNvSpPr>
            <a:spLocks noChangeArrowheads="1"/>
          </p:cNvSpPr>
          <p:nvPr/>
        </p:nvSpPr>
        <p:spPr bwMode="auto">
          <a:xfrm>
            <a:off x="179388" y="561975"/>
            <a:ext cx="792162" cy="863600"/>
          </a:xfrm>
          <a:prstGeom prst="flowChartAlternateProcess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cs-CZ" sz="2400" b="1" dirty="0">
                <a:latin typeface="Palatino Linotype" pitchFamily="18" charset="0"/>
              </a:rPr>
              <a:t>3A</a:t>
            </a:r>
          </a:p>
        </p:txBody>
      </p:sp>
      <p:grpSp>
        <p:nvGrpSpPr>
          <p:cNvPr id="3087" name="Group 15"/>
          <p:cNvGrpSpPr>
            <a:grpSpLocks/>
          </p:cNvGrpSpPr>
          <p:nvPr/>
        </p:nvGrpSpPr>
        <p:grpSpPr bwMode="auto">
          <a:xfrm>
            <a:off x="211138" y="1904999"/>
            <a:ext cx="5080000" cy="875002"/>
            <a:chOff x="113" y="1162"/>
            <a:chExt cx="3174" cy="453"/>
          </a:xfrm>
        </p:grpSpPr>
        <p:sp>
          <p:nvSpPr>
            <p:cNvPr id="16404" name="AutoShape 16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113" y="1162"/>
              <a:ext cx="2449" cy="453"/>
            </a:xfrm>
            <a:prstGeom prst="roundRect">
              <a:avLst>
                <a:gd name="adj" fmla="val 16667"/>
              </a:avLst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cs-CZ" sz="2400" b="1" dirty="0" smtClean="0">
                  <a:latin typeface="Palatino Linotype" pitchFamily="18" charset="0"/>
                </a:rPr>
                <a:t>Největší kunovitá šelma</a:t>
              </a:r>
            </a:p>
            <a:p>
              <a:r>
                <a:rPr lang="cs-CZ" sz="2400" b="1" dirty="0">
                  <a:latin typeface="Palatino Linotype" pitchFamily="18" charset="0"/>
                </a:rPr>
                <a:t>ž</a:t>
              </a:r>
              <a:r>
                <a:rPr lang="cs-CZ" sz="2400" b="1" dirty="0" smtClean="0">
                  <a:latin typeface="Palatino Linotype" pitchFamily="18" charset="0"/>
                </a:rPr>
                <a:t>ijící v ČR.</a:t>
              </a:r>
              <a:endParaRPr lang="cs-CZ" sz="2400" b="1" dirty="0">
                <a:latin typeface="Palatino Linotype" pitchFamily="18" charset="0"/>
              </a:endParaRPr>
            </a:p>
          </p:txBody>
        </p:sp>
        <p:sp>
          <p:nvSpPr>
            <p:cNvPr id="16405" name="AutoShape 17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651" y="1162"/>
              <a:ext cx="636" cy="453"/>
            </a:xfrm>
            <a:prstGeom prst="flowChartAlternateProcess">
              <a:avLst/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sz="2400" b="1">
                  <a:latin typeface="Palatino Linotype" pitchFamily="18" charset="0"/>
                </a:rPr>
                <a:t>3 body</a:t>
              </a:r>
            </a:p>
          </p:txBody>
        </p:sp>
      </p:grpSp>
      <p:grpSp>
        <p:nvGrpSpPr>
          <p:cNvPr id="8196" name="Group 18"/>
          <p:cNvGrpSpPr>
            <a:grpSpLocks/>
          </p:cNvGrpSpPr>
          <p:nvPr/>
        </p:nvGrpSpPr>
        <p:grpSpPr bwMode="auto">
          <a:xfrm>
            <a:off x="250825" y="2997200"/>
            <a:ext cx="5032375" cy="719138"/>
            <a:chOff x="113" y="1162"/>
            <a:chExt cx="3170" cy="453"/>
          </a:xfrm>
        </p:grpSpPr>
        <p:sp>
          <p:nvSpPr>
            <p:cNvPr id="16402" name="AutoShape 19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113" y="1162"/>
              <a:ext cx="2443" cy="453"/>
            </a:xfrm>
            <a:prstGeom prst="roundRect">
              <a:avLst>
                <a:gd name="adj" fmla="val 16667"/>
              </a:avLst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b="1" dirty="0">
                <a:latin typeface="Palatino Linotype" pitchFamily="18" charset="0"/>
              </a:endParaRPr>
            </a:p>
            <a:p>
              <a:r>
                <a:rPr lang="cs-CZ" sz="2400" b="1" dirty="0" smtClean="0">
                  <a:latin typeface="Palatino Linotype" pitchFamily="18" charset="0"/>
                </a:rPr>
                <a:t>Zimu přečká hibernací v </a:t>
              </a:r>
            </a:p>
            <a:p>
              <a:r>
                <a:rPr lang="cs-CZ" sz="2400" b="1" dirty="0">
                  <a:latin typeface="Palatino Linotype" pitchFamily="18" charset="0"/>
                </a:rPr>
                <a:t>n</a:t>
              </a:r>
              <a:r>
                <a:rPr lang="cs-CZ" sz="2400" b="1" dirty="0" smtClean="0">
                  <a:latin typeface="Palatino Linotype" pitchFamily="18" charset="0"/>
                </a:rPr>
                <a:t>oře. </a:t>
              </a:r>
              <a:endParaRPr lang="cs-CZ" sz="2400" b="1" dirty="0">
                <a:latin typeface="Palatino Linotype" pitchFamily="18" charset="0"/>
              </a:endParaRPr>
            </a:p>
            <a:p>
              <a:endParaRPr lang="cs-CZ" b="1" dirty="0">
                <a:latin typeface="Palatino Linotype" pitchFamily="18" charset="0"/>
              </a:endParaRPr>
            </a:p>
          </p:txBody>
        </p:sp>
        <p:sp>
          <p:nvSpPr>
            <p:cNvPr id="16403" name="AutoShape 20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647" y="1162"/>
              <a:ext cx="636" cy="453"/>
            </a:xfrm>
            <a:prstGeom prst="flowChartAlternateProcess">
              <a:avLst/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sz="2400" b="1">
                  <a:latin typeface="Palatino Linotype" pitchFamily="18" charset="0"/>
                </a:rPr>
                <a:t>2 body</a:t>
              </a:r>
            </a:p>
          </p:txBody>
        </p:sp>
      </p:grpSp>
      <p:grpSp>
        <p:nvGrpSpPr>
          <p:cNvPr id="8197" name="Group 21"/>
          <p:cNvGrpSpPr>
            <a:grpSpLocks/>
          </p:cNvGrpSpPr>
          <p:nvPr/>
        </p:nvGrpSpPr>
        <p:grpSpPr bwMode="auto">
          <a:xfrm>
            <a:off x="250825" y="3932238"/>
            <a:ext cx="5032375" cy="719137"/>
            <a:chOff x="113" y="1162"/>
            <a:chExt cx="3170" cy="453"/>
          </a:xfrm>
        </p:grpSpPr>
        <p:sp>
          <p:nvSpPr>
            <p:cNvPr id="16400" name="AutoShape 22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113" y="1162"/>
              <a:ext cx="2443" cy="453"/>
            </a:xfrm>
            <a:prstGeom prst="roundRect">
              <a:avLst>
                <a:gd name="adj" fmla="val 16667"/>
              </a:avLst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 b="1" dirty="0">
                <a:latin typeface="Palatino Linotype" pitchFamily="18" charset="0"/>
              </a:endParaRPr>
            </a:p>
            <a:p>
              <a:r>
                <a:rPr lang="cs-CZ" sz="2400" b="1" dirty="0" smtClean="0">
                  <a:latin typeface="Palatino Linotype" pitchFamily="18" charset="0"/>
                </a:rPr>
                <a:t>Všežravec: kořínky, ptačí</a:t>
              </a:r>
            </a:p>
            <a:p>
              <a:r>
                <a:rPr lang="cs-CZ" sz="2400" b="1" dirty="0">
                  <a:latin typeface="Palatino Linotype" pitchFamily="18" charset="0"/>
                </a:rPr>
                <a:t>v</a:t>
              </a:r>
              <a:r>
                <a:rPr lang="cs-CZ" sz="2400" b="1" dirty="0" smtClean="0">
                  <a:latin typeface="Palatino Linotype" pitchFamily="18" charset="0"/>
                </a:rPr>
                <a:t>ejce, hmyz, hraboši … </a:t>
              </a:r>
              <a:endParaRPr lang="cs-CZ" sz="2400" b="1" dirty="0">
                <a:latin typeface="Palatino Linotype" pitchFamily="18" charset="0"/>
              </a:endParaRPr>
            </a:p>
            <a:p>
              <a:endParaRPr lang="cs-CZ" b="1" dirty="0">
                <a:latin typeface="Palatino Linotype" pitchFamily="18" charset="0"/>
              </a:endParaRPr>
            </a:p>
          </p:txBody>
        </p:sp>
        <p:sp>
          <p:nvSpPr>
            <p:cNvPr id="16401" name="AutoShape 23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647" y="1162"/>
              <a:ext cx="636" cy="453"/>
            </a:xfrm>
            <a:prstGeom prst="flowChartAlternateProcess">
              <a:avLst/>
            </a:prstGeom>
            <a:solidFill>
              <a:srgbClr val="FF9933">
                <a:alpha val="47058"/>
              </a:srgbClr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sz="2400" b="1" dirty="0">
                  <a:latin typeface="Palatino Linotype" pitchFamily="18" charset="0"/>
                </a:rPr>
                <a:t>1 bod</a:t>
              </a:r>
            </a:p>
          </p:txBody>
        </p:sp>
      </p:grpSp>
      <p:sp>
        <p:nvSpPr>
          <p:cNvPr id="4103" name="AutoShape 32"/>
          <p:cNvSpPr>
            <a:spLocks noChangeArrowheads="1"/>
          </p:cNvSpPr>
          <p:nvPr/>
        </p:nvSpPr>
        <p:spPr bwMode="auto">
          <a:xfrm>
            <a:off x="1179513" y="587375"/>
            <a:ext cx="7488237" cy="8636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cs-CZ" sz="3200" b="1" dirty="0">
                <a:solidFill>
                  <a:schemeClr val="bg1"/>
                </a:solidFill>
                <a:latin typeface="Palatino Linotype" pitchFamily="18" charset="0"/>
              </a:rPr>
              <a:t>KDO JSEM?</a:t>
            </a:r>
          </a:p>
        </p:txBody>
      </p:sp>
      <p:sp>
        <p:nvSpPr>
          <p:cNvPr id="3" name="Dvojitá šipka 2"/>
          <p:cNvSpPr/>
          <p:nvPr/>
        </p:nvSpPr>
        <p:spPr>
          <a:xfrm>
            <a:off x="3505200" y="5320119"/>
            <a:ext cx="2085975" cy="576263"/>
          </a:xfrm>
          <a:prstGeom prst="chevron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800" b="1" dirty="0">
                <a:solidFill>
                  <a:schemeClr val="bg1"/>
                </a:solidFill>
              </a:rPr>
              <a:t>řešení</a:t>
            </a:r>
          </a:p>
        </p:txBody>
      </p:sp>
      <p:sp>
        <p:nvSpPr>
          <p:cNvPr id="4" name="TextovéPole 3"/>
          <p:cNvSpPr txBox="1">
            <a:spLocks noChangeArrowheads="1"/>
          </p:cNvSpPr>
          <p:nvPr/>
        </p:nvSpPr>
        <p:spPr bwMode="auto">
          <a:xfrm>
            <a:off x="5486400" y="6179731"/>
            <a:ext cx="268855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sz="3200" b="1" dirty="0"/>
              <a:t>j</a:t>
            </a:r>
            <a:r>
              <a:rPr lang="cs-CZ" sz="3200" b="1" dirty="0" smtClean="0"/>
              <a:t>ezevec lesní</a:t>
            </a:r>
            <a:endParaRPr lang="cs-CZ" sz="3200" b="1" dirty="0"/>
          </a:p>
        </p:txBody>
      </p:sp>
      <p:pic>
        <p:nvPicPr>
          <p:cNvPr id="16394" name="Picture 4" descr="OPVK_hor_zakladni_logolink_RGB_cz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65838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j0213834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5878" y="5286782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9" name="Obdélník 1"/>
          <p:cNvSpPr>
            <a:spLocks noChangeArrowheads="1"/>
          </p:cNvSpPr>
          <p:nvPr/>
        </p:nvSpPr>
        <p:spPr bwMode="auto">
          <a:xfrm>
            <a:off x="8429918" y="4651376"/>
            <a:ext cx="269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cs-CZ" sz="1200" dirty="0"/>
              <a:t>5</a:t>
            </a:r>
          </a:p>
        </p:txBody>
      </p:sp>
      <p:sp>
        <p:nvSpPr>
          <p:cNvPr id="23" name="Obdélník 22"/>
          <p:cNvSpPr/>
          <p:nvPr/>
        </p:nvSpPr>
        <p:spPr>
          <a:xfrm>
            <a:off x="5391255" y="1941220"/>
            <a:ext cx="3310598" cy="8825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8" name="Obdélník 27"/>
          <p:cNvSpPr/>
          <p:nvPr/>
        </p:nvSpPr>
        <p:spPr>
          <a:xfrm>
            <a:off x="5391255" y="3723821"/>
            <a:ext cx="3310598" cy="9363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9" name="Obdélník 28"/>
          <p:cNvSpPr/>
          <p:nvPr/>
        </p:nvSpPr>
        <p:spPr>
          <a:xfrm>
            <a:off x="5391255" y="2823806"/>
            <a:ext cx="3310598" cy="9000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474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" grpId="0" animBg="1"/>
      <p:bldP spid="4" grpId="0"/>
      <p:bldP spid="23" grpId="0" animBg="1"/>
      <p:bldP spid="28" grpId="0" animBg="1"/>
      <p:bldP spid="29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ýchozí návrh">
  <a:themeElements>
    <a:clrScheme name="Výchozí návrh 16">
      <a:dk1>
        <a:srgbClr val="171A1B"/>
      </a:dk1>
      <a:lt1>
        <a:srgbClr val="F39900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8CAAA"/>
      </a:accent3>
      <a:accent4>
        <a:srgbClr val="121415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3">
        <a:dk1>
          <a:srgbClr val="005A58"/>
        </a:dk1>
        <a:lt1>
          <a:srgbClr val="FFFFFF"/>
        </a:lt1>
        <a:dk2>
          <a:srgbClr val="F3990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F8CAAA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4">
        <a:dk1>
          <a:srgbClr val="FFFFFF"/>
        </a:dk1>
        <a:lt1>
          <a:srgbClr val="FFFFFF"/>
        </a:lt1>
        <a:dk2>
          <a:srgbClr val="F39900"/>
        </a:dk2>
        <a:lt2>
          <a:srgbClr val="171A1B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5">
        <a:dk1>
          <a:srgbClr val="171A1B"/>
        </a:dk1>
        <a:lt1>
          <a:srgbClr val="F39900"/>
        </a:lt1>
        <a:dk2>
          <a:srgbClr val="171A1B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16">
        <a:dk1>
          <a:srgbClr val="171A1B"/>
        </a:dk1>
        <a:lt1>
          <a:srgbClr val="F39900"/>
        </a:lt1>
        <a:dk2>
          <a:srgbClr val="FFFFFF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Arkýř">
  <a:themeElements>
    <a:clrScheme name="Arkýř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rkýř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1338</TotalTime>
  <Words>2212</Words>
  <Application>Microsoft Office PowerPoint</Application>
  <PresentationFormat>Předvádění na obrazovce (4:3)</PresentationFormat>
  <Paragraphs>471</Paragraphs>
  <Slides>33</Slides>
  <Notes>1</Notes>
  <HiddenSlides>0</HiddenSlides>
  <MMClips>25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33</vt:i4>
      </vt:variant>
    </vt:vector>
  </HeadingPairs>
  <TitlesOfParts>
    <vt:vector size="35" baseType="lpstr">
      <vt:lpstr>Výchozí návrh</vt:lpstr>
      <vt:lpstr>Arkýř</vt:lpstr>
      <vt:lpstr>ŽIVOČICHOVÉ –  HÁDEJ, KDO JSEM?</vt:lpstr>
      <vt:lpstr>Anotace:</vt:lpstr>
      <vt:lpstr>Pravidla hry</vt:lpstr>
      <vt:lpstr>Pravidla hry – 2. kolo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Petra Vaňková</dc:creator>
  <cp:lastModifiedBy>Petra Vaňková</cp:lastModifiedBy>
  <cp:revision>157</cp:revision>
  <cp:lastPrinted>1601-01-01T00:00:00Z</cp:lastPrinted>
  <dcterms:created xsi:type="dcterms:W3CDTF">1601-01-01T00:00:00Z</dcterms:created>
  <dcterms:modified xsi:type="dcterms:W3CDTF">2014-10-22T18:07:14Z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