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84" r:id="rId2"/>
    <p:sldId id="285" r:id="rId3"/>
    <p:sldId id="293" r:id="rId4"/>
    <p:sldId id="296" r:id="rId5"/>
    <p:sldId id="260" r:id="rId6"/>
    <p:sldId id="283" r:id="rId7"/>
    <p:sldId id="265" r:id="rId8"/>
    <p:sldId id="266" r:id="rId9"/>
    <p:sldId id="267" r:id="rId10"/>
    <p:sldId id="271" r:id="rId11"/>
    <p:sldId id="268" r:id="rId12"/>
    <p:sldId id="269" r:id="rId13"/>
    <p:sldId id="270" r:id="rId14"/>
    <p:sldId id="259" r:id="rId15"/>
    <p:sldId id="295" r:id="rId16"/>
    <p:sldId id="272" r:id="rId17"/>
    <p:sldId id="273" r:id="rId18"/>
    <p:sldId id="275" r:id="rId19"/>
    <p:sldId id="276" r:id="rId20"/>
    <p:sldId id="277" r:id="rId21"/>
    <p:sldId id="274" r:id="rId22"/>
    <p:sldId id="264" r:id="rId23"/>
    <p:sldId id="258" r:id="rId24"/>
    <p:sldId id="262" r:id="rId25"/>
    <p:sldId id="263" r:id="rId26"/>
    <p:sldId id="278" r:id="rId27"/>
    <p:sldId id="279" r:id="rId28"/>
    <p:sldId id="280" r:id="rId29"/>
    <p:sldId id="281" r:id="rId30"/>
    <p:sldId id="282" r:id="rId31"/>
    <p:sldId id="302" r:id="rId32"/>
    <p:sldId id="303" r:id="rId33"/>
    <p:sldId id="298" r:id="rId34"/>
    <p:sldId id="288" r:id="rId35"/>
    <p:sldId id="287" r:id="rId36"/>
    <p:sldId id="261" r:id="rId37"/>
    <p:sldId id="297" r:id="rId38"/>
    <p:sldId id="289" r:id="rId39"/>
    <p:sldId id="290" r:id="rId40"/>
    <p:sldId id="291" r:id="rId41"/>
    <p:sldId id="299" r:id="rId42"/>
    <p:sldId id="292" r:id="rId43"/>
    <p:sldId id="304" r:id="rId44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82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cs-CZ" noProof="0" smtClean="0"/>
              <a:t>Klepnutím lze upravit styl předlohy podnadpisů.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24E4B-263B-4EFE-9C60-18E5811CA9F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2704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FDD03-CC29-4C5B-8C92-9C20F4B7B6D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6129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9C723-0BCC-4664-AAD5-1DB162F9983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958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17366-E509-494A-BC0D-610D4459D4D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8097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C50D8-6ECC-4460-9073-0077A09B3DF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4881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284F1-3306-4395-B3CE-CD0CB358304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2022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F8542-C06A-41AA-8071-2E6D720DAD4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7767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C8DAC-BAB0-4987-844B-B5D796A9386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172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2E1DC-0751-43F6-B224-092AB521247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2731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54D9B-86D9-48FF-AB38-ADF9CF55B2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702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C9C18-3A00-41D7-B17D-7D101B9BD1F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8137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6B63279E-3989-4E6F-A09A-E657C76F7ED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6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//upload.wikimedia.org/wikipedia/commons/8/8b/Elster_wikipedia2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rozhlas.cz/hlas/pevci-p/_zprava/straka-obecna--24287" TargetMode="Externa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rozhlas.cz/hlas/pevci-p/_zprava/tuhyk-obecny-video--12139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rozhlas.cz/hlas/pevci-p/_zprava/strnad-obecny--14627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youtube.com/watch?v=ioJf9WYPFHc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hyperlink" Target="http://www.rozhlas.cz/hlas/splhavci/_zprava/datel-cerny-video--13887" TargetMode="Externa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hyperlink" Target="http://www.rozhlas.cz/hlas/pevci-a/_zprava/drozd-zpevny--18914" TargetMode="Externa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9.jpeg"/><Relationship Id="rId5" Type="http://schemas.openxmlformats.org/officeDocument/2006/relationships/hyperlink" Target="//upload.wikimedia.org/wikipedia/commons/f/f6/3_oeufs_dans_un_nid.JPG" TargetMode="Externa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0/0b/Acc_Sonnenallee.jpg" TargetMode="External"/><Relationship Id="rId7" Type="http://schemas.openxmlformats.org/officeDocument/2006/relationships/hyperlink" Target="http://www.youtube.com/watch?v=skxX-dTzUx8" TargetMode="Externa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4/4f/Kuckuck_(Cuculus_canorus)_by_Tim_Peukert.jpg" TargetMode="Externa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hyperlink" Target="http://www.rozhlas.cz/hlas/kukacky/_zprava/kukacka-obecna--14966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ozhlas.cz/hlas/pevci-a/_zprava/cervenka-obecna--16065" TargetMode="External"/><Relationship Id="rId3" Type="http://schemas.openxmlformats.org/officeDocument/2006/relationships/hyperlink" Target="//upload.wikimedia.org/wikipedia/commons/5/53/Erithacus_rubecula_(Marek_Szczepanek).jpg" TargetMode="Externa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4.jpeg"/><Relationship Id="rId5" Type="http://schemas.openxmlformats.org/officeDocument/2006/relationships/hyperlink" Target="//upload.wikimedia.org/wikipedia/commons/c/ca/Erithacus_rubecula-eggs.jpg" TargetMode="Externa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6/6d/Garrulus_glandarius_1_Luc_Viatour.jpg" TargetMode="Externa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hyperlink" Target="http://www.rozhlas.cz/hlas/pevci-p/_zprava/sojka-obecna--21607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e/e0/Glaucidium_passerinum_am3.jpg" TargetMode="Externa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hyperlink" Target="http://www.rozhlas.cz/hlas/sovy/_zprava/kulisek-nejmensi--16736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c/c1/%C5%9Eivanxap%C3%AEnok.jpg" TargetMode="Externa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hyperlink" Target="http://www.rozhlas.cz/hlas/lelkove/_zprava/lelek-lesni--74646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5" Type="http://schemas.openxmlformats.org/officeDocument/2006/relationships/hyperlink" Target="http://www.rozhlas.cz/hlas/pevci-p/_zprava/skrivan-lesni--18666" TargetMode="Externa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openxmlformats.org/officeDocument/2006/relationships/hyperlink" Target="http://www.rozhlas.cz/hlas/kratkokridli/_zprava/lyska-cerna-video--21603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6" Type="http://schemas.openxmlformats.org/officeDocument/2006/relationships/hyperlink" Target="http://www.rozhlas.cz/hlas/srostloprsti/_zprava/lednacek-ricni-video--42225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hyperlink" Target="http://www.rozhlas.cz/hlas/vrubozobi/_zprava/kachna-divoka-video--30494" TargetMode="Externa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35.png"/><Relationship Id="rId5" Type="http://schemas.openxmlformats.org/officeDocument/2006/relationships/image" Target="../media/image3.jpe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6" Type="http://schemas.openxmlformats.org/officeDocument/2006/relationships/hyperlink" Target="http://www.rozhlas.cz/hlas/vrubozobi/_zprava/labut-velka-video--36828" TargetMode="Externa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qWEjHSzh3xY" TargetMode="External"/><Relationship Id="rId3" Type="http://schemas.openxmlformats.org/officeDocument/2006/relationships/hyperlink" Target="//upload.wikimedia.org/wikipedia/commons/b/b2/Purple_Heron_(Ardea_purpurea)_in_Kolkata_W_IMG_3352.jpg" TargetMode="External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6" Type="http://schemas.openxmlformats.org/officeDocument/2006/relationships/hyperlink" Target="//upload.wikimedia.org/wikipedia/commons/1/15/Purple_Heron_(Ardea_purpurea)_in_Hodal_W_IMG_6600.jpg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e/ef/Acrocephalus_scirpaceus_(Bertinetto).jpg" TargetMode="External"/><Relationship Id="rId7" Type="http://schemas.openxmlformats.org/officeDocument/2006/relationships/hyperlink" Target="http://www.rozhlas.cz/hlas/pevci-p/_zprava/rakosnik-obecny--33403" TargetMode="Externa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41.png"/><Relationship Id="rId5" Type="http://schemas.openxmlformats.org/officeDocument/2006/relationships/image" Target="../media/image3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8/8c/Common_Tern.jpg" TargetMode="Externa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Relationship Id="rId6" Type="http://schemas.openxmlformats.org/officeDocument/2006/relationships/hyperlink" Target="http://www.rozhlas.cz/hlas/dlouhokridli/_zprava/rybak-obecny-video--966938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c/ce/Podiceps_cristatus_1_(Lukasz_Lukasik).jpg" TargetMode="Externa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7.xml"/><Relationship Id="rId6" Type="http://schemas.openxmlformats.org/officeDocument/2006/relationships/hyperlink" Target="http://www.rozhlas.cz/hlas/potapky/_zprava/potapka-rohac-video--12924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e/e0/Glaucidium_passerinum_am3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c/c1/%C5%9Eivanxap%C3%AEnok.jpg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WOC7qAiMTtE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rozhlas.cz/hlas/pevci-a/_zprava/havran-polni-video--23288" TargetMode="Externa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rozhlas.cz/hlas/hrabavi/_zprava/bazant-obecny--26829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youtube.com/watch?v=hlGR2Ted2bg" TargetMode="Externa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rozhlas.cz/hlas/bahnaci/_zprava/16946" TargetMode="Externa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rozhlas.cz/hlas/srostloprsti/_zprava/3317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4050" y="2997201"/>
            <a:ext cx="7772400" cy="1583928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sz="3600" b="1" dirty="0" smtClean="0">
                <a:solidFill>
                  <a:schemeClr val="tx1"/>
                </a:solidFill>
                <a:effectLst/>
              </a:rPr>
              <a:t>Hnízdění </a:t>
            </a:r>
            <a:r>
              <a:rPr lang="cs-CZ" sz="3600" b="1" dirty="0">
                <a:solidFill>
                  <a:schemeClr val="tx1"/>
                </a:solidFill>
                <a:effectLst/>
              </a:rPr>
              <a:t>ptáků ve volné </a:t>
            </a:r>
            <a:r>
              <a:rPr lang="cs-CZ" sz="3600" b="1" dirty="0" smtClean="0">
                <a:solidFill>
                  <a:schemeClr val="tx1"/>
                </a:solidFill>
                <a:effectLst/>
              </a:rPr>
              <a:t>přírodě </a:t>
            </a:r>
          </a:p>
        </p:txBody>
      </p:sp>
      <p:pic>
        <p:nvPicPr>
          <p:cNvPr id="3075" name="Picture 3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9600"/>
            <a:ext cx="55753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072563" y="476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cs-CZ" sz="1800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0638" y="4944269"/>
            <a:ext cx="9144000" cy="147732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800" b="1" dirty="0" smtClean="0">
                <a:solidFill>
                  <a:srgbClr val="000000"/>
                </a:solidFill>
              </a:rPr>
              <a:t>Pří_072_ Rozmanitost </a:t>
            </a:r>
            <a:r>
              <a:rPr lang="cs-CZ" sz="1800" b="1" dirty="0" err="1" smtClean="0">
                <a:solidFill>
                  <a:srgbClr val="000000"/>
                </a:solidFill>
              </a:rPr>
              <a:t>přírody_Hnízdění</a:t>
            </a:r>
            <a:r>
              <a:rPr lang="cs-CZ" sz="1800" b="1" dirty="0" smtClean="0">
                <a:solidFill>
                  <a:srgbClr val="000000"/>
                </a:solidFill>
              </a:rPr>
              <a:t> ptáků ve volné přírodě</a:t>
            </a:r>
          </a:p>
          <a:p>
            <a:pPr algn="ctr" eaLnBrk="1" hangingPunct="1"/>
            <a:endParaRPr lang="cs-CZ" sz="1800" b="1" dirty="0">
              <a:solidFill>
                <a:srgbClr val="000000"/>
              </a:solidFill>
            </a:endParaRPr>
          </a:p>
          <a:p>
            <a:pPr algn="ctr" eaLnBrk="1" hangingPunct="1"/>
            <a:r>
              <a:rPr lang="cs-CZ" sz="1800" b="1" dirty="0" smtClean="0">
                <a:solidFill>
                  <a:srgbClr val="000000"/>
                </a:solidFill>
              </a:rPr>
              <a:t>Autor: Mgr. Petra Vaňková</a:t>
            </a:r>
            <a:endParaRPr lang="cs-CZ" sz="1800" b="1" dirty="0">
              <a:solidFill>
                <a:srgbClr val="000000"/>
              </a:solidFill>
            </a:endParaRPr>
          </a:p>
          <a:p>
            <a:pPr algn="ctr" eaLnBrk="1" hangingPunct="1"/>
            <a:endParaRPr lang="cs-CZ" sz="1800" dirty="0">
              <a:solidFill>
                <a:srgbClr val="000000"/>
              </a:solidFill>
            </a:endParaRPr>
          </a:p>
          <a:p>
            <a:pPr algn="ctr" eaLnBrk="1" hangingPunct="1"/>
            <a:r>
              <a:rPr lang="cs-CZ" sz="1800" dirty="0">
                <a:solidFill>
                  <a:srgbClr val="000000"/>
                </a:solidFill>
              </a:rPr>
              <a:t>Škola: Základní škola Slušovice, okres Zlín, příspěvková organizace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0" y="2057400"/>
            <a:ext cx="9144000" cy="8239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800">
                <a:solidFill>
                  <a:srgbClr val="000000"/>
                </a:solidFill>
              </a:rPr>
              <a:t>Registrační číslo projektu: CZ.1.07/1.1.38/02.0025</a:t>
            </a:r>
          </a:p>
          <a:p>
            <a:pPr algn="ctr" eaLnBrk="1" hangingPunct="1"/>
            <a:r>
              <a:rPr lang="cs-CZ" sz="1800">
                <a:solidFill>
                  <a:srgbClr val="000000"/>
                </a:solidFill>
              </a:rPr>
              <a:t>Název projektu: Modernizace výuky na ZŠ Slušovice, Fryšták, Kašava a Velehrad</a:t>
            </a:r>
          </a:p>
          <a:p>
            <a:pPr algn="ctr" eaLnBrk="1" hangingPunct="1"/>
            <a:r>
              <a:rPr lang="cs-CZ" sz="1200">
                <a:solidFill>
                  <a:srgbClr val="000000"/>
                </a:solidFill>
              </a:rPr>
              <a:t>Tento projekt je spolufinancován z Evropského sociálního fondu a státního rozpočtu České republiky.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2916238" y="260876"/>
            <a:ext cx="42199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dirty="0" smtClean="0">
                <a:solidFill>
                  <a:srgbClr val="000000"/>
                </a:solidFill>
              </a:rPr>
              <a:t>STRAKA OBECNÁ</a:t>
            </a:r>
            <a:endParaRPr lang="cs-CZ" sz="3600" b="1" dirty="0">
              <a:solidFill>
                <a:srgbClr val="000000"/>
              </a:solidFill>
            </a:endParaRPr>
          </a:p>
        </p:txBody>
      </p:sp>
      <p:pic>
        <p:nvPicPr>
          <p:cNvPr id="17414" name="Picture 6" descr="Soubor:Elster wikipedia2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7"/>
          <a:stretch/>
        </p:blipFill>
        <p:spPr bwMode="auto">
          <a:xfrm>
            <a:off x="4405615" y="1050878"/>
            <a:ext cx="4572000" cy="3419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7"/>
          <p:cNvSpPr>
            <a:spLocks noChangeArrowheads="1"/>
          </p:cNvSpPr>
          <p:nvPr/>
        </p:nvSpPr>
        <p:spPr bwMode="auto">
          <a:xfrm>
            <a:off x="344488" y="5464175"/>
            <a:ext cx="16351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79331" rIns="71415" anchor="ctr">
            <a:spAutoFit/>
          </a:bodyPr>
          <a:lstStyle/>
          <a:p>
            <a:endParaRPr lang="cs-CZ" sz="1800"/>
          </a:p>
        </p:txBody>
      </p:sp>
      <p:pic>
        <p:nvPicPr>
          <p:cNvPr id="12293" name="Picture 8" descr="OPVK_hor_zakladni_logolink_RGB_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88063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9"/>
          <p:cNvSpPr txBox="1">
            <a:spLocks noChangeArrowheads="1"/>
          </p:cNvSpPr>
          <p:nvPr/>
        </p:nvSpPr>
        <p:spPr bwMode="auto">
          <a:xfrm>
            <a:off x="8655405" y="804657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10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-1587" y="1172026"/>
            <a:ext cx="9144000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 dirty="0">
                <a:solidFill>
                  <a:srgbClr val="000000"/>
                </a:solidFill>
              </a:rPr>
              <a:t>Vyskytuje se</a:t>
            </a:r>
          </a:p>
          <a:p>
            <a:r>
              <a:rPr lang="cs-CZ" dirty="0">
                <a:solidFill>
                  <a:srgbClr val="000000"/>
                </a:solidFill>
              </a:rPr>
              <a:t>● krajina s poli a lesy, </a:t>
            </a:r>
          </a:p>
          <a:p>
            <a:r>
              <a:rPr lang="cs-CZ" dirty="0">
                <a:solidFill>
                  <a:srgbClr val="000000"/>
                </a:solidFill>
              </a:rPr>
              <a:t>   břehovými porosty </a:t>
            </a:r>
          </a:p>
          <a:p>
            <a:endParaRPr lang="cs-CZ" b="1" u="sng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Hnízdo</a:t>
            </a:r>
            <a:r>
              <a:rPr lang="cs-CZ" dirty="0">
                <a:solidFill>
                  <a:srgbClr val="000000"/>
                </a:solidFill>
              </a:rPr>
              <a:t> - v koruně tenkých </a:t>
            </a:r>
          </a:p>
          <a:p>
            <a:r>
              <a:rPr lang="cs-CZ" dirty="0">
                <a:solidFill>
                  <a:srgbClr val="000000"/>
                </a:solidFill>
              </a:rPr>
              <a:t>                  stromů</a:t>
            </a:r>
          </a:p>
          <a:p>
            <a:r>
              <a:rPr lang="cs-CZ" dirty="0">
                <a:solidFill>
                  <a:srgbClr val="000000"/>
                </a:solidFill>
              </a:rPr>
              <a:t>             - v křoví</a:t>
            </a:r>
          </a:p>
          <a:p>
            <a:endParaRPr lang="cs-CZ" b="1" u="sng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Potrava</a:t>
            </a:r>
          </a:p>
          <a:p>
            <a:r>
              <a:rPr lang="cs-CZ" dirty="0">
                <a:solidFill>
                  <a:srgbClr val="000000"/>
                </a:solidFill>
              </a:rPr>
              <a:t>●</a:t>
            </a:r>
            <a:r>
              <a:rPr lang="cs-CZ" dirty="0"/>
              <a:t> </a:t>
            </a:r>
            <a:r>
              <a:rPr lang="cs-CZ" dirty="0">
                <a:solidFill>
                  <a:srgbClr val="000000"/>
                </a:solidFill>
              </a:rPr>
              <a:t>živí se převážně hmyzem, měkkýši, drobnými obratlovci, většími</a:t>
            </a:r>
          </a:p>
          <a:p>
            <a:r>
              <a:rPr lang="cs-CZ" dirty="0">
                <a:solidFill>
                  <a:srgbClr val="000000"/>
                </a:solidFill>
              </a:rPr>
              <a:t>   mršinami, semeny, plody</a:t>
            </a:r>
          </a:p>
          <a:p>
            <a:r>
              <a:rPr lang="cs-CZ" dirty="0">
                <a:solidFill>
                  <a:srgbClr val="000000"/>
                </a:solidFill>
              </a:rPr>
              <a:t>●</a:t>
            </a:r>
            <a:r>
              <a:rPr lang="cs-CZ" dirty="0"/>
              <a:t> </a:t>
            </a:r>
            <a:r>
              <a:rPr lang="cs-CZ" dirty="0">
                <a:solidFill>
                  <a:srgbClr val="000000"/>
                </a:solidFill>
              </a:rPr>
              <a:t>vybírá z hnízd vejce a mláďata </a:t>
            </a:r>
          </a:p>
          <a:p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7419" name="Rectangle 11"/>
          <p:cNvSpPr>
            <a:spLocks noChangeArrowheads="1"/>
          </p:cNvSpPr>
          <p:nvPr/>
        </p:nvSpPr>
        <p:spPr bwMode="auto">
          <a:xfrm>
            <a:off x="0" y="5915025"/>
            <a:ext cx="53573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kde je natočen hlas straky obecné:</a:t>
            </a:r>
          </a:p>
          <a:p>
            <a:endParaRPr lang="cs-CZ" sz="1400" dirty="0">
              <a:solidFill>
                <a:srgbClr val="000000"/>
              </a:solidFill>
              <a:hlinkClick r:id="rId5"/>
            </a:endParaRPr>
          </a:p>
          <a:p>
            <a:r>
              <a:rPr lang="cs-CZ" sz="1400" dirty="0">
                <a:solidFill>
                  <a:srgbClr val="000000"/>
                </a:solidFill>
                <a:hlinkClick r:id="rId5"/>
              </a:rPr>
              <a:t>http://www.rozhlas.cz/hlas/pevci-p/_zprava/straka-obecna--24287</a:t>
            </a:r>
            <a:endParaRPr lang="cs-CZ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4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4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4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4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4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4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4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4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4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4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4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4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4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4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4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withGroup">
                            <p:stCondLst>
                              <p:cond delay="9500"/>
                            </p:stCondLst>
                            <p:childTnLst>
                              <p:par>
                                <p:cTn id="66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639376" y="333375"/>
            <a:ext cx="38779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dirty="0" smtClean="0">
                <a:solidFill>
                  <a:srgbClr val="000000"/>
                </a:solidFill>
              </a:rPr>
              <a:t>ŤUHÝK OBECNÝ</a:t>
            </a:r>
            <a:endParaRPr lang="cs-CZ" sz="3600" b="1" dirty="0">
              <a:solidFill>
                <a:srgbClr val="000000"/>
              </a:solidFill>
            </a:endParaRP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2" r="3591"/>
          <a:stretch/>
        </p:blipFill>
        <p:spPr bwMode="auto">
          <a:xfrm>
            <a:off x="4817660" y="1125538"/>
            <a:ext cx="4163476" cy="334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Rectangle 6"/>
          <p:cNvSpPr>
            <a:spLocks noChangeArrowheads="1"/>
          </p:cNvSpPr>
          <p:nvPr/>
        </p:nvSpPr>
        <p:spPr bwMode="auto">
          <a:xfrm>
            <a:off x="250825" y="5319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800"/>
          </a:p>
        </p:txBody>
      </p:sp>
      <p:pic>
        <p:nvPicPr>
          <p:cNvPr id="13317" name="Picture 7" descr="OPVK_hor_zakladni_logolink_RGB_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 Box 8"/>
          <p:cNvSpPr txBox="1">
            <a:spLocks noChangeArrowheads="1"/>
          </p:cNvSpPr>
          <p:nvPr/>
        </p:nvSpPr>
        <p:spPr bwMode="auto">
          <a:xfrm>
            <a:off x="8655405" y="4475163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11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0" y="1628775"/>
            <a:ext cx="543560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 dirty="0">
                <a:solidFill>
                  <a:srgbClr val="000000"/>
                </a:solidFill>
              </a:rPr>
              <a:t>Vyskytuje se</a:t>
            </a:r>
          </a:p>
          <a:p>
            <a:r>
              <a:rPr lang="cs-CZ" dirty="0">
                <a:solidFill>
                  <a:srgbClr val="000000"/>
                </a:solidFill>
              </a:rPr>
              <a:t>● sušší travnaté plochy </a:t>
            </a:r>
          </a:p>
          <a:p>
            <a:r>
              <a:rPr lang="cs-CZ" dirty="0">
                <a:solidFill>
                  <a:srgbClr val="000000"/>
                </a:solidFill>
              </a:rPr>
              <a:t>   s křovinami</a:t>
            </a:r>
          </a:p>
          <a:p>
            <a:r>
              <a:rPr lang="cs-CZ" dirty="0">
                <a:solidFill>
                  <a:srgbClr val="000000"/>
                </a:solidFill>
                <a:latin typeface="Tahoma" pitchFamily="34" charset="0"/>
              </a:rPr>
              <a:t>●</a:t>
            </a:r>
            <a:r>
              <a:rPr lang="cs-CZ" dirty="0">
                <a:latin typeface="Tahoma" pitchFamily="34" charset="0"/>
              </a:rPr>
              <a:t> </a:t>
            </a:r>
            <a:r>
              <a:rPr lang="cs-CZ" dirty="0">
                <a:solidFill>
                  <a:srgbClr val="000000"/>
                </a:solidFill>
              </a:rPr>
              <a:t>lesní okraje a paseky</a:t>
            </a:r>
          </a:p>
          <a:p>
            <a:r>
              <a:rPr lang="cs-CZ" dirty="0">
                <a:solidFill>
                  <a:srgbClr val="000000"/>
                </a:solidFill>
                <a:latin typeface="Tahoma" pitchFamily="34" charset="0"/>
              </a:rPr>
              <a:t>●</a:t>
            </a:r>
            <a:r>
              <a:rPr lang="cs-CZ" dirty="0">
                <a:latin typeface="Tahoma" pitchFamily="34" charset="0"/>
              </a:rPr>
              <a:t> </a:t>
            </a:r>
            <a:r>
              <a:rPr lang="cs-CZ" dirty="0">
                <a:solidFill>
                  <a:srgbClr val="000000"/>
                </a:solidFill>
              </a:rPr>
              <a:t>pole s křovinatými mezemi   </a:t>
            </a:r>
          </a:p>
          <a:p>
            <a:endParaRPr lang="cs-CZ" b="1" u="sng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Hnízdo</a:t>
            </a:r>
            <a:r>
              <a:rPr lang="cs-CZ" dirty="0">
                <a:solidFill>
                  <a:srgbClr val="000000"/>
                </a:solidFill>
              </a:rPr>
              <a:t> - v keřích, nejlépe trnitých</a:t>
            </a:r>
          </a:p>
          <a:p>
            <a:endParaRPr lang="cs-CZ" b="1" u="sng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Potrava</a:t>
            </a:r>
          </a:p>
          <a:p>
            <a:r>
              <a:rPr lang="cs-CZ" dirty="0">
                <a:solidFill>
                  <a:srgbClr val="000000"/>
                </a:solidFill>
              </a:rPr>
              <a:t>● živí se hmyzem a malými obratlovci</a:t>
            </a: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0" y="5719265"/>
            <a:ext cx="527875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kde je natočen hlas ťuhýka obecného:</a:t>
            </a:r>
          </a:p>
          <a:p>
            <a:endParaRPr lang="cs-CZ" sz="1400" dirty="0">
              <a:solidFill>
                <a:srgbClr val="000000"/>
              </a:solidFill>
            </a:endParaRPr>
          </a:p>
          <a:p>
            <a:r>
              <a:rPr lang="cs-CZ" sz="1400" dirty="0">
                <a:solidFill>
                  <a:srgbClr val="000000"/>
                </a:solidFill>
                <a:hlinkClick r:id="rId4"/>
              </a:rPr>
              <a:t>http://www.rozhlas.cz/hlas/pevci-p/_</a:t>
            </a:r>
            <a:r>
              <a:rPr lang="cs-CZ" sz="1400" dirty="0" smtClean="0">
                <a:solidFill>
                  <a:srgbClr val="000000"/>
                </a:solidFill>
                <a:hlinkClick r:id="rId4"/>
              </a:rPr>
              <a:t>zprava/tuhyk-obecny-video--</a:t>
            </a:r>
          </a:p>
          <a:p>
            <a:r>
              <a:rPr lang="cs-CZ" sz="1400" dirty="0" smtClean="0">
                <a:solidFill>
                  <a:srgbClr val="000000"/>
                </a:solidFill>
                <a:hlinkClick r:id="rId4"/>
              </a:rPr>
              <a:t>12139</a:t>
            </a:r>
            <a:endParaRPr lang="cs-CZ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3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3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3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3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3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3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3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3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3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3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3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3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3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3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3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3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withGroup">
                            <p:stCondLst>
                              <p:cond delay="6900"/>
                            </p:stCondLst>
                            <p:childTnLst>
                              <p:par>
                                <p:cTn id="56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771800" y="260350"/>
            <a:ext cx="42114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dirty="0" smtClean="0">
                <a:solidFill>
                  <a:srgbClr val="000000"/>
                </a:solidFill>
              </a:rPr>
              <a:t>STRNAD OBECNÝ</a:t>
            </a:r>
            <a:endParaRPr lang="cs-CZ" sz="3600" b="1" dirty="0">
              <a:solidFill>
                <a:srgbClr val="000000"/>
              </a:solidFill>
            </a:endParaRP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341438"/>
            <a:ext cx="5033963" cy="336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Rectangle 6"/>
          <p:cNvSpPr>
            <a:spLocks noChangeArrowheads="1"/>
          </p:cNvSpPr>
          <p:nvPr/>
        </p:nvSpPr>
        <p:spPr bwMode="auto">
          <a:xfrm>
            <a:off x="323850" y="51244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800"/>
          </a:p>
        </p:txBody>
      </p:sp>
      <p:pic>
        <p:nvPicPr>
          <p:cNvPr id="14341" name="Picture 7" descr="OPVK_hor_zakladni_logolink_RGB_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8"/>
          <p:cNvSpPr txBox="1">
            <a:spLocks noChangeArrowheads="1"/>
          </p:cNvSpPr>
          <p:nvPr/>
        </p:nvSpPr>
        <p:spPr bwMode="auto">
          <a:xfrm>
            <a:off x="8243888" y="4724400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12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0" y="1341438"/>
            <a:ext cx="5003800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>
                <a:solidFill>
                  <a:srgbClr val="000000"/>
                </a:solidFill>
              </a:rPr>
              <a:t>Vyskytuje se</a:t>
            </a:r>
          </a:p>
          <a:p>
            <a:r>
              <a:rPr lang="cs-CZ">
                <a:solidFill>
                  <a:srgbClr val="000000"/>
                </a:solidFill>
              </a:rPr>
              <a:t>● lesní okraje</a:t>
            </a:r>
          </a:p>
          <a:p>
            <a:r>
              <a:rPr lang="cs-CZ">
                <a:solidFill>
                  <a:srgbClr val="000000"/>
                </a:solidFill>
              </a:rPr>
              <a:t>● paseky </a:t>
            </a:r>
          </a:p>
          <a:p>
            <a:r>
              <a:rPr lang="cs-CZ">
                <a:solidFill>
                  <a:srgbClr val="000000"/>
                </a:solidFill>
              </a:rPr>
              <a:t>●</a:t>
            </a:r>
            <a:r>
              <a:rPr lang="cs-CZ"/>
              <a:t> </a:t>
            </a:r>
            <a:r>
              <a:rPr lang="cs-CZ">
                <a:solidFill>
                  <a:srgbClr val="000000"/>
                </a:solidFill>
              </a:rPr>
              <a:t>zemědělská krajina </a:t>
            </a:r>
          </a:p>
          <a:p>
            <a:r>
              <a:rPr lang="cs-CZ">
                <a:solidFill>
                  <a:srgbClr val="000000"/>
                </a:solidFill>
              </a:rPr>
              <a:t>   s lesíky, křovinami</a:t>
            </a:r>
          </a:p>
          <a:p>
            <a:r>
              <a:rPr lang="cs-CZ">
                <a:solidFill>
                  <a:srgbClr val="000000"/>
                </a:solidFill>
              </a:rPr>
              <a:t>●</a:t>
            </a:r>
            <a:r>
              <a:rPr lang="cs-CZ" sz="1800">
                <a:latin typeface="Tahoma" pitchFamily="34" charset="0"/>
              </a:rPr>
              <a:t> </a:t>
            </a:r>
            <a:r>
              <a:rPr lang="cs-CZ">
                <a:solidFill>
                  <a:srgbClr val="000000"/>
                </a:solidFill>
              </a:rPr>
              <a:t>v zimě na polích </a:t>
            </a:r>
          </a:p>
          <a:p>
            <a:endParaRPr lang="cs-CZ" b="1" u="sng">
              <a:solidFill>
                <a:srgbClr val="000000"/>
              </a:solidFill>
            </a:endParaRPr>
          </a:p>
          <a:p>
            <a:r>
              <a:rPr lang="cs-CZ" b="1" u="sng">
                <a:solidFill>
                  <a:srgbClr val="000000"/>
                </a:solidFill>
              </a:rPr>
              <a:t>Hnízdo</a:t>
            </a:r>
            <a:r>
              <a:rPr lang="cs-CZ">
                <a:solidFill>
                  <a:srgbClr val="000000"/>
                </a:solidFill>
              </a:rPr>
              <a:t> - z trávy</a:t>
            </a:r>
          </a:p>
          <a:p>
            <a:r>
              <a:rPr lang="cs-CZ">
                <a:solidFill>
                  <a:srgbClr val="000000"/>
                </a:solidFill>
              </a:rPr>
              <a:t>             - na zemi</a:t>
            </a:r>
          </a:p>
          <a:p>
            <a:endParaRPr lang="cs-CZ" b="1" u="sng">
              <a:solidFill>
                <a:srgbClr val="000000"/>
              </a:solidFill>
            </a:endParaRPr>
          </a:p>
          <a:p>
            <a:r>
              <a:rPr lang="cs-CZ" b="1" u="sng">
                <a:solidFill>
                  <a:srgbClr val="000000"/>
                </a:solidFill>
              </a:rPr>
              <a:t>Potrava</a:t>
            </a:r>
          </a:p>
          <a:p>
            <a:r>
              <a:rPr lang="cs-CZ">
                <a:solidFill>
                  <a:srgbClr val="000000"/>
                </a:solidFill>
              </a:rPr>
              <a:t>● živí se semeny, méně hmyzem</a:t>
            </a:r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0" y="5915025"/>
            <a:ext cx="53573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kde je natočen hlas strnada obecného:</a:t>
            </a:r>
          </a:p>
          <a:p>
            <a:endParaRPr lang="cs-CZ" sz="1400" dirty="0">
              <a:solidFill>
                <a:srgbClr val="000000"/>
              </a:solidFill>
            </a:endParaRPr>
          </a:p>
          <a:p>
            <a:r>
              <a:rPr lang="cs-CZ" sz="1400" dirty="0">
                <a:solidFill>
                  <a:srgbClr val="000000"/>
                </a:solidFill>
                <a:hlinkClick r:id="rId4"/>
              </a:rPr>
              <a:t>http://www.rozhlas.cz/hlas/pevci-p/_zprava/strnad-obecny--14627</a:t>
            </a:r>
            <a:endParaRPr lang="cs-CZ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3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3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3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3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3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3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3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3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3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3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3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3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3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3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3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3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3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3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36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36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36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withGroup">
                            <p:stCondLst>
                              <p:cond delay="6300"/>
                            </p:stCondLst>
                            <p:childTnLst>
                              <p:par>
                                <p:cTn id="66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5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843808" y="234097"/>
            <a:ext cx="39206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dirty="0" smtClean="0">
                <a:solidFill>
                  <a:srgbClr val="000000"/>
                </a:solidFill>
              </a:rPr>
              <a:t>KONIPAS LUČNÍ</a:t>
            </a:r>
            <a:endParaRPr lang="cs-CZ" sz="3600" b="1" dirty="0">
              <a:solidFill>
                <a:srgbClr val="000000"/>
              </a:solidFill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052513"/>
            <a:ext cx="5184775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4" name="Rectangle 6"/>
          <p:cNvSpPr>
            <a:spLocks noChangeArrowheads="1"/>
          </p:cNvSpPr>
          <p:nvPr/>
        </p:nvSpPr>
        <p:spPr bwMode="auto">
          <a:xfrm>
            <a:off x="250825" y="54832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800"/>
          </a:p>
        </p:txBody>
      </p:sp>
      <p:pic>
        <p:nvPicPr>
          <p:cNvPr id="15365" name="Picture 7" descr="OPVK_hor_zakladni_logolink_RGB_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11"/>
          <p:cNvSpPr txBox="1">
            <a:spLocks noChangeArrowheads="1"/>
          </p:cNvSpPr>
          <p:nvPr/>
        </p:nvSpPr>
        <p:spPr bwMode="auto">
          <a:xfrm>
            <a:off x="8459788" y="4941888"/>
            <a:ext cx="3545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000000"/>
                </a:solidFill>
              </a:rPr>
              <a:t>13</a:t>
            </a:r>
            <a:endParaRPr lang="cs-CZ" sz="1200" dirty="0">
              <a:solidFill>
                <a:srgbClr val="000000"/>
              </a:solidFill>
            </a:endParaRPr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0" y="2060575"/>
            <a:ext cx="3851275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 dirty="0">
                <a:solidFill>
                  <a:srgbClr val="000000"/>
                </a:solidFill>
              </a:rPr>
              <a:t>Vyskytuje se</a:t>
            </a:r>
          </a:p>
          <a:p>
            <a:r>
              <a:rPr lang="cs-CZ" dirty="0">
                <a:solidFill>
                  <a:srgbClr val="000000"/>
                </a:solidFill>
              </a:rPr>
              <a:t>● vlhčí </a:t>
            </a:r>
            <a:r>
              <a:rPr lang="cs-CZ" dirty="0" smtClean="0">
                <a:solidFill>
                  <a:srgbClr val="000000"/>
                </a:solidFill>
              </a:rPr>
              <a:t>louky </a:t>
            </a:r>
            <a:endParaRPr lang="cs-CZ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●</a:t>
            </a:r>
            <a:r>
              <a:rPr lang="cs-CZ" dirty="0"/>
              <a:t> </a:t>
            </a:r>
            <a:r>
              <a:rPr lang="cs-CZ" dirty="0">
                <a:solidFill>
                  <a:srgbClr val="000000"/>
                </a:solidFill>
              </a:rPr>
              <a:t>okraje rybníků </a:t>
            </a:r>
          </a:p>
          <a:p>
            <a:r>
              <a:rPr lang="cs-CZ" dirty="0">
                <a:solidFill>
                  <a:srgbClr val="000000"/>
                </a:solidFill>
              </a:rPr>
              <a:t>●</a:t>
            </a:r>
            <a:r>
              <a:rPr lang="cs-CZ" dirty="0"/>
              <a:t> </a:t>
            </a:r>
            <a:r>
              <a:rPr lang="cs-CZ" dirty="0">
                <a:solidFill>
                  <a:srgbClr val="000000"/>
                </a:solidFill>
              </a:rPr>
              <a:t>pole</a:t>
            </a:r>
          </a:p>
          <a:p>
            <a:endParaRPr lang="cs-CZ" b="1" u="sng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Hnízdo</a:t>
            </a:r>
            <a:r>
              <a:rPr lang="cs-CZ" dirty="0">
                <a:solidFill>
                  <a:srgbClr val="000000"/>
                </a:solidFill>
              </a:rPr>
              <a:t> - v trávě na zemi </a:t>
            </a:r>
          </a:p>
          <a:p>
            <a:endParaRPr lang="cs-CZ" b="1" u="sng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Potrava</a:t>
            </a:r>
          </a:p>
          <a:p>
            <a:r>
              <a:rPr lang="cs-CZ" dirty="0">
                <a:solidFill>
                  <a:srgbClr val="000000"/>
                </a:solidFill>
              </a:rPr>
              <a:t>● živí se hmyzem</a:t>
            </a: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0" y="6127750"/>
            <a:ext cx="524483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</a:rPr>
              <a:t>Podívejte se </a:t>
            </a:r>
            <a:r>
              <a:rPr lang="cs-CZ" sz="1400" dirty="0" smtClean="0">
                <a:solidFill>
                  <a:srgbClr val="000000"/>
                </a:solidFill>
              </a:rPr>
              <a:t>na internetové stránky, kde je nahrán konipas luční:</a:t>
            </a:r>
            <a:endParaRPr lang="cs-CZ" sz="1400" dirty="0">
              <a:solidFill>
                <a:srgbClr val="000000"/>
              </a:solidFill>
            </a:endParaRPr>
          </a:p>
          <a:p>
            <a:endParaRPr lang="cs-CZ" sz="1400" dirty="0">
              <a:solidFill>
                <a:srgbClr val="000000"/>
              </a:solidFill>
              <a:hlinkClick r:id="rId4"/>
            </a:endParaRPr>
          </a:p>
          <a:p>
            <a:r>
              <a:rPr lang="cs-CZ" sz="1400" dirty="0">
                <a:solidFill>
                  <a:srgbClr val="000000"/>
                </a:solidFill>
                <a:hlinkClick r:id="rId4"/>
              </a:rPr>
              <a:t>http://www.youtube.com/watch?v=ioJf9WYPFHc</a:t>
            </a:r>
            <a:endParaRPr lang="cs-CZ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3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3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3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3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3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3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5800"/>
                            </p:stCondLst>
                            <p:childTnLst>
                              <p:par>
                                <p:cTn id="5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323850" y="6040438"/>
            <a:ext cx="184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20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88167"/>
            <a:ext cx="3038475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168802" y="945247"/>
            <a:ext cx="34250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dirty="0" smtClean="0">
                <a:solidFill>
                  <a:srgbClr val="000000"/>
                </a:solidFill>
              </a:rPr>
              <a:t>DATEL ČERNÝ</a:t>
            </a:r>
            <a:endParaRPr lang="cs-CZ" sz="3600" b="1" dirty="0">
              <a:solidFill>
                <a:srgbClr val="000000"/>
              </a:solidFill>
            </a:endParaRPr>
          </a:p>
        </p:txBody>
      </p:sp>
      <p:sp>
        <p:nvSpPr>
          <p:cNvPr id="16389" name="Text Box 7"/>
          <p:cNvSpPr txBox="1">
            <a:spLocks noChangeArrowheads="1"/>
          </p:cNvSpPr>
          <p:nvPr/>
        </p:nvSpPr>
        <p:spPr bwMode="auto">
          <a:xfrm>
            <a:off x="1908175" y="0"/>
            <a:ext cx="4857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2) LESNÍ PROSTŘEDÍ</a:t>
            </a:r>
          </a:p>
        </p:txBody>
      </p:sp>
      <p:pic>
        <p:nvPicPr>
          <p:cNvPr id="16390" name="Picture 8" descr="OPVK_hor_zakladni_logolink_RGB_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21388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9"/>
          <p:cNvSpPr txBox="1">
            <a:spLocks noChangeArrowheads="1"/>
          </p:cNvSpPr>
          <p:nvPr/>
        </p:nvSpPr>
        <p:spPr bwMode="auto">
          <a:xfrm>
            <a:off x="395288" y="6419850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14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3563938" y="1268413"/>
            <a:ext cx="5580062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 dirty="0">
                <a:solidFill>
                  <a:srgbClr val="000000"/>
                </a:solidFill>
              </a:rPr>
              <a:t>Vyskytuje se</a:t>
            </a:r>
          </a:p>
          <a:p>
            <a:r>
              <a:rPr lang="cs-CZ" dirty="0">
                <a:solidFill>
                  <a:srgbClr val="000000"/>
                </a:solidFill>
              </a:rPr>
              <a:t>● lesy</a:t>
            </a:r>
          </a:p>
          <a:p>
            <a:endParaRPr lang="cs-CZ" b="1" u="sng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Hnízdo</a:t>
            </a:r>
            <a:r>
              <a:rPr lang="cs-CZ" dirty="0">
                <a:solidFill>
                  <a:srgbClr val="000000"/>
                </a:solidFill>
              </a:rPr>
              <a:t> – dutiny stromů (hlavně buky) </a:t>
            </a:r>
          </a:p>
          <a:p>
            <a:endParaRPr lang="cs-CZ" b="1" u="sng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Potrava</a:t>
            </a:r>
          </a:p>
          <a:p>
            <a:r>
              <a:rPr lang="cs-CZ" dirty="0">
                <a:solidFill>
                  <a:srgbClr val="000000"/>
                </a:solidFill>
              </a:rPr>
              <a:t>● živí se hmyzem, který je ve dřevě, </a:t>
            </a:r>
          </a:p>
          <a:p>
            <a:r>
              <a:rPr lang="cs-CZ" dirty="0">
                <a:solidFill>
                  <a:srgbClr val="000000"/>
                </a:solidFill>
              </a:rPr>
              <a:t>   pod kůrou stromů</a:t>
            </a:r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3521075" y="5013325"/>
            <a:ext cx="566667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kde je natočen hlas datla černého:</a:t>
            </a:r>
          </a:p>
          <a:p>
            <a:endParaRPr lang="cs-CZ" sz="1400" dirty="0">
              <a:solidFill>
                <a:srgbClr val="000000"/>
              </a:solidFill>
            </a:endParaRPr>
          </a:p>
          <a:p>
            <a:r>
              <a:rPr lang="cs-CZ" sz="1400" dirty="0">
                <a:solidFill>
                  <a:srgbClr val="000000"/>
                </a:solidFill>
                <a:hlinkClick r:id="rId5"/>
              </a:rPr>
              <a:t>http://www.rozhlas.cz/hlas/splhavci/_zprava/datel-cerny-video--13887</a:t>
            </a:r>
            <a:endParaRPr lang="cs-CZ" sz="1400" dirty="0">
              <a:solidFill>
                <a:srgbClr val="000000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withGroup">
                            <p:stCondLst>
                              <p:cond delay="7000"/>
                            </p:stCondLst>
                            <p:childTnLst>
                              <p:par>
                                <p:cTn id="46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OPVK_hor_zakladni_logolink_RGB_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4657299" y="333375"/>
            <a:ext cx="38010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dirty="0" smtClean="0">
                <a:solidFill>
                  <a:srgbClr val="000000"/>
                </a:solidFill>
              </a:rPr>
              <a:t>DROZD ZPĚVNÝ</a:t>
            </a:r>
            <a:endParaRPr lang="cs-CZ" sz="3600" b="1" dirty="0">
              <a:solidFill>
                <a:srgbClr val="000000"/>
              </a:solidFill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4859338" y="1341438"/>
            <a:ext cx="4060825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 u="sng" dirty="0">
                <a:solidFill>
                  <a:srgbClr val="000000"/>
                </a:solidFill>
              </a:rPr>
              <a:t>Vyskytuje se</a:t>
            </a:r>
          </a:p>
          <a:p>
            <a:pPr eaLnBrk="1" hangingPunct="1"/>
            <a:r>
              <a:rPr lang="cs-CZ" dirty="0">
                <a:solidFill>
                  <a:srgbClr val="000000"/>
                </a:solidFill>
                <a:cs typeface="Arial" charset="0"/>
              </a:rPr>
              <a:t>● městské parky</a:t>
            </a:r>
          </a:p>
          <a:p>
            <a:pPr eaLnBrk="1" hangingPunct="1"/>
            <a:r>
              <a:rPr lang="cs-CZ" dirty="0">
                <a:solidFill>
                  <a:srgbClr val="000000"/>
                </a:solidFill>
                <a:cs typeface="Arial" charset="0"/>
              </a:rPr>
              <a:t>● zahrady </a:t>
            </a:r>
          </a:p>
          <a:p>
            <a:pPr eaLnBrk="1" hangingPunct="1"/>
            <a:r>
              <a:rPr lang="cs-CZ" dirty="0">
                <a:solidFill>
                  <a:srgbClr val="000000"/>
                </a:solidFill>
                <a:cs typeface="Arial" charset="0"/>
              </a:rPr>
              <a:t>● lesy</a:t>
            </a:r>
          </a:p>
          <a:p>
            <a:pPr eaLnBrk="1" hangingPunct="1"/>
            <a:endParaRPr lang="cs-CZ" b="1" u="sng" dirty="0">
              <a:solidFill>
                <a:srgbClr val="000000"/>
              </a:solidFill>
              <a:cs typeface="Arial" charset="0"/>
            </a:endParaRPr>
          </a:p>
          <a:p>
            <a:pPr eaLnBrk="1" hangingPunct="1"/>
            <a:r>
              <a:rPr lang="cs-CZ" b="1" u="sng" dirty="0">
                <a:solidFill>
                  <a:srgbClr val="000000"/>
                </a:solidFill>
                <a:cs typeface="Arial" charset="0"/>
              </a:rPr>
              <a:t>H</a:t>
            </a:r>
            <a:r>
              <a:rPr lang="cs-CZ" b="1" u="sng" dirty="0">
                <a:solidFill>
                  <a:srgbClr val="000000"/>
                </a:solidFill>
              </a:rPr>
              <a:t>nízdo</a:t>
            </a:r>
            <a:r>
              <a:rPr lang="cs-CZ" dirty="0">
                <a:solidFill>
                  <a:srgbClr val="000000"/>
                </a:solidFill>
              </a:rPr>
              <a:t> - na jehličnatých </a:t>
            </a:r>
          </a:p>
          <a:p>
            <a:pPr eaLnBrk="1" hangingPunct="1"/>
            <a:r>
              <a:rPr lang="cs-CZ" dirty="0">
                <a:solidFill>
                  <a:srgbClr val="000000"/>
                </a:solidFill>
              </a:rPr>
              <a:t>               stromech, keřích </a:t>
            </a:r>
          </a:p>
          <a:p>
            <a:pPr eaLnBrk="1" hangingPunct="1"/>
            <a:r>
              <a:rPr lang="cs-CZ" dirty="0">
                <a:solidFill>
                  <a:srgbClr val="000000"/>
                </a:solidFill>
              </a:rPr>
              <a:t>             - vymazané hlínou</a:t>
            </a:r>
          </a:p>
          <a:p>
            <a:pPr eaLnBrk="1" hangingPunct="1"/>
            <a:endParaRPr lang="cs-CZ" b="1" u="sng" dirty="0">
              <a:solidFill>
                <a:srgbClr val="000000"/>
              </a:solidFill>
            </a:endParaRPr>
          </a:p>
          <a:p>
            <a:pPr eaLnBrk="1" hangingPunct="1"/>
            <a:r>
              <a:rPr lang="cs-CZ" b="1" u="sng" dirty="0">
                <a:solidFill>
                  <a:srgbClr val="000000"/>
                </a:solidFill>
              </a:rPr>
              <a:t>Potrava</a:t>
            </a:r>
            <a:endParaRPr lang="cs-CZ" dirty="0">
              <a:solidFill>
                <a:srgbClr val="000000"/>
              </a:solidFill>
              <a:cs typeface="Arial" charset="0"/>
            </a:endParaRPr>
          </a:p>
          <a:p>
            <a:pPr eaLnBrk="1" hangingPunct="1"/>
            <a:r>
              <a:rPr lang="cs-CZ" dirty="0">
                <a:solidFill>
                  <a:srgbClr val="000000"/>
                </a:solidFill>
                <a:cs typeface="Arial" charset="0"/>
              </a:rPr>
              <a:t>●</a:t>
            </a:r>
            <a:r>
              <a:rPr lang="cs-CZ" dirty="0">
                <a:solidFill>
                  <a:srgbClr val="000000"/>
                </a:solidFill>
              </a:rPr>
              <a:t> živí se hmyzem, drobnými </a:t>
            </a:r>
          </a:p>
          <a:p>
            <a:pPr eaLnBrk="1" hangingPunct="1"/>
            <a:r>
              <a:rPr lang="cs-CZ" dirty="0">
                <a:solidFill>
                  <a:srgbClr val="000000"/>
                </a:solidFill>
              </a:rPr>
              <a:t>   bezobratlovci i plody</a:t>
            </a:r>
          </a:p>
        </p:txBody>
      </p:sp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3960813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2" name="Picture 6" descr="Soubor:3 oeufs dans un nid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716338"/>
            <a:ext cx="273685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0" y="3644900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15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684213" y="5516563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16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0" y="5915025"/>
            <a:ext cx="529798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kde je natočen hlas drozda zpěvného:</a:t>
            </a:r>
          </a:p>
          <a:p>
            <a:endParaRPr lang="cs-CZ" sz="1400" dirty="0">
              <a:solidFill>
                <a:srgbClr val="000000"/>
              </a:solidFill>
            </a:endParaRPr>
          </a:p>
          <a:p>
            <a:r>
              <a:rPr lang="cs-CZ" sz="1400" dirty="0">
                <a:solidFill>
                  <a:srgbClr val="000000"/>
                </a:solidFill>
                <a:hlinkClick r:id="rId7"/>
              </a:rPr>
              <a:t>http://www.rozhlas.cz/hlas/pevci-a/_zprava/drozd-zpevny--18914</a:t>
            </a:r>
            <a:endParaRPr lang="cs-CZ" sz="1400" dirty="0">
              <a:solidFill>
                <a:srgbClr val="000000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0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0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0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0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0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0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1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1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1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01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01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01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01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01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01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withGroup">
                            <p:stCondLst>
                              <p:cond delay="6100"/>
                            </p:stCondLst>
                            <p:childTnLst>
                              <p:par>
                                <p:cTn id="6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0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0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0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0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0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0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0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0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0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995738" y="182563"/>
            <a:ext cx="38266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dirty="0" smtClean="0">
                <a:solidFill>
                  <a:srgbClr val="000000"/>
                </a:solidFill>
              </a:rPr>
              <a:t>JESTŘÁB LESNÍ</a:t>
            </a:r>
            <a:endParaRPr lang="cs-CZ" sz="3600" b="1" dirty="0">
              <a:solidFill>
                <a:srgbClr val="000000"/>
              </a:solidFill>
            </a:endParaRPr>
          </a:p>
        </p:txBody>
      </p:sp>
      <p:pic>
        <p:nvPicPr>
          <p:cNvPr id="18440" name="Picture 8" descr="File:Acc Sonnenallee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2446338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1979613" y="1739900"/>
            <a:ext cx="163512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79331" rIns="71415" anchor="ctr">
            <a:spAutoFit/>
          </a:bodyPr>
          <a:lstStyle/>
          <a:p>
            <a:endParaRPr lang="cs-CZ" sz="1200"/>
          </a:p>
        </p:txBody>
      </p:sp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27538"/>
            <a:ext cx="3240088" cy="243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8" name="Rectangle 11"/>
          <p:cNvSpPr>
            <a:spLocks noChangeArrowheads="1"/>
          </p:cNvSpPr>
          <p:nvPr/>
        </p:nvSpPr>
        <p:spPr bwMode="auto">
          <a:xfrm>
            <a:off x="395288" y="57721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800"/>
          </a:p>
        </p:txBody>
      </p:sp>
      <p:pic>
        <p:nvPicPr>
          <p:cNvPr id="18439" name="Picture 12" descr="OPVK_hor_zakladni_logolink_RGB_c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88063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0" y="3933825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17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18441" name="Text Box 14"/>
          <p:cNvSpPr txBox="1">
            <a:spLocks noChangeArrowheads="1"/>
          </p:cNvSpPr>
          <p:nvPr/>
        </p:nvSpPr>
        <p:spPr bwMode="auto">
          <a:xfrm>
            <a:off x="0" y="6583363"/>
            <a:ext cx="3545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000000"/>
                </a:solidFill>
              </a:rPr>
              <a:t>18</a:t>
            </a:r>
            <a:endParaRPr lang="cs-CZ" sz="1200" dirty="0">
              <a:solidFill>
                <a:srgbClr val="000000"/>
              </a:solidFill>
            </a:endParaRP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3563938" y="1052513"/>
            <a:ext cx="5580062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 dirty="0">
                <a:solidFill>
                  <a:srgbClr val="000000"/>
                </a:solidFill>
              </a:rPr>
              <a:t>Vyskytuje se</a:t>
            </a:r>
          </a:p>
          <a:p>
            <a:r>
              <a:rPr lang="cs-CZ" dirty="0">
                <a:solidFill>
                  <a:srgbClr val="000000"/>
                </a:solidFill>
              </a:rPr>
              <a:t>● lesy, </a:t>
            </a:r>
            <a:r>
              <a:rPr lang="cs-CZ" dirty="0" err="1">
                <a:solidFill>
                  <a:srgbClr val="000000"/>
                </a:solidFill>
              </a:rPr>
              <a:t>zemědělsko</a:t>
            </a:r>
            <a:r>
              <a:rPr lang="cs-CZ" dirty="0">
                <a:solidFill>
                  <a:srgbClr val="000000"/>
                </a:solidFill>
              </a:rPr>
              <a:t> – lesní  krajina  </a:t>
            </a:r>
          </a:p>
          <a:p>
            <a:endParaRPr lang="cs-CZ" b="1" u="sng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Hnízdo </a:t>
            </a:r>
            <a:r>
              <a:rPr lang="cs-CZ" dirty="0">
                <a:solidFill>
                  <a:srgbClr val="000000"/>
                </a:solidFill>
              </a:rPr>
              <a:t>– vysoko v korunách stromů</a:t>
            </a:r>
          </a:p>
          <a:p>
            <a:endParaRPr lang="cs-CZ" b="1" u="sng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Potrava</a:t>
            </a:r>
          </a:p>
          <a:p>
            <a:r>
              <a:rPr lang="cs-CZ" dirty="0">
                <a:solidFill>
                  <a:srgbClr val="000000"/>
                </a:solidFill>
              </a:rPr>
              <a:t>●</a:t>
            </a:r>
            <a:r>
              <a:rPr lang="cs-CZ" dirty="0"/>
              <a:t> </a:t>
            </a:r>
            <a:r>
              <a:rPr lang="cs-CZ" dirty="0">
                <a:solidFill>
                  <a:srgbClr val="000000"/>
                </a:solidFill>
              </a:rPr>
              <a:t>živí se většinou menšími ptáky</a:t>
            </a:r>
          </a:p>
          <a:p>
            <a:r>
              <a:rPr lang="cs-CZ" dirty="0">
                <a:solidFill>
                  <a:srgbClr val="000000"/>
                </a:solidFill>
              </a:rPr>
              <a:t>●</a:t>
            </a:r>
            <a:r>
              <a:rPr lang="cs-CZ" dirty="0"/>
              <a:t> </a:t>
            </a:r>
            <a:r>
              <a:rPr lang="cs-CZ" dirty="0">
                <a:solidFill>
                  <a:srgbClr val="000000"/>
                </a:solidFill>
              </a:rPr>
              <a:t>na kořist číhá ze své pozorovatelny a</a:t>
            </a:r>
          </a:p>
          <a:p>
            <a:r>
              <a:rPr lang="cs-CZ" dirty="0">
                <a:solidFill>
                  <a:srgbClr val="000000"/>
                </a:solidFill>
              </a:rPr>
              <a:t>   pak neuvěřitelně rychle zaútočí</a:t>
            </a:r>
          </a:p>
        </p:txBody>
      </p:sp>
      <p:sp>
        <p:nvSpPr>
          <p:cNvPr id="18443" name="Rectangle 16"/>
          <p:cNvSpPr>
            <a:spLocks noChangeArrowheads="1"/>
          </p:cNvSpPr>
          <p:nvPr/>
        </p:nvSpPr>
        <p:spPr bwMode="auto">
          <a:xfrm>
            <a:off x="4043363" y="4508500"/>
            <a:ext cx="508959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kde je natočen hlas jestřába lesního:</a:t>
            </a:r>
          </a:p>
          <a:p>
            <a:endParaRPr lang="cs-CZ" sz="1400" dirty="0">
              <a:solidFill>
                <a:srgbClr val="000000"/>
              </a:solidFill>
            </a:endParaRPr>
          </a:p>
          <a:p>
            <a:r>
              <a:rPr lang="cs-CZ" sz="1400" dirty="0" smtClean="0">
                <a:solidFill>
                  <a:srgbClr val="000000"/>
                </a:solidFill>
              </a:rPr>
              <a:t>http</a:t>
            </a:r>
            <a:r>
              <a:rPr lang="cs-CZ" sz="1400" dirty="0">
                <a:solidFill>
                  <a:srgbClr val="000000"/>
                </a:solidFill>
              </a:rPr>
              <a:t>://www.rozhlas.cz/hlas/dravci/_zprava/jestrab-lesni--12265</a:t>
            </a:r>
          </a:p>
        </p:txBody>
      </p:sp>
      <p:sp>
        <p:nvSpPr>
          <p:cNvPr id="18444" name="Rectangle 17"/>
          <p:cNvSpPr>
            <a:spLocks noChangeArrowheads="1"/>
          </p:cNvSpPr>
          <p:nvPr/>
        </p:nvSpPr>
        <p:spPr bwMode="auto">
          <a:xfrm>
            <a:off x="3995738" y="5373688"/>
            <a:ext cx="396268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sz="1400" dirty="0" smtClean="0">
              <a:solidFill>
                <a:srgbClr val="000000"/>
              </a:solidFill>
            </a:endParaRPr>
          </a:p>
          <a:p>
            <a:r>
              <a:rPr lang="cs-CZ" sz="1400" dirty="0" smtClean="0">
                <a:solidFill>
                  <a:srgbClr val="000000"/>
                </a:solidFill>
              </a:rPr>
              <a:t>Jestřáb </a:t>
            </a:r>
            <a:r>
              <a:rPr lang="cs-CZ" sz="1400" dirty="0">
                <a:solidFill>
                  <a:srgbClr val="000000"/>
                </a:solidFill>
              </a:rPr>
              <a:t>lesní</a:t>
            </a:r>
            <a:r>
              <a:rPr lang="cs-CZ" sz="1400" dirty="0" smtClean="0">
                <a:solidFill>
                  <a:srgbClr val="000000"/>
                </a:solidFill>
              </a:rPr>
              <a:t>:</a:t>
            </a:r>
            <a:endParaRPr lang="cs-CZ" sz="1400" dirty="0">
              <a:solidFill>
                <a:srgbClr val="000000"/>
              </a:solidFill>
            </a:endParaRPr>
          </a:p>
          <a:p>
            <a:r>
              <a:rPr lang="cs-CZ" sz="1400" dirty="0">
                <a:solidFill>
                  <a:srgbClr val="000000"/>
                </a:solidFill>
                <a:hlinkClick r:id="rId7"/>
              </a:rPr>
              <a:t>http://www.youtube.com/watch?v=skxX-dTzUx8</a:t>
            </a:r>
            <a:endParaRPr lang="cs-CZ" sz="1400" dirty="0">
              <a:solidFill>
                <a:srgbClr val="000000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4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4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4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4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4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4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4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4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4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4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4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4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4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1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3" grpId="0"/>
      <p:bldP spid="184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483768" y="260350"/>
            <a:ext cx="46303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dirty="0" smtClean="0">
                <a:solidFill>
                  <a:srgbClr val="000000"/>
                </a:solidFill>
              </a:rPr>
              <a:t>KUKAČKA OBECNÁ</a:t>
            </a:r>
            <a:endParaRPr lang="cs-CZ" sz="3600" b="1" dirty="0">
              <a:solidFill>
                <a:srgbClr val="000000"/>
              </a:solidFill>
            </a:endParaRPr>
          </a:p>
        </p:txBody>
      </p:sp>
      <p:pic>
        <p:nvPicPr>
          <p:cNvPr id="19462" name="Picture 6" descr="Soubor:Kuckuck (Cuculus canorus) by Tim Peukert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975"/>
            <a:ext cx="4386263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8" descr="OPVK_hor_zakladni_logolink_RGB_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0" y="1125538"/>
            <a:ext cx="68580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 dirty="0">
                <a:solidFill>
                  <a:srgbClr val="000000"/>
                </a:solidFill>
              </a:rPr>
              <a:t>Vyskytuje se</a:t>
            </a:r>
          </a:p>
          <a:p>
            <a:r>
              <a:rPr lang="cs-CZ" dirty="0">
                <a:solidFill>
                  <a:srgbClr val="000000"/>
                </a:solidFill>
              </a:rPr>
              <a:t>● lesy, okraje vod s rákosinami  </a:t>
            </a:r>
          </a:p>
          <a:p>
            <a:r>
              <a:rPr lang="cs-CZ" dirty="0">
                <a:solidFill>
                  <a:srgbClr val="000000"/>
                </a:solidFill>
              </a:rPr>
              <a:t>● klade vejce do hnízd </a:t>
            </a:r>
          </a:p>
          <a:p>
            <a:r>
              <a:rPr lang="cs-CZ" dirty="0">
                <a:solidFill>
                  <a:srgbClr val="000000"/>
                </a:solidFill>
              </a:rPr>
              <a:t>   jiných ptáků</a:t>
            </a:r>
          </a:p>
          <a:p>
            <a:endParaRPr lang="cs-CZ" b="1" u="sng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Hnízdění</a:t>
            </a:r>
          </a:p>
          <a:p>
            <a:r>
              <a:rPr lang="cs-CZ" dirty="0">
                <a:solidFill>
                  <a:srgbClr val="000000"/>
                </a:solidFill>
              </a:rPr>
              <a:t>-  vejce snáší na zem a pak je </a:t>
            </a:r>
          </a:p>
          <a:p>
            <a:r>
              <a:rPr lang="cs-CZ" dirty="0">
                <a:solidFill>
                  <a:srgbClr val="000000"/>
                </a:solidFill>
              </a:rPr>
              <a:t>   odnáší do hnízd jiných ptáků</a:t>
            </a:r>
          </a:p>
          <a:p>
            <a:r>
              <a:rPr lang="cs-CZ" dirty="0">
                <a:solidFill>
                  <a:srgbClr val="000000"/>
                </a:solidFill>
              </a:rPr>
              <a:t>- </a:t>
            </a:r>
            <a:r>
              <a:rPr lang="cs-CZ" dirty="0"/>
              <a:t> </a:t>
            </a:r>
            <a:r>
              <a:rPr lang="cs-CZ" dirty="0">
                <a:solidFill>
                  <a:srgbClr val="000000"/>
                </a:solidFill>
              </a:rPr>
              <a:t>mláďata kukaček mají tendenci vytlačit z</a:t>
            </a:r>
          </a:p>
          <a:p>
            <a:r>
              <a:rPr lang="cs-CZ" dirty="0">
                <a:solidFill>
                  <a:srgbClr val="000000"/>
                </a:solidFill>
              </a:rPr>
              <a:t>   hnízda „nevlastní sourozence“, aby </a:t>
            </a:r>
            <a:r>
              <a:rPr lang="cs-CZ" dirty="0" smtClean="0">
                <a:solidFill>
                  <a:srgbClr val="000000"/>
                </a:solidFill>
              </a:rPr>
              <a:t>měly </a:t>
            </a:r>
            <a:r>
              <a:rPr lang="cs-CZ" dirty="0">
                <a:solidFill>
                  <a:srgbClr val="000000"/>
                </a:solidFill>
              </a:rPr>
              <a:t>více</a:t>
            </a:r>
          </a:p>
          <a:p>
            <a:r>
              <a:rPr lang="cs-CZ" dirty="0">
                <a:solidFill>
                  <a:srgbClr val="000000"/>
                </a:solidFill>
              </a:rPr>
              <a:t>   potravy</a:t>
            </a:r>
          </a:p>
          <a:p>
            <a:endParaRPr lang="cs-CZ" b="1" u="sng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Potrava</a:t>
            </a:r>
            <a:r>
              <a:rPr lang="cs-CZ" dirty="0">
                <a:solidFill>
                  <a:srgbClr val="000000"/>
                </a:solidFill>
              </a:rPr>
              <a:t> </a:t>
            </a:r>
          </a:p>
          <a:p>
            <a:r>
              <a:rPr lang="cs-CZ" dirty="0">
                <a:solidFill>
                  <a:srgbClr val="000000"/>
                </a:solidFill>
              </a:rPr>
              <a:t>●</a:t>
            </a:r>
            <a:r>
              <a:rPr lang="cs-CZ" dirty="0"/>
              <a:t> </a:t>
            </a:r>
            <a:r>
              <a:rPr lang="cs-CZ" dirty="0">
                <a:solidFill>
                  <a:srgbClr val="000000"/>
                </a:solidFill>
              </a:rPr>
              <a:t>živí se hmyzem</a:t>
            </a:r>
          </a:p>
          <a:p>
            <a:r>
              <a:rPr lang="cs-CZ" dirty="0">
                <a:solidFill>
                  <a:srgbClr val="000000"/>
                </a:solidFill>
              </a:rPr>
              <a:t>●</a:t>
            </a:r>
            <a:r>
              <a:rPr lang="cs-CZ" dirty="0"/>
              <a:t> </a:t>
            </a:r>
            <a:r>
              <a:rPr lang="cs-CZ" dirty="0">
                <a:solidFill>
                  <a:srgbClr val="000000"/>
                </a:solidFill>
              </a:rPr>
              <a:t>nejraději má chlupaté housenky</a:t>
            </a:r>
            <a:r>
              <a:rPr lang="cs-CZ" dirty="0"/>
              <a:t>  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8675688" y="4076700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19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3589338" y="5084763"/>
            <a:ext cx="559775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kde je natočen hlas kukačky obecné:</a:t>
            </a:r>
          </a:p>
          <a:p>
            <a:endParaRPr lang="cs-CZ" sz="1400" dirty="0">
              <a:solidFill>
                <a:srgbClr val="000000"/>
              </a:solidFill>
              <a:hlinkClick r:id="rId6"/>
            </a:endParaRPr>
          </a:p>
          <a:p>
            <a:r>
              <a:rPr lang="cs-CZ" sz="1400" dirty="0">
                <a:solidFill>
                  <a:srgbClr val="000000"/>
                </a:solidFill>
                <a:hlinkClick r:id="rId6"/>
              </a:rPr>
              <a:t>http://www.rozhlas.cz/hlas/kukacky/_zprava/kukacka-obecna--14966</a:t>
            </a:r>
            <a:endParaRPr lang="cs-CZ" sz="1400" dirty="0">
              <a:solidFill>
                <a:srgbClr val="000000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4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4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4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4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4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4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4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4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4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4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4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4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4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4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4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4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4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4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4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4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4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4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4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46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46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46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46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46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46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46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46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46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46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46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46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800"/>
                            </p:stCondLst>
                            <p:childTnLst>
                              <p:par>
                                <p:cTn id="8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9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9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9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2367277" y="188640"/>
            <a:ext cx="487845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3600" b="1" dirty="0" smtClean="0">
                <a:solidFill>
                  <a:srgbClr val="000000"/>
                </a:solidFill>
              </a:rPr>
              <a:t>ČERVENKA OBECNÁ</a:t>
            </a:r>
            <a:endParaRPr lang="cs-CZ" sz="3600" b="1" dirty="0">
              <a:solidFill>
                <a:srgbClr val="000000"/>
              </a:solidFill>
            </a:endParaRPr>
          </a:p>
        </p:txBody>
      </p:sp>
      <p:pic>
        <p:nvPicPr>
          <p:cNvPr id="21510" name="Picture 6" descr="Soubor:Erithacus rubecula (Marek Szczepanek)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3889375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Soubor:Erithacus rubecula-eggs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357563"/>
            <a:ext cx="19446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10"/>
          <p:cNvSpPr>
            <a:spLocks noChangeArrowheads="1"/>
          </p:cNvSpPr>
          <p:nvPr/>
        </p:nvSpPr>
        <p:spPr bwMode="auto">
          <a:xfrm>
            <a:off x="468313" y="5410200"/>
            <a:ext cx="16351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79331" rIns="71415" anchor="ctr">
            <a:spAutoFit/>
          </a:bodyPr>
          <a:lstStyle/>
          <a:p>
            <a:endParaRPr lang="cs-CZ" sz="1800"/>
          </a:p>
        </p:txBody>
      </p:sp>
      <p:pic>
        <p:nvPicPr>
          <p:cNvPr id="20486" name="Picture 11" descr="OPVK_hor_zakladni_logolink_RGB_cz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6" name="Rectangle 12"/>
          <p:cNvSpPr>
            <a:spLocks noChangeArrowheads="1"/>
          </p:cNvSpPr>
          <p:nvPr/>
        </p:nvSpPr>
        <p:spPr bwMode="auto">
          <a:xfrm>
            <a:off x="0" y="3479800"/>
            <a:ext cx="687705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 dirty="0">
                <a:solidFill>
                  <a:srgbClr val="000000"/>
                </a:solidFill>
              </a:rPr>
              <a:t>Potrava</a:t>
            </a:r>
          </a:p>
          <a:p>
            <a:r>
              <a:rPr lang="cs-CZ" dirty="0">
                <a:solidFill>
                  <a:srgbClr val="000000"/>
                </a:solidFill>
              </a:rPr>
              <a:t>● hmyz a jeho larvy</a:t>
            </a:r>
          </a:p>
          <a:p>
            <a:r>
              <a:rPr lang="cs-CZ" dirty="0">
                <a:solidFill>
                  <a:srgbClr val="000000"/>
                </a:solidFill>
              </a:rPr>
              <a:t>● na podzim také rostlinná strava –</a:t>
            </a:r>
          </a:p>
          <a:p>
            <a:r>
              <a:rPr lang="cs-CZ" dirty="0">
                <a:solidFill>
                  <a:srgbClr val="000000"/>
                </a:solidFill>
              </a:rPr>
              <a:t>   nejčastěji plody bezu nebo </a:t>
            </a:r>
            <a:r>
              <a:rPr lang="cs-CZ" dirty="0" smtClean="0">
                <a:solidFill>
                  <a:srgbClr val="000000"/>
                </a:solidFill>
              </a:rPr>
              <a:t>tisu</a:t>
            </a:r>
            <a:endParaRPr lang="cs-CZ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●</a:t>
            </a:r>
            <a:r>
              <a:rPr lang="cs-CZ" dirty="0"/>
              <a:t> </a:t>
            </a:r>
            <a:r>
              <a:rPr lang="cs-CZ" dirty="0">
                <a:solidFill>
                  <a:srgbClr val="000000"/>
                </a:solidFill>
              </a:rPr>
              <a:t>často je sama potravou např. sokolů, orlů,</a:t>
            </a:r>
          </a:p>
          <a:p>
            <a:r>
              <a:rPr lang="cs-CZ" dirty="0">
                <a:solidFill>
                  <a:srgbClr val="000000"/>
                </a:solidFill>
              </a:rPr>
              <a:t>   káňat, </a:t>
            </a:r>
            <a:r>
              <a:rPr lang="cs-CZ" dirty="0" smtClean="0">
                <a:solidFill>
                  <a:srgbClr val="000000"/>
                </a:solidFill>
              </a:rPr>
              <a:t>kun, </a:t>
            </a:r>
            <a:r>
              <a:rPr lang="cs-CZ" dirty="0">
                <a:solidFill>
                  <a:srgbClr val="000000"/>
                </a:solidFill>
              </a:rPr>
              <a:t>lasic</a:t>
            </a:r>
          </a:p>
        </p:txBody>
      </p:sp>
      <p:sp>
        <p:nvSpPr>
          <p:cNvPr id="20488" name="Text Box 13"/>
          <p:cNvSpPr txBox="1">
            <a:spLocks noChangeArrowheads="1"/>
          </p:cNvSpPr>
          <p:nvPr/>
        </p:nvSpPr>
        <p:spPr bwMode="auto">
          <a:xfrm>
            <a:off x="3708400" y="3500438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20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20489" name="Rectangle 14"/>
          <p:cNvSpPr>
            <a:spLocks noChangeArrowheads="1"/>
          </p:cNvSpPr>
          <p:nvPr/>
        </p:nvSpPr>
        <p:spPr bwMode="auto">
          <a:xfrm>
            <a:off x="349250" y="6905625"/>
            <a:ext cx="368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●</a:t>
            </a:r>
          </a:p>
        </p:txBody>
      </p:sp>
      <p:sp>
        <p:nvSpPr>
          <p:cNvPr id="21519" name="Text Box 15"/>
          <p:cNvSpPr txBox="1">
            <a:spLocks noChangeArrowheads="1"/>
          </p:cNvSpPr>
          <p:nvPr/>
        </p:nvSpPr>
        <p:spPr bwMode="auto">
          <a:xfrm>
            <a:off x="4386263" y="1125538"/>
            <a:ext cx="4757737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 u="sng" dirty="0">
                <a:solidFill>
                  <a:srgbClr val="000000"/>
                </a:solidFill>
              </a:rPr>
              <a:t>Vyskytuje se</a:t>
            </a:r>
          </a:p>
          <a:p>
            <a:pPr eaLnBrk="1" hangingPunct="1"/>
            <a:r>
              <a:rPr lang="cs-CZ" dirty="0">
                <a:solidFill>
                  <a:srgbClr val="000000"/>
                </a:solidFill>
              </a:rPr>
              <a:t>● lesy</a:t>
            </a:r>
          </a:p>
          <a:p>
            <a:pPr eaLnBrk="1" hangingPunct="1"/>
            <a:r>
              <a:rPr lang="cs-CZ" dirty="0">
                <a:solidFill>
                  <a:srgbClr val="000000"/>
                </a:solidFill>
              </a:rPr>
              <a:t>●</a:t>
            </a:r>
            <a:r>
              <a:rPr lang="cs-CZ" dirty="0"/>
              <a:t> </a:t>
            </a:r>
            <a:r>
              <a:rPr lang="cs-CZ" dirty="0">
                <a:solidFill>
                  <a:srgbClr val="000000"/>
                </a:solidFill>
              </a:rPr>
              <a:t>parky s hustými keři</a:t>
            </a:r>
          </a:p>
          <a:p>
            <a:pPr eaLnBrk="1" hangingPunct="1"/>
            <a:endParaRPr lang="cs-CZ" b="1" u="sng" dirty="0">
              <a:solidFill>
                <a:srgbClr val="000000"/>
              </a:solidFill>
            </a:endParaRPr>
          </a:p>
          <a:p>
            <a:pPr eaLnBrk="1" hangingPunct="1"/>
            <a:r>
              <a:rPr lang="cs-CZ" b="1" u="sng" dirty="0">
                <a:solidFill>
                  <a:srgbClr val="000000"/>
                </a:solidFill>
              </a:rPr>
              <a:t>Hnízdo</a:t>
            </a:r>
            <a:r>
              <a:rPr lang="cs-CZ" dirty="0">
                <a:solidFill>
                  <a:srgbClr val="000000"/>
                </a:solidFill>
              </a:rPr>
              <a:t> - v zemních </a:t>
            </a:r>
            <a:r>
              <a:rPr lang="cs-CZ" dirty="0" err="1">
                <a:solidFill>
                  <a:srgbClr val="000000"/>
                </a:solidFill>
              </a:rPr>
              <a:t>polodutinách</a:t>
            </a:r>
            <a:r>
              <a:rPr lang="cs-CZ" dirty="0"/>
              <a:t> </a:t>
            </a:r>
          </a:p>
          <a:p>
            <a:pPr eaLnBrk="1" hangingPunct="1"/>
            <a:r>
              <a:rPr lang="cs-CZ" dirty="0">
                <a:solidFill>
                  <a:srgbClr val="000000"/>
                </a:solidFill>
              </a:rPr>
              <a:t>	    - výjimečně v dutinách </a:t>
            </a:r>
          </a:p>
          <a:p>
            <a:pPr eaLnBrk="1" hangingPunct="1"/>
            <a:r>
              <a:rPr lang="cs-CZ" dirty="0">
                <a:solidFill>
                  <a:srgbClr val="000000"/>
                </a:solidFill>
              </a:rPr>
              <a:t>                 stromů</a:t>
            </a:r>
          </a:p>
        </p:txBody>
      </p:sp>
      <p:sp>
        <p:nvSpPr>
          <p:cNvPr id="20491" name="Text Box 16"/>
          <p:cNvSpPr txBox="1">
            <a:spLocks noChangeArrowheads="1"/>
          </p:cNvSpPr>
          <p:nvPr/>
        </p:nvSpPr>
        <p:spPr bwMode="auto">
          <a:xfrm>
            <a:off x="8820150" y="5589588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21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0" y="5915025"/>
            <a:ext cx="559614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kde je natočen hlas červenky obecné:</a:t>
            </a:r>
          </a:p>
          <a:p>
            <a:endParaRPr lang="cs-CZ" sz="1400" dirty="0">
              <a:solidFill>
                <a:srgbClr val="000000"/>
              </a:solidFill>
            </a:endParaRPr>
          </a:p>
          <a:p>
            <a:r>
              <a:rPr lang="cs-CZ" sz="1400" dirty="0">
                <a:solidFill>
                  <a:srgbClr val="000000"/>
                </a:solidFill>
                <a:hlinkClick r:id="rId8"/>
              </a:rPr>
              <a:t>http://www.rozhlas.cz/hlas/pevci-a/_zprava/cervenka-obecna--16065</a:t>
            </a:r>
            <a:endParaRPr lang="cs-CZ" sz="1400" dirty="0">
              <a:solidFill>
                <a:srgbClr val="000000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5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5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5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5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5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5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5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5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5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5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5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5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5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5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5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5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5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5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5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5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5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5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5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5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5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5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5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withGroup">
                            <p:stCondLst>
                              <p:cond delay="7600"/>
                            </p:stCondLst>
                            <p:childTnLst>
                              <p:par>
                                <p:cTn id="7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1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1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2915816" y="260350"/>
            <a:ext cx="40147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dirty="0" smtClean="0">
                <a:solidFill>
                  <a:srgbClr val="000000"/>
                </a:solidFill>
              </a:rPr>
              <a:t>SOJKA OBECNÁ </a:t>
            </a:r>
            <a:endParaRPr lang="cs-CZ" sz="3600" b="1" dirty="0">
              <a:solidFill>
                <a:srgbClr val="000000"/>
              </a:solidFill>
            </a:endParaRPr>
          </a:p>
        </p:txBody>
      </p:sp>
      <p:pic>
        <p:nvPicPr>
          <p:cNvPr id="22534" name="Picture 6" descr="Soubor:Garrulus glandarius 1 Luc Viatour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052513"/>
            <a:ext cx="3995738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8" descr="OPVK_hor_zakladni_logolink_RGB_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0" y="908050"/>
            <a:ext cx="5184775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 dirty="0">
                <a:solidFill>
                  <a:srgbClr val="000000"/>
                </a:solidFill>
              </a:rPr>
              <a:t>Vyskytuje se</a:t>
            </a:r>
          </a:p>
          <a:p>
            <a:r>
              <a:rPr lang="cs-CZ" dirty="0">
                <a:solidFill>
                  <a:srgbClr val="000000"/>
                </a:solidFill>
              </a:rPr>
              <a:t>● lesy, parky</a:t>
            </a:r>
          </a:p>
          <a:p>
            <a:r>
              <a:rPr lang="cs-CZ" dirty="0">
                <a:solidFill>
                  <a:srgbClr val="000000"/>
                </a:solidFill>
              </a:rPr>
              <a:t>●</a:t>
            </a:r>
            <a:r>
              <a:rPr lang="cs-CZ" sz="1800" dirty="0">
                <a:latin typeface="Tahoma" pitchFamily="34" charset="0"/>
              </a:rPr>
              <a:t> </a:t>
            </a:r>
            <a:r>
              <a:rPr lang="cs-CZ" dirty="0">
                <a:solidFill>
                  <a:srgbClr val="000000"/>
                </a:solidFill>
              </a:rPr>
              <a:t>začíná se objevovat i v městských </a:t>
            </a:r>
          </a:p>
          <a:p>
            <a:r>
              <a:rPr lang="cs-CZ" dirty="0">
                <a:solidFill>
                  <a:srgbClr val="000000"/>
                </a:solidFill>
              </a:rPr>
              <a:t>   parcích a zahradách  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Hnízdo</a:t>
            </a:r>
            <a:r>
              <a:rPr lang="cs-CZ" dirty="0">
                <a:solidFill>
                  <a:srgbClr val="000000"/>
                </a:solidFill>
              </a:rPr>
              <a:t> - v koruně stromů </a:t>
            </a:r>
          </a:p>
          <a:p>
            <a:r>
              <a:rPr lang="cs-CZ" dirty="0">
                <a:solidFill>
                  <a:srgbClr val="000000"/>
                </a:solidFill>
              </a:rPr>
              <a:t>	  - vystlané mechem, trávou</a:t>
            </a:r>
          </a:p>
          <a:p>
            <a:endParaRPr lang="cs-CZ" b="1" u="sng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Potrava</a:t>
            </a:r>
          </a:p>
          <a:p>
            <a:r>
              <a:rPr lang="cs-CZ" dirty="0">
                <a:solidFill>
                  <a:srgbClr val="000000"/>
                </a:solidFill>
              </a:rPr>
              <a:t>● smíšená – hmyz, bukvice, žaludy, </a:t>
            </a:r>
          </a:p>
          <a:p>
            <a:r>
              <a:rPr lang="cs-CZ" dirty="0">
                <a:solidFill>
                  <a:srgbClr val="000000"/>
                </a:solidFill>
              </a:rPr>
              <a:t>   </a:t>
            </a:r>
            <a:r>
              <a:rPr lang="cs-CZ" dirty="0" smtClean="0">
                <a:solidFill>
                  <a:srgbClr val="000000"/>
                </a:solidFill>
              </a:rPr>
              <a:t>lískové </a:t>
            </a:r>
            <a:r>
              <a:rPr lang="cs-CZ" dirty="0">
                <a:solidFill>
                  <a:srgbClr val="000000"/>
                </a:solidFill>
              </a:rPr>
              <a:t>ořechy, </a:t>
            </a:r>
            <a:r>
              <a:rPr lang="cs-CZ" dirty="0" smtClean="0">
                <a:solidFill>
                  <a:srgbClr val="000000"/>
                </a:solidFill>
              </a:rPr>
              <a:t>obilí, bobule, </a:t>
            </a:r>
            <a:endParaRPr lang="cs-CZ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   </a:t>
            </a:r>
            <a:r>
              <a:rPr lang="cs-CZ" dirty="0" smtClean="0">
                <a:solidFill>
                  <a:srgbClr val="000000"/>
                </a:solidFill>
              </a:rPr>
              <a:t>semena, mláďata </a:t>
            </a:r>
            <a:r>
              <a:rPr lang="cs-CZ" dirty="0">
                <a:solidFill>
                  <a:srgbClr val="000000"/>
                </a:solidFill>
              </a:rPr>
              <a:t>pěvců, hlemýždi, </a:t>
            </a:r>
          </a:p>
          <a:p>
            <a:r>
              <a:rPr lang="cs-CZ" dirty="0">
                <a:solidFill>
                  <a:srgbClr val="000000"/>
                </a:solidFill>
              </a:rPr>
              <a:t>   plazi, odpadky</a:t>
            </a:r>
          </a:p>
        </p:txBody>
      </p:sp>
      <p:sp>
        <p:nvSpPr>
          <p:cNvPr id="21510" name="Text Box 10"/>
          <p:cNvSpPr txBox="1">
            <a:spLocks noChangeArrowheads="1"/>
          </p:cNvSpPr>
          <p:nvPr/>
        </p:nvSpPr>
        <p:spPr bwMode="auto">
          <a:xfrm>
            <a:off x="5292725" y="404813"/>
            <a:ext cx="3238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>
                <a:solidFill>
                  <a:srgbClr val="000000"/>
                </a:solidFill>
              </a:rPr>
              <a:t>25</a:t>
            </a: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5364163" y="4221163"/>
            <a:ext cx="377983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●</a:t>
            </a:r>
            <a:r>
              <a:rPr lang="cs-CZ"/>
              <a:t> </a:t>
            </a:r>
            <a:r>
              <a:rPr lang="cs-CZ">
                <a:solidFill>
                  <a:srgbClr val="000000"/>
                </a:solidFill>
              </a:rPr>
              <a:t>sama je často potravou</a:t>
            </a:r>
          </a:p>
          <a:p>
            <a:r>
              <a:rPr lang="cs-CZ">
                <a:solidFill>
                  <a:srgbClr val="000000"/>
                </a:solidFill>
              </a:rPr>
              <a:t>   jestřábů lesních, </a:t>
            </a:r>
          </a:p>
          <a:p>
            <a:r>
              <a:rPr lang="cs-CZ">
                <a:solidFill>
                  <a:srgbClr val="000000"/>
                </a:solidFill>
              </a:rPr>
              <a:t>   puštíků obecných,</a:t>
            </a:r>
          </a:p>
          <a:p>
            <a:r>
              <a:rPr lang="cs-CZ">
                <a:solidFill>
                  <a:srgbClr val="000000"/>
                </a:solidFill>
              </a:rPr>
              <a:t>   sokolů stěhovavých</a:t>
            </a:r>
            <a:r>
              <a:rPr lang="cs-CZ"/>
              <a:t> </a:t>
            </a:r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0" y="5915025"/>
            <a:ext cx="528837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kde je natočen hlas sojky obecné:</a:t>
            </a:r>
          </a:p>
          <a:p>
            <a:endParaRPr lang="cs-CZ" sz="1400" dirty="0">
              <a:solidFill>
                <a:srgbClr val="000000"/>
              </a:solidFill>
            </a:endParaRPr>
          </a:p>
          <a:p>
            <a:r>
              <a:rPr lang="cs-CZ" sz="1400" dirty="0">
                <a:solidFill>
                  <a:srgbClr val="000000"/>
                </a:solidFill>
                <a:hlinkClick r:id="rId6"/>
              </a:rPr>
              <a:t>http://www.rozhlas.cz/hlas/pevci-p/_zprava/sojka-obecna--21607</a:t>
            </a:r>
            <a:endParaRPr lang="cs-CZ" sz="1400" dirty="0">
              <a:solidFill>
                <a:srgbClr val="00000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8676456" y="3758843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>
                <a:solidFill>
                  <a:schemeClr val="bg2"/>
                </a:solidFill>
              </a:rPr>
              <a:t>22</a:t>
            </a:r>
            <a:endParaRPr lang="cs-CZ" sz="1000" dirty="0">
              <a:solidFill>
                <a:schemeClr val="bg2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5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5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5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5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5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5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5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5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5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5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5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5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5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5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5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5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5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5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5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5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5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5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5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5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53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53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53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2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withGroup">
                            <p:stCondLst>
                              <p:cond delay="6800"/>
                            </p:stCondLst>
                            <p:childTnLst>
                              <p:par>
                                <p:cTn id="9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2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25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5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25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800" b="1" dirty="0" smtClean="0">
                <a:solidFill>
                  <a:schemeClr val="tx1"/>
                </a:solidFill>
                <a:effectLst/>
              </a:rPr>
              <a:t>Anotace:</a:t>
            </a:r>
          </a:p>
        </p:txBody>
      </p:sp>
      <p:pic>
        <p:nvPicPr>
          <p:cNvPr id="4099" name="Picture 3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9600"/>
            <a:ext cx="55753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9072563" y="476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cs-CZ" sz="1800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0" y="3505200"/>
            <a:ext cx="9144000" cy="286232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38000" rIns="738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cs-CZ" sz="18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cs-CZ" sz="1800" dirty="0" smtClean="0">
                <a:solidFill>
                  <a:srgbClr val="000000"/>
                </a:solidFill>
              </a:rPr>
              <a:t> Digitální učební materiál je určen pro vyvozování nového učiva, jeho  </a:t>
            </a:r>
          </a:p>
          <a:p>
            <a:pPr eaLnBrk="1" hangingPunct="1">
              <a:defRPr/>
            </a:pPr>
            <a:r>
              <a:rPr lang="cs-CZ" sz="1800" dirty="0">
                <a:solidFill>
                  <a:srgbClr val="000000"/>
                </a:solidFill>
              </a:rPr>
              <a:t> </a:t>
            </a:r>
            <a:r>
              <a:rPr lang="cs-CZ" sz="1800" dirty="0" smtClean="0">
                <a:solidFill>
                  <a:srgbClr val="000000"/>
                </a:solidFill>
              </a:rPr>
              <a:t>   procvičování a opakování. 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cs-CZ" sz="1800" dirty="0" smtClean="0">
                <a:solidFill>
                  <a:srgbClr val="000000"/>
                </a:solidFill>
              </a:rPr>
              <a:t> Materiál rozvíjí a prověřuje znalosti o hnízdění ptactva.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cs-CZ" sz="1800" dirty="0" smtClean="0">
                <a:solidFill>
                  <a:srgbClr val="000000"/>
                </a:solidFill>
              </a:rPr>
              <a:t> Je určen pro předmět přírodověda ve 4. ročníku.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cs-CZ" sz="1800" dirty="0">
                <a:solidFill>
                  <a:srgbClr val="000000"/>
                </a:solidFill>
              </a:rPr>
              <a:t> Materiál vznikl ze zápisků autora, který čerpal ze zdrojů uvedených </a:t>
            </a:r>
            <a:endParaRPr lang="cs-CZ" sz="1800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cs-CZ" sz="1800" dirty="0">
                <a:solidFill>
                  <a:srgbClr val="000000"/>
                </a:solidFill>
              </a:rPr>
              <a:t> </a:t>
            </a:r>
            <a:r>
              <a:rPr lang="cs-CZ" sz="1800" dirty="0" smtClean="0">
                <a:solidFill>
                  <a:srgbClr val="000000"/>
                </a:solidFill>
              </a:rPr>
              <a:t>   </a:t>
            </a:r>
            <a:r>
              <a:rPr lang="cs-CZ" sz="1800" dirty="0" smtClean="0">
                <a:solidFill>
                  <a:srgbClr val="000000"/>
                </a:solidFill>
              </a:rPr>
              <a:t>v citacích</a:t>
            </a:r>
            <a:r>
              <a:rPr lang="cs-CZ" sz="1800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cs-CZ" sz="1800" dirty="0" smtClean="0">
                <a:solidFill>
                  <a:srgbClr val="000000"/>
                </a:solidFill>
              </a:rPr>
              <a:t> Tento materiál vznikl jako doplňující materiál k učebnici: </a:t>
            </a:r>
            <a:r>
              <a:rPr lang="cs-CZ" sz="1800" dirty="0" smtClean="0">
                <a:solidFill>
                  <a:schemeClr val="bg2"/>
                </a:solidFill>
              </a:rPr>
              <a:t>ŠTIKOVÁ, Věra. </a:t>
            </a:r>
          </a:p>
          <a:p>
            <a:pPr eaLnBrk="1" hangingPunct="1">
              <a:defRPr/>
            </a:pPr>
            <a:r>
              <a:rPr lang="cs-CZ" sz="1800" i="1" dirty="0">
                <a:solidFill>
                  <a:schemeClr val="bg2"/>
                </a:solidFill>
              </a:rPr>
              <a:t> </a:t>
            </a:r>
            <a:r>
              <a:rPr lang="cs-CZ" sz="1800" i="1" dirty="0" smtClean="0">
                <a:solidFill>
                  <a:schemeClr val="bg2"/>
                </a:solidFill>
              </a:rPr>
              <a:t>   Přírodověda 4: Učebnice pro 4. ročník základní školy</a:t>
            </a:r>
            <a:r>
              <a:rPr lang="cs-CZ" sz="1800" dirty="0" smtClean="0">
                <a:solidFill>
                  <a:schemeClr val="bg2"/>
                </a:solidFill>
              </a:rPr>
              <a:t>. 1. vydání. Brno: </a:t>
            </a:r>
          </a:p>
          <a:p>
            <a:pPr eaLnBrk="1" hangingPunct="1">
              <a:defRPr/>
            </a:pPr>
            <a:r>
              <a:rPr lang="cs-CZ" sz="1800" dirty="0">
                <a:solidFill>
                  <a:schemeClr val="bg2"/>
                </a:solidFill>
              </a:rPr>
              <a:t> </a:t>
            </a:r>
            <a:r>
              <a:rPr lang="cs-CZ" sz="1800" dirty="0" smtClean="0">
                <a:solidFill>
                  <a:schemeClr val="bg2"/>
                </a:solidFill>
              </a:rPr>
              <a:t>   Nová škola, 2003. ISBN 80-7289-052-2.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627313" y="260350"/>
            <a:ext cx="46987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dirty="0" smtClean="0">
                <a:solidFill>
                  <a:srgbClr val="000000"/>
                </a:solidFill>
              </a:rPr>
              <a:t>KULÍŠEK NEJMENŠÍ</a:t>
            </a:r>
            <a:endParaRPr lang="cs-CZ" sz="3600" b="1" dirty="0">
              <a:solidFill>
                <a:srgbClr val="000000"/>
              </a:solidFill>
            </a:endParaRPr>
          </a:p>
        </p:txBody>
      </p:sp>
      <p:pic>
        <p:nvPicPr>
          <p:cNvPr id="23558" name="Picture 6" descr="Soubor:Glaucidium passerinum am3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38989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8" descr="OPVK_hor_zakladni_logolink_RGB_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4572000" y="1268413"/>
            <a:ext cx="45720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 dirty="0">
                <a:solidFill>
                  <a:srgbClr val="000000"/>
                </a:solidFill>
              </a:rPr>
              <a:t>Vyskytuje se</a:t>
            </a:r>
          </a:p>
          <a:p>
            <a:r>
              <a:rPr lang="cs-CZ" dirty="0">
                <a:solidFill>
                  <a:srgbClr val="000000"/>
                </a:solidFill>
              </a:rPr>
              <a:t>● horské jehličnaté lesy</a:t>
            </a:r>
          </a:p>
          <a:p>
            <a:r>
              <a:rPr lang="cs-CZ" dirty="0">
                <a:solidFill>
                  <a:srgbClr val="000000"/>
                </a:solidFill>
              </a:rPr>
              <a:t>   občas olšinové lesy  </a:t>
            </a:r>
          </a:p>
          <a:p>
            <a:endParaRPr lang="cs-CZ" b="1" u="sng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Hnízdo</a:t>
            </a:r>
            <a:r>
              <a:rPr lang="cs-CZ" dirty="0">
                <a:solidFill>
                  <a:srgbClr val="000000"/>
                </a:solidFill>
              </a:rPr>
              <a:t> - v dutině stromů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Potrava</a:t>
            </a:r>
            <a:r>
              <a:rPr lang="cs-CZ" dirty="0">
                <a:solidFill>
                  <a:srgbClr val="000000"/>
                </a:solidFill>
              </a:rPr>
              <a:t> </a:t>
            </a:r>
          </a:p>
          <a:p>
            <a:r>
              <a:rPr lang="cs-CZ" dirty="0">
                <a:solidFill>
                  <a:srgbClr val="000000"/>
                </a:solidFill>
              </a:rPr>
              <a:t>●</a:t>
            </a:r>
            <a:r>
              <a:rPr lang="cs-CZ" dirty="0"/>
              <a:t> </a:t>
            </a:r>
            <a:r>
              <a:rPr lang="cs-CZ" dirty="0">
                <a:solidFill>
                  <a:srgbClr val="000000"/>
                </a:solidFill>
              </a:rPr>
              <a:t>drobní hlodavci a ptáci, </a:t>
            </a:r>
          </a:p>
          <a:p>
            <a:r>
              <a:rPr lang="cs-CZ" dirty="0">
                <a:solidFill>
                  <a:srgbClr val="000000"/>
                </a:solidFill>
              </a:rPr>
              <a:t>   občas i hmyz </a:t>
            </a:r>
          </a:p>
          <a:p>
            <a:r>
              <a:rPr lang="cs-CZ" dirty="0">
                <a:solidFill>
                  <a:srgbClr val="000000"/>
                </a:solidFill>
              </a:rPr>
              <a:t>●</a:t>
            </a:r>
            <a:r>
              <a:rPr lang="cs-CZ" dirty="0"/>
              <a:t> </a:t>
            </a:r>
            <a:r>
              <a:rPr lang="cs-CZ" dirty="0">
                <a:solidFill>
                  <a:srgbClr val="000000"/>
                </a:solidFill>
              </a:rPr>
              <a:t>loví i za dne </a:t>
            </a:r>
          </a:p>
          <a:p>
            <a:r>
              <a:rPr lang="cs-CZ" dirty="0">
                <a:solidFill>
                  <a:srgbClr val="000000"/>
                </a:solidFill>
              </a:rPr>
              <a:t>●</a:t>
            </a:r>
            <a:r>
              <a:rPr lang="cs-CZ" dirty="0"/>
              <a:t> </a:t>
            </a:r>
            <a:r>
              <a:rPr lang="cs-CZ" dirty="0">
                <a:solidFill>
                  <a:srgbClr val="000000"/>
                </a:solidFill>
              </a:rPr>
              <a:t>drobné ptáky loví v </a:t>
            </a:r>
            <a:r>
              <a:rPr lang="cs-CZ" dirty="0" smtClean="0">
                <a:solidFill>
                  <a:srgbClr val="000000"/>
                </a:solidFill>
              </a:rPr>
              <a:t>letu </a:t>
            </a:r>
            <a:endParaRPr lang="cs-CZ" dirty="0"/>
          </a:p>
          <a:p>
            <a:endParaRPr lang="cs-CZ" dirty="0"/>
          </a:p>
        </p:txBody>
      </p:sp>
      <p:sp>
        <p:nvSpPr>
          <p:cNvPr id="22534" name="Text Box 10"/>
          <p:cNvSpPr txBox="1">
            <a:spLocks noChangeArrowheads="1"/>
          </p:cNvSpPr>
          <p:nvPr/>
        </p:nvSpPr>
        <p:spPr bwMode="auto">
          <a:xfrm>
            <a:off x="221120" y="5366075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23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0" y="5915025"/>
            <a:ext cx="533966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kde je natočen hlas kulíška nejmenšího:</a:t>
            </a:r>
          </a:p>
          <a:p>
            <a:endParaRPr lang="cs-CZ" sz="1400" dirty="0">
              <a:solidFill>
                <a:srgbClr val="000000"/>
              </a:solidFill>
            </a:endParaRPr>
          </a:p>
          <a:p>
            <a:r>
              <a:rPr lang="cs-CZ" sz="1400" dirty="0">
                <a:solidFill>
                  <a:srgbClr val="000000"/>
                </a:solidFill>
                <a:hlinkClick r:id="rId6"/>
              </a:rPr>
              <a:t>http://www.rozhlas.cz/hlas/sovy/_zprava/kulisek-nejmensi--16736</a:t>
            </a:r>
            <a:endParaRPr lang="cs-CZ" sz="1400" dirty="0">
              <a:solidFill>
                <a:srgbClr val="000000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5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5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5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5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5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5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5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5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5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5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5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5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5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5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5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5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5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5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5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5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5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5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withGroup">
                            <p:stCondLst>
                              <p:cond delay="6100"/>
                            </p:stCondLst>
                            <p:childTnLst>
                              <p:par>
                                <p:cTn id="6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5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5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5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5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5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5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059113" y="260350"/>
            <a:ext cx="31854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dirty="0" smtClean="0">
                <a:solidFill>
                  <a:srgbClr val="000000"/>
                </a:solidFill>
              </a:rPr>
              <a:t>LELEK LESNÍ</a:t>
            </a:r>
            <a:endParaRPr lang="cs-CZ" sz="3600" b="1" dirty="0">
              <a:solidFill>
                <a:srgbClr val="000000"/>
              </a:solidFill>
            </a:endParaRPr>
          </a:p>
        </p:txBody>
      </p:sp>
      <p:pic>
        <p:nvPicPr>
          <p:cNvPr id="20486" name="Picture 6" descr="Soubor:Şivanxapînok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4175125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8" descr="OPVK_hor_zakladni_logolink_RGB_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4751388" y="981075"/>
            <a:ext cx="4392612" cy="365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>
                <a:solidFill>
                  <a:srgbClr val="000000"/>
                </a:solidFill>
              </a:rPr>
              <a:t>Vyskytuje se</a:t>
            </a:r>
          </a:p>
          <a:p>
            <a:r>
              <a:rPr lang="cs-CZ">
                <a:solidFill>
                  <a:srgbClr val="000000"/>
                </a:solidFill>
              </a:rPr>
              <a:t>● lesy</a:t>
            </a:r>
          </a:p>
          <a:p>
            <a:r>
              <a:rPr lang="cs-CZ">
                <a:solidFill>
                  <a:srgbClr val="000000"/>
                </a:solidFill>
              </a:rPr>
              <a:t>● vřesoviště</a:t>
            </a:r>
          </a:p>
          <a:p>
            <a:endParaRPr lang="cs-CZ" b="1" u="sng">
              <a:solidFill>
                <a:srgbClr val="000000"/>
              </a:solidFill>
            </a:endParaRPr>
          </a:p>
          <a:p>
            <a:r>
              <a:rPr lang="cs-CZ" b="1" u="sng">
                <a:solidFill>
                  <a:srgbClr val="000000"/>
                </a:solidFill>
              </a:rPr>
              <a:t>Hnízdění</a:t>
            </a:r>
          </a:p>
          <a:p>
            <a:r>
              <a:rPr lang="cs-CZ">
                <a:solidFill>
                  <a:srgbClr val="000000"/>
                </a:solidFill>
              </a:rPr>
              <a:t> - vejce snáší přímo na zem</a:t>
            </a:r>
            <a:r>
              <a:rPr lang="cs-CZ" sz="1800">
                <a:latin typeface="Tahoma" pitchFamily="34" charset="0"/>
              </a:rPr>
              <a:t>  </a:t>
            </a:r>
          </a:p>
          <a:p>
            <a:endParaRPr lang="cs-CZ" sz="1800">
              <a:latin typeface="Tahoma" pitchFamily="34" charset="0"/>
            </a:endParaRPr>
          </a:p>
          <a:p>
            <a:r>
              <a:rPr lang="cs-CZ" b="1" u="sng">
                <a:solidFill>
                  <a:srgbClr val="000000"/>
                </a:solidFill>
              </a:rPr>
              <a:t>Potrava</a:t>
            </a:r>
          </a:p>
          <a:p>
            <a:r>
              <a:rPr lang="cs-CZ">
                <a:solidFill>
                  <a:srgbClr val="000000"/>
                </a:solidFill>
              </a:rPr>
              <a:t>● létající hmyz (hlavně motýli,</a:t>
            </a:r>
          </a:p>
          <a:p>
            <a:r>
              <a:rPr lang="cs-CZ">
                <a:solidFill>
                  <a:srgbClr val="000000"/>
                </a:solidFill>
              </a:rPr>
              <a:t>   brouci)</a:t>
            </a:r>
          </a:p>
        </p:txBody>
      </p:sp>
      <p:sp>
        <p:nvSpPr>
          <p:cNvPr id="23558" name="Text Box 10"/>
          <p:cNvSpPr txBox="1">
            <a:spLocks noChangeArrowheads="1"/>
          </p:cNvSpPr>
          <p:nvPr/>
        </p:nvSpPr>
        <p:spPr bwMode="auto">
          <a:xfrm>
            <a:off x="250825" y="4005263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24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0" y="4652963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●</a:t>
            </a:r>
            <a:r>
              <a:rPr lang="cs-CZ"/>
              <a:t> </a:t>
            </a:r>
            <a:r>
              <a:rPr lang="cs-CZ">
                <a:solidFill>
                  <a:srgbClr val="000000"/>
                </a:solidFill>
              </a:rPr>
              <a:t>den tráví přitisknut k zemi, pařezu nebo podélně k větvi stromu</a:t>
            </a:r>
            <a:r>
              <a:rPr lang="cs-CZ"/>
              <a:t> </a:t>
            </a:r>
            <a:r>
              <a:rPr lang="cs-CZ">
                <a:solidFill>
                  <a:srgbClr val="000000"/>
                </a:solidFill>
              </a:rPr>
              <a:t>●</a:t>
            </a:r>
            <a:r>
              <a:rPr lang="cs-CZ"/>
              <a:t> </a:t>
            </a:r>
            <a:r>
              <a:rPr lang="cs-CZ">
                <a:solidFill>
                  <a:srgbClr val="000000"/>
                </a:solidFill>
              </a:rPr>
              <a:t>aktivní je večer a v noci </a:t>
            </a:r>
          </a:p>
        </p:txBody>
      </p:sp>
      <p:sp>
        <p:nvSpPr>
          <p:cNvPr id="20492" name="Rectangle 12"/>
          <p:cNvSpPr>
            <a:spLocks noChangeArrowheads="1"/>
          </p:cNvSpPr>
          <p:nvPr/>
        </p:nvSpPr>
        <p:spPr bwMode="auto">
          <a:xfrm>
            <a:off x="0" y="5915025"/>
            <a:ext cx="500143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kde je natočen hlas lelka lesního:</a:t>
            </a:r>
          </a:p>
          <a:p>
            <a:endParaRPr lang="cs-CZ" sz="1400" dirty="0">
              <a:solidFill>
                <a:srgbClr val="000000"/>
              </a:solidFill>
            </a:endParaRPr>
          </a:p>
          <a:p>
            <a:r>
              <a:rPr lang="cs-CZ" sz="1400" dirty="0">
                <a:solidFill>
                  <a:srgbClr val="000000"/>
                </a:solidFill>
                <a:hlinkClick r:id="rId6"/>
              </a:rPr>
              <a:t>http://www.rozhlas.cz/hlas/lelkove/_zprava/lelek-lesni--74646</a:t>
            </a:r>
            <a:endParaRPr lang="cs-CZ" sz="1400" dirty="0">
              <a:solidFill>
                <a:srgbClr val="000000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4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4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4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4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4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4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4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4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4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4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4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4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4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4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4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4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4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4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4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4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withGroup">
                            <p:stCondLst>
                              <p:cond delay="11400"/>
                            </p:stCondLst>
                            <p:childTnLst>
                              <p:par>
                                <p:cTn id="6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4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4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4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059113" y="260350"/>
            <a:ext cx="37155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dirty="0" smtClean="0">
                <a:solidFill>
                  <a:srgbClr val="000000"/>
                </a:solidFill>
              </a:rPr>
              <a:t>SKŘIVAN LESNÍ</a:t>
            </a:r>
            <a:endParaRPr lang="cs-CZ" sz="3600" b="1" dirty="0">
              <a:solidFill>
                <a:srgbClr val="000000"/>
              </a:solidFill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08050"/>
            <a:ext cx="4643437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7" descr="OPVK_hor_zakladni_logolink_RGB_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5148263" y="981075"/>
            <a:ext cx="3851275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>
                <a:solidFill>
                  <a:srgbClr val="000000"/>
                </a:solidFill>
              </a:rPr>
              <a:t>Vyskytuje se</a:t>
            </a:r>
          </a:p>
          <a:p>
            <a:r>
              <a:rPr lang="cs-CZ">
                <a:solidFill>
                  <a:srgbClr val="000000"/>
                </a:solidFill>
              </a:rPr>
              <a:t>● suché písčité oblasti se </a:t>
            </a:r>
          </a:p>
          <a:p>
            <a:r>
              <a:rPr lang="cs-CZ">
                <a:solidFill>
                  <a:srgbClr val="000000"/>
                </a:solidFill>
              </a:rPr>
              <a:t>   stromy</a:t>
            </a:r>
          </a:p>
          <a:p>
            <a:r>
              <a:rPr lang="cs-CZ">
                <a:solidFill>
                  <a:srgbClr val="000000"/>
                </a:solidFill>
              </a:rPr>
              <a:t>●</a:t>
            </a:r>
            <a:r>
              <a:rPr lang="cs-CZ"/>
              <a:t> </a:t>
            </a:r>
            <a:r>
              <a:rPr lang="cs-CZ">
                <a:solidFill>
                  <a:srgbClr val="000000"/>
                </a:solidFill>
              </a:rPr>
              <a:t>borové lesy</a:t>
            </a:r>
          </a:p>
          <a:p>
            <a:r>
              <a:rPr lang="cs-CZ">
                <a:solidFill>
                  <a:srgbClr val="000000"/>
                </a:solidFill>
              </a:rPr>
              <a:t>● sady a vřesoviště </a:t>
            </a:r>
          </a:p>
          <a:p>
            <a:endParaRPr lang="cs-CZ">
              <a:solidFill>
                <a:srgbClr val="000000"/>
              </a:solidFill>
            </a:endParaRPr>
          </a:p>
          <a:p>
            <a:r>
              <a:rPr lang="cs-CZ" b="1" u="sng">
                <a:solidFill>
                  <a:srgbClr val="000000"/>
                </a:solidFill>
              </a:rPr>
              <a:t>Hnízdo </a:t>
            </a:r>
            <a:r>
              <a:rPr lang="cs-CZ">
                <a:solidFill>
                  <a:srgbClr val="000000"/>
                </a:solidFill>
              </a:rPr>
              <a:t>- v trávě na zemi</a:t>
            </a:r>
            <a:r>
              <a:rPr lang="cs-CZ"/>
              <a:t>  </a:t>
            </a:r>
          </a:p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24582" name="Text Box 9"/>
          <p:cNvSpPr txBox="1">
            <a:spLocks noChangeArrowheads="1"/>
          </p:cNvSpPr>
          <p:nvPr/>
        </p:nvSpPr>
        <p:spPr bwMode="auto">
          <a:xfrm>
            <a:off x="0" y="4076700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25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3851275" y="4149725"/>
            <a:ext cx="54737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>
                <a:solidFill>
                  <a:srgbClr val="000000"/>
                </a:solidFill>
              </a:rPr>
              <a:t>Potrava</a:t>
            </a:r>
            <a:r>
              <a:rPr lang="cs-CZ">
                <a:solidFill>
                  <a:srgbClr val="000000"/>
                </a:solidFill>
              </a:rPr>
              <a:t> </a:t>
            </a:r>
          </a:p>
          <a:p>
            <a:r>
              <a:rPr lang="cs-CZ">
                <a:solidFill>
                  <a:srgbClr val="000000"/>
                </a:solidFill>
              </a:rPr>
              <a:t>●</a:t>
            </a:r>
            <a:r>
              <a:rPr lang="cs-CZ"/>
              <a:t> </a:t>
            </a:r>
            <a:r>
              <a:rPr lang="cs-CZ">
                <a:solidFill>
                  <a:srgbClr val="000000"/>
                </a:solidFill>
              </a:rPr>
              <a:t>smíšená (závisí na ročním období) </a:t>
            </a:r>
          </a:p>
          <a:p>
            <a:r>
              <a:rPr lang="cs-CZ">
                <a:solidFill>
                  <a:srgbClr val="000000"/>
                </a:solidFill>
              </a:rPr>
              <a:t>●</a:t>
            </a:r>
            <a:r>
              <a:rPr lang="cs-CZ"/>
              <a:t> </a:t>
            </a:r>
            <a:r>
              <a:rPr lang="cs-CZ">
                <a:solidFill>
                  <a:srgbClr val="000000"/>
                </a:solidFill>
              </a:rPr>
              <a:t>jaro - převažují zelené části rostlin </a:t>
            </a:r>
          </a:p>
          <a:p>
            <a:r>
              <a:rPr lang="cs-CZ">
                <a:solidFill>
                  <a:srgbClr val="000000"/>
                </a:solidFill>
              </a:rPr>
              <a:t>● léto - drobní bezobratlí </a:t>
            </a:r>
          </a:p>
          <a:p>
            <a:r>
              <a:rPr lang="cs-CZ">
                <a:solidFill>
                  <a:srgbClr val="000000"/>
                </a:solidFill>
              </a:rPr>
              <a:t>●</a:t>
            </a:r>
            <a:r>
              <a:rPr lang="cs-CZ"/>
              <a:t> </a:t>
            </a:r>
            <a:r>
              <a:rPr lang="cs-CZ">
                <a:solidFill>
                  <a:srgbClr val="000000"/>
                </a:solidFill>
              </a:rPr>
              <a:t>podzim - semena</a:t>
            </a:r>
            <a:r>
              <a:rPr lang="cs-CZ"/>
              <a:t> </a:t>
            </a:r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0" y="5915025"/>
            <a:ext cx="521944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kde je natočen hlas skřivana lesního:</a:t>
            </a:r>
          </a:p>
          <a:p>
            <a:endParaRPr lang="cs-CZ" sz="1400" dirty="0">
              <a:solidFill>
                <a:srgbClr val="000000"/>
              </a:solidFill>
            </a:endParaRPr>
          </a:p>
          <a:p>
            <a:r>
              <a:rPr lang="cs-CZ" sz="1400" dirty="0">
                <a:solidFill>
                  <a:srgbClr val="000000"/>
                </a:solidFill>
                <a:hlinkClick r:id="rId5"/>
              </a:rPr>
              <a:t>http://www.rozhlas.cz/hlas/pevci-p/_zprava/skrivan-lesni--18666</a:t>
            </a:r>
            <a:endParaRPr lang="cs-CZ" sz="1400" dirty="0">
              <a:solidFill>
                <a:srgbClr val="000000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withGroup">
                            <p:stCondLst>
                              <p:cond delay="7200"/>
                            </p:stCondLst>
                            <p:childTnLst>
                              <p:par>
                                <p:cTn id="7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2124075" y="188913"/>
            <a:ext cx="513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3) VODA A JEJÍ OKOLÍ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4500562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79388" y="836613"/>
            <a:ext cx="34594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dirty="0" smtClean="0">
                <a:solidFill>
                  <a:srgbClr val="000000"/>
                </a:solidFill>
              </a:rPr>
              <a:t>LYSKA ČERNÁ</a:t>
            </a:r>
            <a:endParaRPr lang="cs-CZ" sz="3600" b="1" dirty="0">
              <a:solidFill>
                <a:srgbClr val="000000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076700"/>
            <a:ext cx="2586037" cy="193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10" descr="OPVK_hor_zakladni_logolink_RGB_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4643438" y="1628775"/>
            <a:ext cx="4500562" cy="219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 dirty="0">
                <a:solidFill>
                  <a:srgbClr val="000000"/>
                </a:solidFill>
              </a:rPr>
              <a:t>Vyskytuje se</a:t>
            </a:r>
          </a:p>
          <a:p>
            <a:r>
              <a:rPr lang="cs-CZ" dirty="0">
                <a:solidFill>
                  <a:srgbClr val="000000"/>
                </a:solidFill>
              </a:rPr>
              <a:t>● mělké vody</a:t>
            </a:r>
          </a:p>
          <a:p>
            <a:endParaRPr lang="cs-CZ" sz="1800" dirty="0">
              <a:latin typeface="Tahoma" pitchFamily="34" charset="0"/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Potrava</a:t>
            </a:r>
          </a:p>
          <a:p>
            <a:r>
              <a:rPr lang="cs-CZ" dirty="0">
                <a:solidFill>
                  <a:srgbClr val="000000"/>
                </a:solidFill>
              </a:rPr>
              <a:t>● malí vodní živočichové</a:t>
            </a:r>
          </a:p>
          <a:p>
            <a:r>
              <a:rPr lang="cs-CZ" dirty="0">
                <a:solidFill>
                  <a:srgbClr val="000000"/>
                </a:solidFill>
              </a:rPr>
              <a:t>● vodní rostliny a jejich semena </a:t>
            </a:r>
          </a:p>
        </p:txBody>
      </p:sp>
      <p:sp>
        <p:nvSpPr>
          <p:cNvPr id="25608" name="Text Box 12"/>
          <p:cNvSpPr txBox="1">
            <a:spLocks noChangeArrowheads="1"/>
          </p:cNvSpPr>
          <p:nvPr/>
        </p:nvSpPr>
        <p:spPr bwMode="auto">
          <a:xfrm>
            <a:off x="4356100" y="3860800"/>
            <a:ext cx="32385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26</a:t>
            </a:r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27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4110" name="Rectangle 14"/>
          <p:cNvSpPr>
            <a:spLocks noChangeArrowheads="1"/>
          </p:cNvSpPr>
          <p:nvPr/>
        </p:nvSpPr>
        <p:spPr bwMode="auto">
          <a:xfrm>
            <a:off x="0" y="4365625"/>
            <a:ext cx="4572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 dirty="0">
                <a:solidFill>
                  <a:srgbClr val="000000"/>
                </a:solidFill>
              </a:rPr>
              <a:t>Hnízdo</a:t>
            </a:r>
            <a:r>
              <a:rPr lang="cs-CZ" dirty="0">
                <a:solidFill>
                  <a:srgbClr val="000000"/>
                </a:solidFill>
              </a:rPr>
              <a:t> - z uschlých vodních  </a:t>
            </a:r>
          </a:p>
          <a:p>
            <a:r>
              <a:rPr lang="cs-CZ" dirty="0">
                <a:solidFill>
                  <a:srgbClr val="000000"/>
                </a:solidFill>
              </a:rPr>
              <a:t>               rostlin, rákosu </a:t>
            </a:r>
          </a:p>
          <a:p>
            <a:r>
              <a:rPr lang="cs-CZ" dirty="0">
                <a:solidFill>
                  <a:srgbClr val="000000"/>
                </a:solidFill>
              </a:rPr>
              <a:t>             - v porostech u vody</a:t>
            </a:r>
            <a:r>
              <a:rPr lang="cs-CZ" dirty="0"/>
              <a:t> </a:t>
            </a: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0" y="5915025"/>
            <a:ext cx="508780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kde je natočen hlas lysky černé:</a:t>
            </a:r>
          </a:p>
          <a:p>
            <a:endParaRPr lang="cs-CZ" sz="1400" dirty="0">
              <a:solidFill>
                <a:srgbClr val="000000"/>
              </a:solidFill>
            </a:endParaRPr>
          </a:p>
          <a:p>
            <a:r>
              <a:rPr lang="cs-CZ" sz="1200" dirty="0">
                <a:solidFill>
                  <a:srgbClr val="000000"/>
                </a:solidFill>
                <a:hlinkClick r:id="rId6"/>
              </a:rPr>
              <a:t>http://www.rozhlas.cz/hlas/kratkokridli/_zprava/lyska-cerna-video--21603</a:t>
            </a:r>
            <a:endParaRPr lang="cs-CZ" sz="1200" dirty="0">
              <a:solidFill>
                <a:srgbClr val="000000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0" presetClass="entr" presetSubtype="0" fill="hold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400"/>
                            </p:stCondLst>
                            <p:childTnLst>
                              <p:par>
                                <p:cTn id="5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withGroup">
                            <p:stCondLst>
                              <p:cond delay="8400"/>
                            </p:stCondLst>
                            <p:childTnLst>
                              <p:par>
                                <p:cTn id="54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4356100" y="333375"/>
            <a:ext cx="413446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dirty="0" smtClean="0">
                <a:solidFill>
                  <a:srgbClr val="000000"/>
                </a:solidFill>
              </a:rPr>
              <a:t>LEDŇÁČEK ŘÍČNÍ</a:t>
            </a:r>
            <a:endParaRPr lang="cs-CZ" sz="3600" b="1" dirty="0">
              <a:solidFill>
                <a:srgbClr val="000000"/>
              </a:solidFill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3673475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891" y="3194051"/>
            <a:ext cx="2641600" cy="210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11" descr="OPVK_hor_zakladni_logolink_RGB_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88063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0" y="2997200"/>
            <a:ext cx="6588125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>
                <a:solidFill>
                  <a:srgbClr val="000000"/>
                </a:solidFill>
              </a:rPr>
              <a:t>Potrava</a:t>
            </a:r>
          </a:p>
          <a:p>
            <a:r>
              <a:rPr lang="cs-CZ">
                <a:solidFill>
                  <a:srgbClr val="000000"/>
                </a:solidFill>
              </a:rPr>
              <a:t>● menší ryby (malí pstruzi, tloušti, štiky)</a:t>
            </a:r>
          </a:p>
          <a:p>
            <a:r>
              <a:rPr lang="cs-CZ">
                <a:solidFill>
                  <a:srgbClr val="000000"/>
                </a:solidFill>
              </a:rPr>
              <a:t>●</a:t>
            </a:r>
            <a:r>
              <a:rPr lang="cs-CZ"/>
              <a:t> </a:t>
            </a:r>
            <a:r>
              <a:rPr lang="cs-CZ">
                <a:solidFill>
                  <a:srgbClr val="000000"/>
                </a:solidFill>
              </a:rPr>
              <a:t>obojživelníci, korýši, hmyz</a:t>
            </a:r>
          </a:p>
          <a:p>
            <a:endParaRPr lang="cs-CZ">
              <a:solidFill>
                <a:srgbClr val="000000"/>
              </a:solidFill>
            </a:endParaRPr>
          </a:p>
          <a:p>
            <a:r>
              <a:rPr lang="cs-CZ">
                <a:solidFill>
                  <a:srgbClr val="000000"/>
                </a:solidFill>
              </a:rPr>
              <a:t>Když zahlédne kořist, vrhne se na ni pod vodu. </a:t>
            </a:r>
          </a:p>
          <a:p>
            <a:r>
              <a:rPr lang="cs-CZ">
                <a:solidFill>
                  <a:srgbClr val="000000"/>
                </a:solidFill>
              </a:rPr>
              <a:t>Může se potopit do hloubky 1 m.</a:t>
            </a:r>
          </a:p>
          <a:p>
            <a:r>
              <a:rPr lang="cs-CZ">
                <a:solidFill>
                  <a:srgbClr val="000000"/>
                </a:solidFill>
              </a:rPr>
              <a:t>Kořist zabije údery o větev. </a:t>
            </a:r>
          </a:p>
          <a:p>
            <a:r>
              <a:rPr lang="cs-CZ">
                <a:solidFill>
                  <a:srgbClr val="000000"/>
                </a:solidFill>
              </a:rPr>
              <a:t>Polyká ji hlavou napřed.</a:t>
            </a:r>
          </a:p>
        </p:txBody>
      </p:sp>
      <p:sp>
        <p:nvSpPr>
          <p:cNvPr id="26631" name="Text Box 13"/>
          <p:cNvSpPr txBox="1">
            <a:spLocks noChangeArrowheads="1"/>
          </p:cNvSpPr>
          <p:nvPr/>
        </p:nvSpPr>
        <p:spPr bwMode="auto">
          <a:xfrm>
            <a:off x="8820150" y="5300663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29</a:t>
            </a:r>
            <a:endParaRPr lang="cs-CZ" dirty="0"/>
          </a:p>
        </p:txBody>
      </p:sp>
      <p:sp>
        <p:nvSpPr>
          <p:cNvPr id="8206" name="Rectangle 14"/>
          <p:cNvSpPr>
            <a:spLocks noChangeArrowheads="1"/>
          </p:cNvSpPr>
          <p:nvPr/>
        </p:nvSpPr>
        <p:spPr bwMode="auto">
          <a:xfrm>
            <a:off x="4716463" y="1125538"/>
            <a:ext cx="403225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>
                <a:solidFill>
                  <a:srgbClr val="000000"/>
                </a:solidFill>
              </a:rPr>
              <a:t>Vyskytuje se</a:t>
            </a:r>
          </a:p>
          <a:p>
            <a:r>
              <a:rPr lang="cs-CZ">
                <a:solidFill>
                  <a:srgbClr val="000000"/>
                </a:solidFill>
              </a:rPr>
              <a:t>● čisté vodní toky a nádrže</a:t>
            </a:r>
          </a:p>
          <a:p>
            <a:endParaRPr lang="cs-CZ">
              <a:solidFill>
                <a:srgbClr val="000000"/>
              </a:solidFill>
            </a:endParaRPr>
          </a:p>
          <a:p>
            <a:r>
              <a:rPr lang="cs-CZ" b="1" u="sng">
                <a:solidFill>
                  <a:srgbClr val="000000"/>
                </a:solidFill>
              </a:rPr>
              <a:t>Hnízdo</a:t>
            </a:r>
            <a:r>
              <a:rPr lang="cs-CZ">
                <a:solidFill>
                  <a:srgbClr val="000000"/>
                </a:solidFill>
              </a:rPr>
              <a:t> - v zemní noře vyhrabané v kolmém břehu</a:t>
            </a:r>
            <a:endParaRPr lang="cs-CZ" b="1" u="sng">
              <a:solidFill>
                <a:srgbClr val="000000"/>
              </a:solidFill>
            </a:endParaRPr>
          </a:p>
        </p:txBody>
      </p:sp>
      <p:sp>
        <p:nvSpPr>
          <p:cNvPr id="26633" name="Rectangle 15"/>
          <p:cNvSpPr>
            <a:spLocks noChangeArrowheads="1"/>
          </p:cNvSpPr>
          <p:nvPr/>
        </p:nvSpPr>
        <p:spPr bwMode="auto">
          <a:xfrm>
            <a:off x="0" y="2708275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000" dirty="0" smtClean="0">
                <a:solidFill>
                  <a:srgbClr val="000000"/>
                </a:solidFill>
              </a:rPr>
              <a:t>28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8208" name="Rectangle 16"/>
          <p:cNvSpPr>
            <a:spLocks noChangeArrowheads="1"/>
          </p:cNvSpPr>
          <p:nvPr/>
        </p:nvSpPr>
        <p:spPr bwMode="auto">
          <a:xfrm>
            <a:off x="0" y="5915025"/>
            <a:ext cx="525772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kde je natočen hlas ledňáčka říčního:</a:t>
            </a:r>
          </a:p>
          <a:p>
            <a:endParaRPr lang="cs-CZ" sz="1400" dirty="0">
              <a:solidFill>
                <a:srgbClr val="000000"/>
              </a:solidFill>
            </a:endParaRPr>
          </a:p>
          <a:p>
            <a:r>
              <a:rPr lang="cs-CZ" sz="1200" dirty="0">
                <a:solidFill>
                  <a:srgbClr val="000000"/>
                </a:solidFill>
                <a:hlinkClick r:id="rId6"/>
              </a:rPr>
              <a:t>http://www.rozhlas.cz/hlas/srostloprsti/_zprava/lednacek-ricni-video--42225</a:t>
            </a:r>
            <a:endParaRPr lang="cs-CZ" sz="1200" dirty="0">
              <a:solidFill>
                <a:srgbClr val="000000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withGroup">
                            <p:stCondLst>
                              <p:cond delay="7700"/>
                            </p:stCondLst>
                            <p:childTnLst>
                              <p:par>
                                <p:cTn id="6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833582" y="116632"/>
            <a:ext cx="40916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dirty="0" smtClean="0">
                <a:solidFill>
                  <a:srgbClr val="000000"/>
                </a:solidFill>
              </a:rPr>
              <a:t>KACHNA DIVOKÁ</a:t>
            </a:r>
            <a:endParaRPr lang="cs-CZ" sz="3600" b="1" dirty="0">
              <a:solidFill>
                <a:srgbClr val="000000"/>
              </a:solidFill>
            </a:endParaRPr>
          </a:p>
        </p:txBody>
      </p:sp>
      <p:sp>
        <p:nvSpPr>
          <p:cNvPr id="27651" name="Text Box 7"/>
          <p:cNvSpPr txBox="1">
            <a:spLocks noChangeArrowheads="1"/>
          </p:cNvSpPr>
          <p:nvPr/>
        </p:nvSpPr>
        <p:spPr bwMode="auto">
          <a:xfrm>
            <a:off x="250825" y="3228975"/>
            <a:ext cx="4318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30                                     </a:t>
            </a:r>
            <a:endParaRPr lang="cs-CZ" sz="1000" dirty="0">
              <a:solidFill>
                <a:srgbClr val="000000"/>
              </a:solidFill>
            </a:endParaRP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349500"/>
            <a:ext cx="3449638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3" name="Rectangle 10"/>
          <p:cNvSpPr>
            <a:spLocks noChangeArrowheads="1"/>
          </p:cNvSpPr>
          <p:nvPr/>
        </p:nvSpPr>
        <p:spPr bwMode="auto">
          <a:xfrm>
            <a:off x="468313" y="5051425"/>
            <a:ext cx="2270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cs-CZ" sz="1200"/>
              <a:t> </a:t>
            </a:r>
          </a:p>
        </p:txBody>
      </p:sp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076700"/>
            <a:ext cx="2455863" cy="183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5" name="Picture 13" descr="OPVK_hor_zakladni_logolink_RGB_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0" name="Rectangle 14"/>
          <p:cNvSpPr>
            <a:spLocks noChangeArrowheads="1"/>
          </p:cNvSpPr>
          <p:nvPr/>
        </p:nvSpPr>
        <p:spPr bwMode="auto">
          <a:xfrm>
            <a:off x="6227763" y="1844675"/>
            <a:ext cx="309562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>
                <a:solidFill>
                  <a:srgbClr val="000000"/>
                </a:solidFill>
              </a:rPr>
              <a:t>Potrava</a:t>
            </a:r>
          </a:p>
          <a:p>
            <a:r>
              <a:rPr lang="cs-CZ">
                <a:solidFill>
                  <a:srgbClr val="000000"/>
                </a:solidFill>
              </a:rPr>
              <a:t>● drobní živočichové </a:t>
            </a:r>
          </a:p>
          <a:p>
            <a:r>
              <a:rPr lang="cs-CZ">
                <a:solidFill>
                  <a:srgbClr val="000000"/>
                </a:solidFill>
              </a:rPr>
              <a:t>   (ryby, žáby, </a:t>
            </a:r>
          </a:p>
          <a:p>
            <a:r>
              <a:rPr lang="cs-CZ">
                <a:solidFill>
                  <a:srgbClr val="000000"/>
                </a:solidFill>
              </a:rPr>
              <a:t>   plazi, savci)</a:t>
            </a:r>
          </a:p>
          <a:p>
            <a:r>
              <a:rPr lang="cs-CZ">
                <a:solidFill>
                  <a:srgbClr val="000000"/>
                </a:solidFill>
              </a:rPr>
              <a:t>●</a:t>
            </a:r>
            <a:r>
              <a:rPr lang="cs-CZ"/>
              <a:t> </a:t>
            </a:r>
            <a:r>
              <a:rPr lang="cs-CZ">
                <a:solidFill>
                  <a:srgbClr val="000000"/>
                </a:solidFill>
              </a:rPr>
              <a:t>rostliny z vody </a:t>
            </a:r>
            <a:endParaRPr lang="cs-CZ" b="1" u="sng">
              <a:solidFill>
                <a:srgbClr val="000000"/>
              </a:solidFill>
            </a:endParaRPr>
          </a:p>
        </p:txBody>
      </p:sp>
      <p:sp>
        <p:nvSpPr>
          <p:cNvPr id="9231" name="Rectangle 15"/>
          <p:cNvSpPr>
            <a:spLocks noChangeArrowheads="1"/>
          </p:cNvSpPr>
          <p:nvPr/>
        </p:nvSpPr>
        <p:spPr bwMode="auto">
          <a:xfrm>
            <a:off x="0" y="3933825"/>
            <a:ext cx="588645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>
                <a:solidFill>
                  <a:srgbClr val="000000"/>
                </a:solidFill>
              </a:rPr>
              <a:t>Hnízdo</a:t>
            </a:r>
            <a:r>
              <a:rPr lang="cs-CZ">
                <a:solidFill>
                  <a:srgbClr val="000000"/>
                </a:solidFill>
              </a:rPr>
              <a:t> - na březích, ostrůvcích</a:t>
            </a:r>
          </a:p>
          <a:p>
            <a:r>
              <a:rPr lang="cs-CZ">
                <a:solidFill>
                  <a:srgbClr val="000000"/>
                </a:solidFill>
              </a:rPr>
              <a:t>             - v hustých porostech</a:t>
            </a:r>
          </a:p>
          <a:p>
            <a:r>
              <a:rPr lang="cs-CZ">
                <a:solidFill>
                  <a:srgbClr val="000000"/>
                </a:solidFill>
              </a:rPr>
              <a:t>             - v dutinách stromů</a:t>
            </a:r>
          </a:p>
          <a:p>
            <a:r>
              <a:rPr lang="cs-CZ">
                <a:solidFill>
                  <a:srgbClr val="000000"/>
                </a:solidFill>
              </a:rPr>
              <a:t>             - ve větších cizích hnízdech </a:t>
            </a:r>
          </a:p>
          <a:p>
            <a:r>
              <a:rPr lang="cs-CZ">
                <a:solidFill>
                  <a:srgbClr val="000000"/>
                </a:solidFill>
              </a:rPr>
              <a:t>               na stromech</a:t>
            </a:r>
            <a:r>
              <a:rPr lang="cs-CZ"/>
              <a:t> 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3600450" cy="255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32" name="Rectangle 16"/>
          <p:cNvSpPr>
            <a:spLocks noChangeArrowheads="1"/>
          </p:cNvSpPr>
          <p:nvPr/>
        </p:nvSpPr>
        <p:spPr bwMode="auto">
          <a:xfrm>
            <a:off x="3995738" y="908050"/>
            <a:ext cx="30067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>
                <a:solidFill>
                  <a:srgbClr val="000000"/>
                </a:solidFill>
              </a:rPr>
              <a:t>Vyskytuje se</a:t>
            </a:r>
          </a:p>
          <a:p>
            <a:r>
              <a:rPr lang="cs-CZ">
                <a:solidFill>
                  <a:srgbClr val="000000"/>
                </a:solidFill>
              </a:rPr>
              <a:t>● vody všeho druhu</a:t>
            </a:r>
          </a:p>
        </p:txBody>
      </p:sp>
      <p:sp>
        <p:nvSpPr>
          <p:cNvPr id="27660" name="Text Box 17"/>
          <p:cNvSpPr txBox="1">
            <a:spLocks noChangeArrowheads="1"/>
          </p:cNvSpPr>
          <p:nvPr/>
        </p:nvSpPr>
        <p:spPr bwMode="auto">
          <a:xfrm>
            <a:off x="8027988" y="5661025"/>
            <a:ext cx="36099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>
                <a:solidFill>
                  <a:srgbClr val="000000"/>
                </a:solidFill>
              </a:rPr>
              <a:t> </a:t>
            </a:r>
            <a:r>
              <a:rPr lang="cs-CZ" sz="1000" dirty="0" smtClean="0">
                <a:solidFill>
                  <a:srgbClr val="000000"/>
                </a:solidFill>
              </a:rPr>
              <a:t>32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0" y="5915025"/>
            <a:ext cx="522245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kde je natočen hlas kachny divoké:</a:t>
            </a:r>
          </a:p>
          <a:p>
            <a:endParaRPr lang="cs-CZ" sz="1400" dirty="0">
              <a:solidFill>
                <a:srgbClr val="000000"/>
              </a:solidFill>
            </a:endParaRPr>
          </a:p>
          <a:p>
            <a:r>
              <a:rPr lang="cs-CZ" sz="1200" dirty="0">
                <a:solidFill>
                  <a:srgbClr val="000000"/>
                </a:solidFill>
                <a:hlinkClick r:id="rId7"/>
              </a:rPr>
              <a:t>http://www.rozhlas.cz/hlas/vrubozobi/_zprava/kachna-divoka-video--30494</a:t>
            </a:r>
            <a:endParaRPr lang="cs-CZ" sz="1200" dirty="0">
              <a:solidFill>
                <a:srgbClr val="000000"/>
              </a:solidFill>
            </a:endParaRPr>
          </a:p>
        </p:txBody>
      </p:sp>
      <p:sp>
        <p:nvSpPr>
          <p:cNvPr id="27662" name="TextovéPole 1"/>
          <p:cNvSpPr txBox="1">
            <a:spLocks noChangeArrowheads="1"/>
          </p:cNvSpPr>
          <p:nvPr/>
        </p:nvSpPr>
        <p:spPr bwMode="auto">
          <a:xfrm>
            <a:off x="5322888" y="4646613"/>
            <a:ext cx="32573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31</a:t>
            </a:r>
            <a:endParaRPr lang="cs-CZ" sz="1000" dirty="0">
              <a:solidFill>
                <a:srgbClr val="000000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2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2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2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2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2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2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2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2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2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withGroup">
                            <p:stCondLst>
                              <p:cond delay="6600"/>
                            </p:stCondLst>
                            <p:childTnLst>
                              <p:par>
                                <p:cTn id="82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9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9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3132138" y="116632"/>
            <a:ext cx="34419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dirty="0" smtClean="0">
                <a:solidFill>
                  <a:srgbClr val="000000"/>
                </a:solidFill>
              </a:rPr>
              <a:t>LABUŤ VELKÁ</a:t>
            </a:r>
            <a:endParaRPr lang="cs-CZ" sz="3600" b="1" dirty="0">
              <a:solidFill>
                <a:srgbClr val="000000"/>
              </a:solidFill>
            </a:endParaRPr>
          </a:p>
        </p:txBody>
      </p:sp>
      <p:pic>
        <p:nvPicPr>
          <p:cNvPr id="28675" name="Picture 8" descr="OPVK_hor_zakladni_logolink_RGB_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4751388" y="908050"/>
            <a:ext cx="4392612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 dirty="0">
                <a:solidFill>
                  <a:srgbClr val="000000"/>
                </a:solidFill>
              </a:rPr>
              <a:t>Vyskytuje se</a:t>
            </a:r>
          </a:p>
          <a:p>
            <a:r>
              <a:rPr lang="cs-CZ" dirty="0">
                <a:solidFill>
                  <a:srgbClr val="000000"/>
                </a:solidFill>
              </a:rPr>
              <a:t>● menší i větší vody</a:t>
            </a:r>
          </a:p>
          <a:p>
            <a:r>
              <a:rPr lang="cs-CZ" dirty="0">
                <a:solidFill>
                  <a:srgbClr val="000000"/>
                </a:solidFill>
              </a:rPr>
              <a:t>●</a:t>
            </a:r>
            <a:r>
              <a:rPr lang="cs-CZ" dirty="0"/>
              <a:t> </a:t>
            </a:r>
            <a:r>
              <a:rPr lang="cs-CZ" dirty="0">
                <a:solidFill>
                  <a:srgbClr val="000000"/>
                </a:solidFill>
              </a:rPr>
              <a:t>vytvářejí trvalé páry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Potrava</a:t>
            </a:r>
          </a:p>
          <a:p>
            <a:r>
              <a:rPr lang="cs-CZ" dirty="0">
                <a:solidFill>
                  <a:srgbClr val="000000"/>
                </a:solidFill>
              </a:rPr>
              <a:t>● vodní rostliny, které odštipují </a:t>
            </a:r>
          </a:p>
          <a:p>
            <a:r>
              <a:rPr lang="cs-CZ" dirty="0">
                <a:solidFill>
                  <a:srgbClr val="000000"/>
                </a:solidFill>
              </a:rPr>
              <a:t>   ze dna</a:t>
            </a:r>
          </a:p>
        </p:txBody>
      </p:sp>
      <p:sp>
        <p:nvSpPr>
          <p:cNvPr id="28677" name="Text Box 10"/>
          <p:cNvSpPr txBox="1">
            <a:spLocks noChangeArrowheads="1"/>
          </p:cNvSpPr>
          <p:nvPr/>
        </p:nvSpPr>
        <p:spPr bwMode="auto">
          <a:xfrm>
            <a:off x="8785225" y="5734050"/>
            <a:ext cx="3587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34 </a:t>
            </a:r>
            <a:endParaRPr lang="cs-CZ" sz="1000" dirty="0">
              <a:solidFill>
                <a:srgbClr val="000000"/>
              </a:solidFill>
            </a:endParaRPr>
          </a:p>
        </p:txBody>
      </p:sp>
      <p:pic>
        <p:nvPicPr>
          <p:cNvPr id="2458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4025900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8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500438"/>
            <a:ext cx="3236912" cy="242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9" name="Rectangle 13"/>
          <p:cNvSpPr>
            <a:spLocks noChangeArrowheads="1"/>
          </p:cNvSpPr>
          <p:nvPr/>
        </p:nvSpPr>
        <p:spPr bwMode="auto">
          <a:xfrm>
            <a:off x="0" y="4221163"/>
            <a:ext cx="514826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 dirty="0">
                <a:solidFill>
                  <a:srgbClr val="000000"/>
                </a:solidFill>
              </a:rPr>
              <a:t>Hnízdo</a:t>
            </a:r>
            <a:r>
              <a:rPr lang="cs-CZ" dirty="0">
                <a:solidFill>
                  <a:srgbClr val="000000"/>
                </a:solidFill>
              </a:rPr>
              <a:t> - z rostlinného materiálu</a:t>
            </a:r>
          </a:p>
          <a:p>
            <a:r>
              <a:rPr lang="cs-CZ" dirty="0">
                <a:solidFill>
                  <a:srgbClr val="000000"/>
                </a:solidFill>
              </a:rPr>
              <a:t>             - vystlané prachovým peřím</a:t>
            </a:r>
          </a:p>
          <a:p>
            <a:r>
              <a:rPr lang="cs-CZ" dirty="0">
                <a:solidFill>
                  <a:srgbClr val="000000"/>
                </a:solidFill>
              </a:rPr>
              <a:t>             - na vodě v </a:t>
            </a:r>
            <a:r>
              <a:rPr lang="cs-CZ" dirty="0" smtClean="0">
                <a:solidFill>
                  <a:srgbClr val="000000"/>
                </a:solidFill>
              </a:rPr>
              <a:t>porostu </a:t>
            </a:r>
            <a:r>
              <a:rPr lang="cs-CZ" dirty="0">
                <a:solidFill>
                  <a:srgbClr val="000000"/>
                </a:solidFill>
              </a:rPr>
              <a:t>rákosin</a:t>
            </a:r>
          </a:p>
          <a:p>
            <a:r>
              <a:rPr lang="cs-CZ" dirty="0">
                <a:solidFill>
                  <a:srgbClr val="000000"/>
                </a:solidFill>
              </a:rPr>
              <a:t>             - na břehu</a:t>
            </a:r>
          </a:p>
        </p:txBody>
      </p:sp>
      <p:sp>
        <p:nvSpPr>
          <p:cNvPr id="28681" name="Text Box 16"/>
          <p:cNvSpPr txBox="1">
            <a:spLocks noChangeArrowheads="1"/>
          </p:cNvSpPr>
          <p:nvPr/>
        </p:nvSpPr>
        <p:spPr bwMode="auto">
          <a:xfrm>
            <a:off x="0" y="3500438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33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24593" name="Rectangle 17"/>
          <p:cNvSpPr>
            <a:spLocks noChangeArrowheads="1"/>
          </p:cNvSpPr>
          <p:nvPr/>
        </p:nvSpPr>
        <p:spPr bwMode="auto">
          <a:xfrm>
            <a:off x="0" y="5915025"/>
            <a:ext cx="497559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kde je natočen hlas labutě velké:</a:t>
            </a:r>
          </a:p>
          <a:p>
            <a:endParaRPr lang="cs-CZ" sz="1400" dirty="0">
              <a:solidFill>
                <a:srgbClr val="000000"/>
              </a:solidFill>
            </a:endParaRPr>
          </a:p>
          <a:p>
            <a:r>
              <a:rPr lang="cs-CZ" sz="1200" dirty="0">
                <a:solidFill>
                  <a:srgbClr val="000000"/>
                </a:solidFill>
                <a:hlinkClick r:id="rId6"/>
              </a:rPr>
              <a:t>http://www.rozhlas.cz/hlas/vrubozobi/_zprava/labut-velka-video--36828</a:t>
            </a:r>
            <a:endParaRPr lang="cs-CZ" sz="1200" dirty="0">
              <a:solidFill>
                <a:srgbClr val="000000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5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5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5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5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5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5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5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5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5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5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5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5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5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5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5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5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5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5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45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5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5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withGroup">
                            <p:stCondLst>
                              <p:cond delay="6800"/>
                            </p:stCondLst>
                            <p:childTnLst>
                              <p:par>
                                <p:cTn id="6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4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45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5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5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45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5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5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4205288" y="188640"/>
            <a:ext cx="47672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dirty="0" smtClean="0">
                <a:solidFill>
                  <a:srgbClr val="000000"/>
                </a:solidFill>
              </a:rPr>
              <a:t>VOLAVKA ČERVENÁ</a:t>
            </a:r>
            <a:endParaRPr lang="cs-CZ" sz="3600" b="1" dirty="0">
              <a:solidFill>
                <a:srgbClr val="000000"/>
              </a:solidFill>
            </a:endParaRPr>
          </a:p>
        </p:txBody>
      </p:sp>
      <p:sp>
        <p:nvSpPr>
          <p:cNvPr id="29699" name="Rectangle 9"/>
          <p:cNvSpPr>
            <a:spLocks noChangeArrowheads="1"/>
          </p:cNvSpPr>
          <p:nvPr/>
        </p:nvSpPr>
        <p:spPr bwMode="auto">
          <a:xfrm>
            <a:off x="611188" y="3573463"/>
            <a:ext cx="146050" cy="29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22" tIns="9522" rIns="9522" bIns="9522" anchor="ctr">
            <a:spAutoFit/>
          </a:bodyPr>
          <a:lstStyle/>
          <a:p>
            <a:r>
              <a:rPr lang="cs-CZ" sz="1800"/>
              <a:t>  </a:t>
            </a:r>
          </a:p>
        </p:txBody>
      </p:sp>
      <p:pic>
        <p:nvPicPr>
          <p:cNvPr id="25611" name="Picture 11" descr="Soubor:Purple Heron (Ardea purpurea) in Kolkata W IMG 3352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500438"/>
            <a:ext cx="3378200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ctangle 14"/>
          <p:cNvSpPr>
            <a:spLocks noChangeArrowheads="1"/>
          </p:cNvSpPr>
          <p:nvPr/>
        </p:nvSpPr>
        <p:spPr bwMode="auto">
          <a:xfrm>
            <a:off x="468313" y="5699125"/>
            <a:ext cx="163512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79331" rIns="71415" anchor="ctr">
            <a:spAutoFit/>
          </a:bodyPr>
          <a:lstStyle/>
          <a:p>
            <a:endParaRPr lang="cs-CZ" sz="1200"/>
          </a:p>
        </p:txBody>
      </p:sp>
      <p:pic>
        <p:nvPicPr>
          <p:cNvPr id="29702" name="Picture 15" descr="OPVK_hor_zakladni_logolink_RGB_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6" name="Rectangle 16"/>
          <p:cNvSpPr>
            <a:spLocks noChangeArrowheads="1"/>
          </p:cNvSpPr>
          <p:nvPr/>
        </p:nvSpPr>
        <p:spPr bwMode="auto">
          <a:xfrm>
            <a:off x="5038725" y="1125538"/>
            <a:ext cx="410527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>
                <a:solidFill>
                  <a:srgbClr val="000000"/>
                </a:solidFill>
              </a:rPr>
              <a:t>Vyskytuje se</a:t>
            </a:r>
          </a:p>
          <a:p>
            <a:r>
              <a:rPr lang="cs-CZ">
                <a:solidFill>
                  <a:srgbClr val="000000"/>
                </a:solidFill>
              </a:rPr>
              <a:t>● rákosiny</a:t>
            </a:r>
          </a:p>
          <a:p>
            <a:r>
              <a:rPr lang="cs-CZ">
                <a:solidFill>
                  <a:srgbClr val="000000"/>
                </a:solidFill>
              </a:rPr>
              <a:t>● bažiny  </a:t>
            </a:r>
          </a:p>
          <a:p>
            <a:endParaRPr lang="cs-CZ" b="1" u="sng">
              <a:solidFill>
                <a:srgbClr val="000000"/>
              </a:solidFill>
            </a:endParaRPr>
          </a:p>
          <a:p>
            <a:r>
              <a:rPr lang="cs-CZ" b="1" u="sng">
                <a:solidFill>
                  <a:srgbClr val="000000"/>
                </a:solidFill>
              </a:rPr>
              <a:t>Hnízdo</a:t>
            </a:r>
            <a:r>
              <a:rPr lang="cs-CZ">
                <a:solidFill>
                  <a:srgbClr val="000000"/>
                </a:solidFill>
              </a:rPr>
              <a:t> - z rostlin </a:t>
            </a:r>
          </a:p>
          <a:p>
            <a:r>
              <a:rPr lang="cs-CZ">
                <a:solidFill>
                  <a:srgbClr val="000000"/>
                </a:solidFill>
              </a:rPr>
              <a:t>             - na rákosu vysoko</a:t>
            </a:r>
          </a:p>
          <a:p>
            <a:r>
              <a:rPr lang="cs-CZ">
                <a:solidFill>
                  <a:srgbClr val="000000"/>
                </a:solidFill>
              </a:rPr>
              <a:t>                           nad vodou</a:t>
            </a:r>
            <a:r>
              <a:rPr lang="cs-CZ"/>
              <a:t>  </a:t>
            </a:r>
          </a:p>
        </p:txBody>
      </p:sp>
      <p:sp>
        <p:nvSpPr>
          <p:cNvPr id="29704" name="Text Box 17"/>
          <p:cNvSpPr txBox="1">
            <a:spLocks noChangeArrowheads="1"/>
          </p:cNvSpPr>
          <p:nvPr/>
        </p:nvSpPr>
        <p:spPr bwMode="auto">
          <a:xfrm>
            <a:off x="0" y="3500438"/>
            <a:ext cx="36099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35 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25618" name="Rectangle 18"/>
          <p:cNvSpPr>
            <a:spLocks noChangeArrowheads="1"/>
          </p:cNvSpPr>
          <p:nvPr/>
        </p:nvSpPr>
        <p:spPr bwMode="auto">
          <a:xfrm>
            <a:off x="250825" y="3789363"/>
            <a:ext cx="45720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>
                <a:solidFill>
                  <a:srgbClr val="000000"/>
                </a:solidFill>
              </a:rPr>
              <a:t>Potrava</a:t>
            </a:r>
          </a:p>
          <a:p>
            <a:r>
              <a:rPr lang="cs-CZ">
                <a:solidFill>
                  <a:srgbClr val="000000"/>
                </a:solidFill>
              </a:rPr>
              <a:t>● hlavně ryby</a:t>
            </a:r>
          </a:p>
          <a:p>
            <a:r>
              <a:rPr lang="cs-CZ">
                <a:solidFill>
                  <a:srgbClr val="000000"/>
                </a:solidFill>
              </a:rPr>
              <a:t>● méně -</a:t>
            </a:r>
            <a:r>
              <a:rPr lang="cs-CZ"/>
              <a:t> </a:t>
            </a:r>
            <a:r>
              <a:rPr lang="cs-CZ">
                <a:solidFill>
                  <a:srgbClr val="000000"/>
                </a:solidFill>
              </a:rPr>
              <a:t>obojživelníci</a:t>
            </a:r>
          </a:p>
          <a:p>
            <a:r>
              <a:rPr lang="cs-CZ">
                <a:solidFill>
                  <a:srgbClr val="000000"/>
                </a:solidFill>
              </a:rPr>
              <a:t>             - plazi </a:t>
            </a:r>
          </a:p>
          <a:p>
            <a:r>
              <a:rPr lang="cs-CZ">
                <a:solidFill>
                  <a:srgbClr val="000000"/>
                </a:solidFill>
              </a:rPr>
              <a:t>             - savci </a:t>
            </a:r>
          </a:p>
          <a:p>
            <a:r>
              <a:rPr lang="cs-CZ">
                <a:solidFill>
                  <a:srgbClr val="000000"/>
                </a:solidFill>
              </a:rPr>
              <a:t>             - hmyz</a:t>
            </a:r>
          </a:p>
        </p:txBody>
      </p:sp>
      <p:pic>
        <p:nvPicPr>
          <p:cNvPr id="25606" name="Picture 6" descr="Soubor:Purple Heron (Ardea purpurea) in Hodal W IMG 6600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52513"/>
            <a:ext cx="3810000" cy="259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7" name="Text Box 19"/>
          <p:cNvSpPr txBox="1">
            <a:spLocks noChangeArrowheads="1"/>
          </p:cNvSpPr>
          <p:nvPr/>
        </p:nvSpPr>
        <p:spPr bwMode="auto">
          <a:xfrm>
            <a:off x="6948488" y="5734050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36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25621" name="Rectangle 21"/>
          <p:cNvSpPr>
            <a:spLocks noChangeArrowheads="1"/>
          </p:cNvSpPr>
          <p:nvPr/>
        </p:nvSpPr>
        <p:spPr bwMode="auto">
          <a:xfrm>
            <a:off x="0" y="6127750"/>
            <a:ext cx="412459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</a:rPr>
              <a:t>Podívejte se na volavku červenou v přírodě:</a:t>
            </a:r>
          </a:p>
          <a:p>
            <a:endParaRPr lang="cs-CZ" sz="1400" dirty="0">
              <a:solidFill>
                <a:srgbClr val="000000"/>
              </a:solidFill>
            </a:endParaRPr>
          </a:p>
          <a:p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>
                <a:solidFill>
                  <a:srgbClr val="000000"/>
                </a:solidFill>
                <a:hlinkClick r:id="rId8"/>
              </a:rPr>
              <a:t>http://www.youtube.com/watch?v=qWEjHSzh3xY</a:t>
            </a:r>
            <a:endParaRPr lang="cs-CZ" sz="1400" dirty="0">
              <a:solidFill>
                <a:srgbClr val="000000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6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6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6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6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6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6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6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6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6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6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6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6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6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6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6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6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6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6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6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6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6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56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6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6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withGroup">
                            <p:stCondLst>
                              <p:cond delay="5800"/>
                            </p:stCondLst>
                            <p:childTnLst>
                              <p:par>
                                <p:cTn id="7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5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6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6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6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393982" y="188640"/>
            <a:ext cx="47500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dirty="0" smtClean="0">
                <a:solidFill>
                  <a:srgbClr val="000000"/>
                </a:solidFill>
              </a:rPr>
              <a:t>RÁKOSNÍK OBECNÝ</a:t>
            </a:r>
            <a:endParaRPr lang="cs-CZ" sz="3600" b="1" dirty="0">
              <a:solidFill>
                <a:srgbClr val="000000"/>
              </a:solidFill>
            </a:endParaRPr>
          </a:p>
        </p:txBody>
      </p:sp>
      <p:pic>
        <p:nvPicPr>
          <p:cNvPr id="26630" name="Picture 6" descr="Soubor:Acrocephalus scirpaceus (Bertinetto)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32" b="21921"/>
          <a:stretch>
            <a:fillRect/>
          </a:stretch>
        </p:blipFill>
        <p:spPr bwMode="auto">
          <a:xfrm>
            <a:off x="250825" y="1052513"/>
            <a:ext cx="4464050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8" descr="OPVK_hor_zakladni_logolink_RGB_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5003800" y="1125538"/>
            <a:ext cx="244792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 dirty="0">
                <a:solidFill>
                  <a:srgbClr val="000000"/>
                </a:solidFill>
              </a:rPr>
              <a:t>Vyskytuje se</a:t>
            </a:r>
            <a:endParaRPr lang="cs-CZ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● v rákosí u vod 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Potrava</a:t>
            </a:r>
            <a:r>
              <a:rPr lang="cs-CZ" dirty="0"/>
              <a:t> </a:t>
            </a:r>
            <a:r>
              <a:rPr lang="cs-CZ" dirty="0">
                <a:solidFill>
                  <a:srgbClr val="000000"/>
                </a:solidFill>
              </a:rPr>
              <a:t> </a:t>
            </a:r>
          </a:p>
          <a:p>
            <a:r>
              <a:rPr lang="cs-CZ" dirty="0">
                <a:solidFill>
                  <a:srgbClr val="000000"/>
                </a:solidFill>
              </a:rPr>
              <a:t>● </a:t>
            </a:r>
            <a:r>
              <a:rPr lang="cs-CZ" dirty="0" smtClean="0">
                <a:solidFill>
                  <a:srgbClr val="000000"/>
                </a:solidFill>
              </a:rPr>
              <a:t>hmyz </a:t>
            </a:r>
            <a:endParaRPr lang="cs-CZ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●</a:t>
            </a:r>
            <a:r>
              <a:rPr lang="cs-CZ" dirty="0"/>
              <a:t> </a:t>
            </a:r>
            <a:r>
              <a:rPr lang="cs-CZ" dirty="0">
                <a:solidFill>
                  <a:srgbClr val="000000"/>
                </a:solidFill>
              </a:rPr>
              <a:t>pavouci</a:t>
            </a:r>
          </a:p>
          <a:p>
            <a:r>
              <a:rPr lang="cs-CZ" dirty="0">
                <a:solidFill>
                  <a:srgbClr val="000000"/>
                </a:solidFill>
              </a:rPr>
              <a:t>● bobule</a:t>
            </a:r>
          </a:p>
        </p:txBody>
      </p:sp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924175"/>
            <a:ext cx="202882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7" name="Text Box 12"/>
          <p:cNvSpPr txBox="1">
            <a:spLocks noChangeArrowheads="1"/>
          </p:cNvSpPr>
          <p:nvPr/>
        </p:nvSpPr>
        <p:spPr bwMode="auto">
          <a:xfrm>
            <a:off x="0" y="3716338"/>
            <a:ext cx="36099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37 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250825" y="4221163"/>
            <a:ext cx="63373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>
                <a:solidFill>
                  <a:srgbClr val="000000"/>
                </a:solidFill>
              </a:rPr>
              <a:t>Hnízdo</a:t>
            </a:r>
            <a:r>
              <a:rPr lang="cs-CZ">
                <a:solidFill>
                  <a:srgbClr val="000000"/>
                </a:solidFill>
              </a:rPr>
              <a:t> - vpleteno do stébel rákosu</a:t>
            </a:r>
            <a:r>
              <a:rPr lang="cs-CZ"/>
              <a:t> </a:t>
            </a:r>
          </a:p>
          <a:p>
            <a:endParaRPr lang="cs-CZ">
              <a:solidFill>
                <a:srgbClr val="000000"/>
              </a:solidFill>
            </a:endParaRPr>
          </a:p>
          <a:p>
            <a:r>
              <a:rPr lang="cs-CZ">
                <a:solidFill>
                  <a:srgbClr val="000000"/>
                </a:solidFill>
              </a:rPr>
              <a:t>●</a:t>
            </a:r>
            <a:r>
              <a:rPr lang="cs-CZ"/>
              <a:t> </a:t>
            </a:r>
            <a:r>
              <a:rPr lang="cs-CZ">
                <a:solidFill>
                  <a:srgbClr val="000000"/>
                </a:solidFill>
              </a:rPr>
              <a:t>do jejich hnízd často klade vejce kukačka</a:t>
            </a:r>
          </a:p>
        </p:txBody>
      </p:sp>
      <p:sp>
        <p:nvSpPr>
          <p:cNvPr id="30729" name="Text Box 14"/>
          <p:cNvSpPr txBox="1">
            <a:spLocks noChangeArrowheads="1"/>
          </p:cNvSpPr>
          <p:nvPr/>
        </p:nvSpPr>
        <p:spPr bwMode="auto">
          <a:xfrm>
            <a:off x="8818270" y="5516563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38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0" y="5915025"/>
            <a:ext cx="552721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kde je natočen hlas rákosníka obecného:</a:t>
            </a:r>
          </a:p>
          <a:p>
            <a:endParaRPr lang="cs-CZ" sz="1400" dirty="0">
              <a:solidFill>
                <a:srgbClr val="000000"/>
              </a:solidFill>
              <a:hlinkClick r:id="rId7"/>
            </a:endParaRPr>
          </a:p>
          <a:p>
            <a:r>
              <a:rPr lang="cs-CZ" sz="1400" dirty="0">
                <a:solidFill>
                  <a:srgbClr val="000000"/>
                </a:solidFill>
                <a:hlinkClick r:id="rId7"/>
              </a:rPr>
              <a:t>http://www.rozhlas.cz/hlas/pevci-p/_zprava/rakosnik-obecny--33403</a:t>
            </a:r>
            <a:endParaRPr lang="cs-CZ" sz="1400" dirty="0">
              <a:solidFill>
                <a:srgbClr val="000000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6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6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6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1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6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6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6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6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6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6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6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6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6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6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6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6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withGroup">
                            <p:stCondLst>
                              <p:cond delay="7500"/>
                            </p:stCondLst>
                            <p:childTnLst>
                              <p:par>
                                <p:cTn id="5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6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6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6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6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6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6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2915816" y="333375"/>
            <a:ext cx="39121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dirty="0" smtClean="0">
                <a:solidFill>
                  <a:srgbClr val="000000"/>
                </a:solidFill>
              </a:rPr>
              <a:t>RYBÁK OBECNÝ</a:t>
            </a:r>
            <a:endParaRPr lang="cs-CZ" sz="3600" b="1" dirty="0">
              <a:solidFill>
                <a:srgbClr val="000000"/>
              </a:solidFill>
            </a:endParaRPr>
          </a:p>
        </p:txBody>
      </p:sp>
      <p:pic>
        <p:nvPicPr>
          <p:cNvPr id="27654" name="Picture 6" descr="Soubor:Common Tern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196975"/>
            <a:ext cx="4427538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8" descr="OPVK_hor_zakladni_logolink_RGB_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323850" y="2133600"/>
            <a:ext cx="7596188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 dirty="0">
                <a:solidFill>
                  <a:srgbClr val="000000"/>
                </a:solidFill>
              </a:rPr>
              <a:t>Vyskytuje se</a:t>
            </a:r>
          </a:p>
          <a:p>
            <a:r>
              <a:rPr lang="cs-CZ" dirty="0">
                <a:solidFill>
                  <a:srgbClr val="000000"/>
                </a:solidFill>
              </a:rPr>
              <a:t>● větší vody (řeky, nádrže) 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Potrava</a:t>
            </a:r>
          </a:p>
          <a:p>
            <a:r>
              <a:rPr lang="cs-CZ" dirty="0">
                <a:solidFill>
                  <a:srgbClr val="000000"/>
                </a:solidFill>
              </a:rPr>
              <a:t>●</a:t>
            </a:r>
            <a:r>
              <a:rPr lang="cs-CZ" dirty="0"/>
              <a:t> </a:t>
            </a:r>
            <a:r>
              <a:rPr lang="cs-CZ" dirty="0">
                <a:solidFill>
                  <a:srgbClr val="000000"/>
                </a:solidFill>
              </a:rPr>
              <a:t>drobné ryby</a:t>
            </a:r>
          </a:p>
          <a:p>
            <a:r>
              <a:rPr lang="cs-CZ" dirty="0">
                <a:solidFill>
                  <a:srgbClr val="000000"/>
                </a:solidFill>
              </a:rPr>
              <a:t>● vodní bezobratlovci 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Hnízdo </a:t>
            </a:r>
            <a:r>
              <a:rPr lang="cs-CZ" dirty="0">
                <a:solidFill>
                  <a:srgbClr val="000000"/>
                </a:solidFill>
              </a:rPr>
              <a:t>- měkká jamka na ostrůvcích na zemi</a:t>
            </a:r>
            <a:r>
              <a:rPr lang="cs-CZ" dirty="0"/>
              <a:t>  </a:t>
            </a:r>
          </a:p>
          <a:p>
            <a:r>
              <a:rPr lang="cs-CZ" dirty="0">
                <a:solidFill>
                  <a:srgbClr val="000000"/>
                </a:solidFill>
              </a:rPr>
              <a:t>             - měkce vystlaná</a:t>
            </a:r>
          </a:p>
        </p:txBody>
      </p:sp>
      <p:sp>
        <p:nvSpPr>
          <p:cNvPr id="31750" name="Text Box 10"/>
          <p:cNvSpPr txBox="1">
            <a:spLocks noChangeArrowheads="1"/>
          </p:cNvSpPr>
          <p:nvPr/>
        </p:nvSpPr>
        <p:spPr bwMode="auto">
          <a:xfrm>
            <a:off x="8459788" y="4532621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39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27660" name="Rectangle 12"/>
          <p:cNvSpPr>
            <a:spLocks noChangeArrowheads="1"/>
          </p:cNvSpPr>
          <p:nvPr/>
        </p:nvSpPr>
        <p:spPr bwMode="auto">
          <a:xfrm>
            <a:off x="0" y="5915025"/>
            <a:ext cx="534909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kde je natočen hlas rybáka obecného:</a:t>
            </a:r>
          </a:p>
          <a:p>
            <a:endParaRPr lang="cs-CZ" sz="1400" dirty="0">
              <a:solidFill>
                <a:srgbClr val="000000"/>
              </a:solidFill>
            </a:endParaRPr>
          </a:p>
          <a:p>
            <a:r>
              <a:rPr lang="cs-CZ" sz="1200" dirty="0">
                <a:solidFill>
                  <a:srgbClr val="000000"/>
                </a:solidFill>
                <a:hlinkClick r:id="rId6"/>
              </a:rPr>
              <a:t>http://www.rozhlas.cz/hlas/dlouhokridli/_zprava/rybak-obecny-video--966938</a:t>
            </a:r>
            <a:endParaRPr lang="cs-CZ" sz="1200" dirty="0">
              <a:solidFill>
                <a:srgbClr val="000000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6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6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6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6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6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6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6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6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6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6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6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6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7400"/>
                            </p:stCondLst>
                            <p:childTnLst>
                              <p:par>
                                <p:cTn id="5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0" y="-66675"/>
            <a:ext cx="914400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cs-CZ" sz="4400" b="1" u="sng" dirty="0">
                <a:solidFill>
                  <a:srgbClr val="000000"/>
                </a:solidFill>
              </a:rPr>
              <a:t>Hnízdění ptáků ve volné přírodě</a:t>
            </a:r>
            <a:endParaRPr lang="cs-CZ" sz="4400" dirty="0">
              <a:solidFill>
                <a:srgbClr val="000000"/>
              </a:solidFill>
            </a:endParaRPr>
          </a:p>
        </p:txBody>
      </p:sp>
      <p:sp>
        <p:nvSpPr>
          <p:cNvPr id="5124" name="Obdélník 1"/>
          <p:cNvSpPr>
            <a:spLocks noChangeArrowheads="1"/>
          </p:cNvSpPr>
          <p:nvPr/>
        </p:nvSpPr>
        <p:spPr bwMode="auto">
          <a:xfrm>
            <a:off x="323850" y="4308475"/>
            <a:ext cx="6858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Mrak 1"/>
          <p:cNvSpPr/>
          <p:nvPr/>
        </p:nvSpPr>
        <p:spPr>
          <a:xfrm>
            <a:off x="6000750" y="1990725"/>
            <a:ext cx="3024188" cy="1439863"/>
          </a:xfrm>
          <a:prstGeom prst="cloud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bg2"/>
                </a:solidFill>
              </a:rPr>
              <a:t>voda a její okolí</a:t>
            </a:r>
          </a:p>
        </p:txBody>
      </p:sp>
      <p:sp>
        <p:nvSpPr>
          <p:cNvPr id="8" name="Mrak 7"/>
          <p:cNvSpPr/>
          <p:nvPr/>
        </p:nvSpPr>
        <p:spPr>
          <a:xfrm>
            <a:off x="111125" y="1900238"/>
            <a:ext cx="3025775" cy="1439862"/>
          </a:xfrm>
          <a:prstGeom prst="cloud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 </a:t>
            </a:r>
            <a:r>
              <a:rPr lang="cs-CZ" dirty="0">
                <a:solidFill>
                  <a:schemeClr val="bg2"/>
                </a:solidFill>
              </a:rPr>
              <a:t>pole, louky, pastviny</a:t>
            </a:r>
            <a:endParaRPr lang="cs-CZ" dirty="0"/>
          </a:p>
        </p:txBody>
      </p:sp>
      <p:sp>
        <p:nvSpPr>
          <p:cNvPr id="9" name="Mrak 8"/>
          <p:cNvSpPr/>
          <p:nvPr/>
        </p:nvSpPr>
        <p:spPr>
          <a:xfrm>
            <a:off x="2882900" y="2390775"/>
            <a:ext cx="3024188" cy="1439863"/>
          </a:xfrm>
          <a:prstGeom prst="cloud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bg2"/>
                </a:solidFill>
              </a:rPr>
              <a:t>lesní prostředí</a:t>
            </a:r>
          </a:p>
        </p:txBody>
      </p:sp>
      <p:sp>
        <p:nvSpPr>
          <p:cNvPr id="5128" name="Obdélník 3"/>
          <p:cNvSpPr>
            <a:spLocks noChangeArrowheads="1"/>
          </p:cNvSpPr>
          <p:nvPr/>
        </p:nvSpPr>
        <p:spPr bwMode="auto">
          <a:xfrm>
            <a:off x="0" y="3830638"/>
            <a:ext cx="4572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4400" b="1" u="sng" dirty="0">
                <a:solidFill>
                  <a:srgbClr val="000000"/>
                </a:solidFill>
              </a:rPr>
              <a:t>Hnízda staví v:</a:t>
            </a:r>
            <a:endParaRPr lang="cs-CZ" sz="4400" dirty="0">
              <a:solidFill>
                <a:srgbClr val="000000"/>
              </a:solidFill>
            </a:endParaRPr>
          </a:p>
        </p:txBody>
      </p:sp>
      <p:sp>
        <p:nvSpPr>
          <p:cNvPr id="15" name="Mrak 14"/>
          <p:cNvSpPr/>
          <p:nvPr/>
        </p:nvSpPr>
        <p:spPr>
          <a:xfrm>
            <a:off x="150813" y="4767263"/>
            <a:ext cx="2135187" cy="923925"/>
          </a:xfrm>
          <a:prstGeom prst="cloud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bg2"/>
                </a:solidFill>
              </a:rPr>
              <a:t> trávě</a:t>
            </a:r>
          </a:p>
        </p:txBody>
      </p:sp>
      <p:sp>
        <p:nvSpPr>
          <p:cNvPr id="16" name="Mrak 15"/>
          <p:cNvSpPr/>
          <p:nvPr/>
        </p:nvSpPr>
        <p:spPr>
          <a:xfrm>
            <a:off x="1814513" y="5516563"/>
            <a:ext cx="2720975" cy="1195387"/>
          </a:xfrm>
          <a:prstGeom prst="cloud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bg2"/>
                </a:solidFill>
              </a:rPr>
              <a:t>dutinách stromů</a:t>
            </a:r>
          </a:p>
        </p:txBody>
      </p:sp>
      <p:sp>
        <p:nvSpPr>
          <p:cNvPr id="17" name="Mrak 16"/>
          <p:cNvSpPr/>
          <p:nvPr/>
        </p:nvSpPr>
        <p:spPr>
          <a:xfrm>
            <a:off x="4100513" y="4308475"/>
            <a:ext cx="1736725" cy="1074738"/>
          </a:xfrm>
          <a:prstGeom prst="cloud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bg2"/>
                </a:solidFill>
              </a:rPr>
              <a:t>křoví</a:t>
            </a:r>
          </a:p>
        </p:txBody>
      </p:sp>
      <p:sp>
        <p:nvSpPr>
          <p:cNvPr id="18" name="Mrak 17"/>
          <p:cNvSpPr/>
          <p:nvPr/>
        </p:nvSpPr>
        <p:spPr>
          <a:xfrm>
            <a:off x="6000750" y="4770438"/>
            <a:ext cx="2628900" cy="1241425"/>
          </a:xfrm>
          <a:prstGeom prst="cloud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bg2"/>
                </a:solidFill>
              </a:rPr>
              <a:t>ve větvích stromů</a:t>
            </a:r>
          </a:p>
        </p:txBody>
      </p:sp>
      <p:sp>
        <p:nvSpPr>
          <p:cNvPr id="20" name="Šipka doprava 19"/>
          <p:cNvSpPr/>
          <p:nvPr/>
        </p:nvSpPr>
        <p:spPr>
          <a:xfrm rot="18175692">
            <a:off x="1365250" y="1131888"/>
            <a:ext cx="1108075" cy="511175"/>
          </a:xfrm>
          <a:prstGeom prst="rightArrow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2" name="Šipka doprava 21"/>
          <p:cNvSpPr/>
          <p:nvPr/>
        </p:nvSpPr>
        <p:spPr>
          <a:xfrm rot="14813645">
            <a:off x="6308725" y="1247775"/>
            <a:ext cx="1108075" cy="511175"/>
          </a:xfrm>
          <a:prstGeom prst="rightArrow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3" name="Šipka doprava 22"/>
          <p:cNvSpPr/>
          <p:nvPr/>
        </p:nvSpPr>
        <p:spPr>
          <a:xfrm rot="16200000">
            <a:off x="3820319" y="1361281"/>
            <a:ext cx="1106488" cy="511175"/>
          </a:xfrm>
          <a:prstGeom prst="rightArrow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2" grpId="0" animBg="1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4772054" y="260350"/>
            <a:ext cx="43738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dirty="0" smtClean="0">
                <a:solidFill>
                  <a:srgbClr val="000000"/>
                </a:solidFill>
              </a:rPr>
              <a:t>POTÁPKA ROHÁČ</a:t>
            </a:r>
            <a:endParaRPr lang="cs-CZ" sz="3600" dirty="0">
              <a:solidFill>
                <a:srgbClr val="000000"/>
              </a:solidFill>
            </a:endParaRPr>
          </a:p>
        </p:txBody>
      </p:sp>
      <p:pic>
        <p:nvPicPr>
          <p:cNvPr id="28678" name="Picture 6" descr="Soubor:Podiceps cristatus 1 (Lukasz Lukasik)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412875"/>
            <a:ext cx="4500563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8" descr="OPVK_hor_zakladni_logolink_RGB_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0" y="188913"/>
            <a:ext cx="54356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 dirty="0">
                <a:solidFill>
                  <a:srgbClr val="000000"/>
                </a:solidFill>
              </a:rPr>
              <a:t>Vyskytuje </a:t>
            </a:r>
            <a:r>
              <a:rPr lang="cs-CZ" b="1" u="sng" dirty="0" smtClean="0">
                <a:solidFill>
                  <a:srgbClr val="000000"/>
                </a:solidFill>
              </a:rPr>
              <a:t>se</a:t>
            </a:r>
            <a:endParaRPr lang="cs-CZ" b="1" u="sng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● větší vodní plochy s okrajovými </a:t>
            </a:r>
          </a:p>
          <a:p>
            <a:r>
              <a:rPr lang="cs-CZ" dirty="0">
                <a:solidFill>
                  <a:srgbClr val="000000"/>
                </a:solidFill>
              </a:rPr>
              <a:t>   porosty   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Hnízdo</a:t>
            </a:r>
            <a:r>
              <a:rPr lang="cs-CZ" dirty="0">
                <a:solidFill>
                  <a:srgbClr val="000000"/>
                </a:solidFill>
              </a:rPr>
              <a:t> - z vodních rostlin </a:t>
            </a:r>
          </a:p>
          <a:p>
            <a:r>
              <a:rPr lang="cs-CZ" dirty="0">
                <a:solidFill>
                  <a:srgbClr val="000000"/>
                </a:solidFill>
              </a:rPr>
              <a:t>             - plave v mělké vodě </a:t>
            </a:r>
          </a:p>
          <a:p>
            <a:r>
              <a:rPr lang="cs-CZ" dirty="0">
                <a:solidFill>
                  <a:srgbClr val="000000"/>
                </a:solidFill>
              </a:rPr>
              <a:t>               v porostech </a:t>
            </a:r>
            <a:r>
              <a:rPr lang="cs-CZ" dirty="0" smtClean="0">
                <a:solidFill>
                  <a:srgbClr val="000000"/>
                </a:solidFill>
              </a:rPr>
              <a:t>nebo </a:t>
            </a:r>
            <a:r>
              <a:rPr lang="cs-CZ" dirty="0">
                <a:solidFill>
                  <a:srgbClr val="000000"/>
                </a:solidFill>
              </a:rPr>
              <a:t>na </a:t>
            </a:r>
            <a:endParaRPr lang="cs-CZ" dirty="0" smtClean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smtClean="0">
                <a:solidFill>
                  <a:srgbClr val="000000"/>
                </a:solidFill>
              </a:rPr>
              <a:t>              zemi  </a:t>
            </a:r>
            <a:endParaRPr lang="cs-CZ" dirty="0">
              <a:solidFill>
                <a:srgbClr val="000000"/>
              </a:solidFill>
            </a:endParaRPr>
          </a:p>
          <a:p>
            <a:endParaRPr lang="cs-CZ" b="1" u="sng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Potrava</a:t>
            </a:r>
          </a:p>
          <a:p>
            <a:r>
              <a:rPr lang="cs-CZ" dirty="0">
                <a:solidFill>
                  <a:srgbClr val="000000"/>
                </a:solidFill>
              </a:rPr>
              <a:t>● drobné ryby</a:t>
            </a:r>
          </a:p>
          <a:p>
            <a:r>
              <a:rPr lang="cs-CZ" dirty="0">
                <a:solidFill>
                  <a:srgbClr val="000000"/>
                </a:solidFill>
              </a:rPr>
              <a:t>● vodními bezobratlovci   </a:t>
            </a:r>
          </a:p>
          <a:p>
            <a:endParaRPr lang="cs-CZ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Dokáže se potopit až do hloubky 20m. </a:t>
            </a:r>
          </a:p>
          <a:p>
            <a:r>
              <a:rPr lang="cs-CZ" dirty="0">
                <a:solidFill>
                  <a:srgbClr val="000000"/>
                </a:solidFill>
              </a:rPr>
              <a:t>Pod vodou vydrží až 3 minuty.</a:t>
            </a:r>
          </a:p>
        </p:txBody>
      </p:sp>
      <p:sp>
        <p:nvSpPr>
          <p:cNvPr id="32774" name="Text Box 10"/>
          <p:cNvSpPr txBox="1">
            <a:spLocks noChangeArrowheads="1"/>
          </p:cNvSpPr>
          <p:nvPr/>
        </p:nvSpPr>
        <p:spPr bwMode="auto">
          <a:xfrm>
            <a:off x="8820150" y="4581525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40</a:t>
            </a:r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0" y="5915025"/>
            <a:ext cx="5087803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kde je natočen hlas potápky roháč:</a:t>
            </a:r>
          </a:p>
          <a:p>
            <a:endParaRPr lang="cs-CZ" sz="1200" dirty="0">
              <a:solidFill>
                <a:srgbClr val="000000"/>
              </a:solidFill>
            </a:endParaRPr>
          </a:p>
          <a:p>
            <a:r>
              <a:rPr lang="cs-CZ" sz="1200" dirty="0">
                <a:solidFill>
                  <a:srgbClr val="FF0000"/>
                </a:solidFill>
                <a:hlinkClick r:id="rId6"/>
              </a:rPr>
              <a:t>http://www.rozhlas.cz/hlas/potapky/_zprava/potapka-rohac-video--12924</a:t>
            </a:r>
            <a:endParaRPr lang="cs-CZ" sz="1200" dirty="0">
              <a:solidFill>
                <a:srgbClr val="FF0000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6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6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6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6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6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6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6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6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6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6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6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6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6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6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6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6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6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6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6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6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6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6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6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6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68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68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68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68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68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68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68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68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68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withGroup">
                            <p:stCondLst>
                              <p:cond delay="6900"/>
                            </p:stCondLst>
                            <p:childTnLst>
                              <p:par>
                                <p:cTn id="76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8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8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8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2893218" y="309065"/>
            <a:ext cx="5186363" cy="646113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600" b="1">
                <a:solidFill>
                  <a:srgbClr val="000000"/>
                </a:solidFill>
                <a:latin typeface="Arial" pitchFamily="34" charset="0"/>
              </a:rPr>
              <a:t>Jsou tvrzení pravdivá?</a:t>
            </a:r>
          </a:p>
        </p:txBody>
      </p:sp>
      <p:sp>
        <p:nvSpPr>
          <p:cNvPr id="33" name="TextovéPole 1"/>
          <p:cNvSpPr txBox="1">
            <a:spLocks noChangeArrowheads="1"/>
          </p:cNvSpPr>
          <p:nvPr/>
        </p:nvSpPr>
        <p:spPr bwMode="auto">
          <a:xfrm>
            <a:off x="-7938" y="1527898"/>
            <a:ext cx="9151938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 dirty="0" smtClean="0">
                <a:solidFill>
                  <a:srgbClr val="000000"/>
                </a:solidFill>
                <a:latin typeface="Arial" pitchFamily="34" charset="0"/>
              </a:rPr>
              <a:t>Ledňáček říční loví potravu i pod vodou.</a:t>
            </a:r>
            <a:endParaRPr lang="cs-CZ" altLang="cs-CZ" sz="2800" b="1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2800" b="1" dirty="0" smtClean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 dirty="0" smtClean="0">
                <a:solidFill>
                  <a:srgbClr val="000000"/>
                </a:solidFill>
                <a:latin typeface="Arial" pitchFamily="34" charset="0"/>
              </a:rPr>
              <a:t>Datel černý se živí drobnými hlodavci.</a:t>
            </a:r>
            <a:endParaRPr lang="cs-CZ" altLang="cs-CZ" sz="2800" b="1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2800" b="1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 dirty="0" smtClean="0">
                <a:solidFill>
                  <a:srgbClr val="000000"/>
                </a:solidFill>
                <a:latin typeface="Arial" pitchFamily="34" charset="0"/>
              </a:rPr>
              <a:t>Kulíšek nejmenší si rád staví hnízdo v rákosí.</a:t>
            </a:r>
            <a:endParaRPr lang="cs-CZ" altLang="cs-CZ" sz="2800" b="1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2800" b="1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 dirty="0" smtClean="0">
                <a:solidFill>
                  <a:srgbClr val="000000"/>
                </a:solidFill>
                <a:latin typeface="Arial" pitchFamily="34" charset="0"/>
              </a:rPr>
              <a:t>Lelek lesní je aktivní hlavně večer a v noci</a:t>
            </a:r>
            <a:endParaRPr lang="cs-CZ" altLang="cs-CZ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4" name="TextovéPole 2"/>
          <p:cNvSpPr txBox="1">
            <a:spLocks noChangeArrowheads="1"/>
          </p:cNvSpPr>
          <p:nvPr/>
        </p:nvSpPr>
        <p:spPr bwMode="auto">
          <a:xfrm>
            <a:off x="7902657" y="1628800"/>
            <a:ext cx="1096963" cy="5842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>
                <a:solidFill>
                  <a:srgbClr val="000000"/>
                </a:solidFill>
                <a:latin typeface="Arial" pitchFamily="34" charset="0"/>
              </a:rPr>
              <a:t>ANO</a:t>
            </a:r>
          </a:p>
        </p:txBody>
      </p:sp>
      <p:sp>
        <p:nvSpPr>
          <p:cNvPr id="35" name="TextovéPole 5"/>
          <p:cNvSpPr txBox="1">
            <a:spLocks noChangeArrowheads="1"/>
          </p:cNvSpPr>
          <p:nvPr/>
        </p:nvSpPr>
        <p:spPr bwMode="auto">
          <a:xfrm>
            <a:off x="8243971" y="2776751"/>
            <a:ext cx="755650" cy="584200"/>
          </a:xfrm>
          <a:prstGeom prst="rect">
            <a:avLst/>
          </a:prstGeom>
          <a:solidFill>
            <a:srgbClr val="FF00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>
                <a:solidFill>
                  <a:srgbClr val="000000"/>
                </a:solidFill>
                <a:latin typeface="Arial" pitchFamily="34" charset="0"/>
              </a:rPr>
              <a:t>NE</a:t>
            </a:r>
          </a:p>
        </p:txBody>
      </p:sp>
      <p:sp>
        <p:nvSpPr>
          <p:cNvPr id="36" name="TextovéPole 2"/>
          <p:cNvSpPr txBox="1">
            <a:spLocks noChangeArrowheads="1"/>
          </p:cNvSpPr>
          <p:nvPr/>
        </p:nvSpPr>
        <p:spPr bwMode="auto">
          <a:xfrm>
            <a:off x="7902658" y="5301208"/>
            <a:ext cx="1096963" cy="5842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>
                <a:solidFill>
                  <a:srgbClr val="000000"/>
                </a:solidFill>
                <a:latin typeface="Arial" pitchFamily="34" charset="0"/>
              </a:rPr>
              <a:t>ANO</a:t>
            </a:r>
          </a:p>
        </p:txBody>
      </p:sp>
      <p:sp>
        <p:nvSpPr>
          <p:cNvPr id="37" name="TextovéPole 5"/>
          <p:cNvSpPr txBox="1">
            <a:spLocks noChangeArrowheads="1"/>
          </p:cNvSpPr>
          <p:nvPr/>
        </p:nvSpPr>
        <p:spPr bwMode="auto">
          <a:xfrm>
            <a:off x="8243971" y="4221088"/>
            <a:ext cx="755650" cy="584200"/>
          </a:xfrm>
          <a:prstGeom prst="rect">
            <a:avLst/>
          </a:prstGeom>
          <a:solidFill>
            <a:srgbClr val="FF00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>
                <a:solidFill>
                  <a:srgbClr val="000000"/>
                </a:solidFill>
                <a:latin typeface="Arial" pitchFamily="34" charset="0"/>
              </a:rPr>
              <a:t>NE</a:t>
            </a:r>
          </a:p>
        </p:txBody>
      </p:sp>
      <p:sp>
        <p:nvSpPr>
          <p:cNvPr id="38" name="TextovéPole 19"/>
          <p:cNvSpPr txBox="1">
            <a:spLocks noChangeArrowheads="1"/>
          </p:cNvSpPr>
          <p:nvPr/>
        </p:nvSpPr>
        <p:spPr bwMode="auto">
          <a:xfrm>
            <a:off x="187325" y="6445250"/>
            <a:ext cx="4506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" pitchFamily="34" charset="0"/>
              </a:rPr>
              <a:t>Pro kontrolu správné odpovědi klikni myší.</a:t>
            </a:r>
          </a:p>
        </p:txBody>
      </p:sp>
      <p:pic>
        <p:nvPicPr>
          <p:cNvPr id="1027" name="Picture 3" descr="C:\Users\Petra\AppData\Local\Microsoft\Windows\Temporary Internet Files\Content.IE5\Z15L32Y3\MC90043799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51916"/>
            <a:ext cx="1656184" cy="127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22146" y="1281677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41</a:t>
            </a:r>
            <a:endParaRPr lang="cs-CZ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7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2893218" y="309065"/>
            <a:ext cx="5186363" cy="646113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600" b="1">
                <a:solidFill>
                  <a:srgbClr val="000000"/>
                </a:solidFill>
                <a:latin typeface="Arial" pitchFamily="34" charset="0"/>
              </a:rPr>
              <a:t>Jsou tvrzení pravdivá?</a:t>
            </a:r>
          </a:p>
        </p:txBody>
      </p:sp>
      <p:sp>
        <p:nvSpPr>
          <p:cNvPr id="33" name="TextovéPole 1"/>
          <p:cNvSpPr txBox="1">
            <a:spLocks noChangeArrowheads="1"/>
          </p:cNvSpPr>
          <p:nvPr/>
        </p:nvSpPr>
        <p:spPr bwMode="auto">
          <a:xfrm>
            <a:off x="-7938" y="1527898"/>
            <a:ext cx="9151938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 dirty="0" smtClean="0">
                <a:solidFill>
                  <a:srgbClr val="000000"/>
                </a:solidFill>
                <a:latin typeface="Arial" pitchFamily="34" charset="0"/>
              </a:rPr>
              <a:t>Kukačka obecná má pověst zlodějky – krade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 dirty="0" smtClean="0">
                <a:solidFill>
                  <a:srgbClr val="000000"/>
                </a:solidFill>
                <a:latin typeface="Arial" pitchFamily="34" charset="0"/>
              </a:rPr>
              <a:t>blyštivé věci.</a:t>
            </a:r>
            <a:endParaRPr lang="cs-CZ" altLang="cs-CZ" sz="2800" b="1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800" b="1" dirty="0" smtClean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 dirty="0" smtClean="0">
                <a:solidFill>
                  <a:srgbClr val="000000"/>
                </a:solidFill>
                <a:latin typeface="Arial" pitchFamily="34" charset="0"/>
              </a:rPr>
              <a:t>Káně lesní bylo dříve nazýváno káně myšilov.</a:t>
            </a:r>
            <a:endParaRPr lang="cs-CZ" altLang="cs-CZ" sz="2800" b="1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2800" b="1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 dirty="0" smtClean="0">
                <a:solidFill>
                  <a:srgbClr val="000000"/>
                </a:solidFill>
                <a:latin typeface="Arial" pitchFamily="34" charset="0"/>
              </a:rPr>
              <a:t>Sojka obecná patří mezi dravce.</a:t>
            </a:r>
            <a:endParaRPr lang="cs-CZ" altLang="cs-CZ" sz="2800" b="1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2800" b="1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 dirty="0" smtClean="0">
                <a:solidFill>
                  <a:srgbClr val="000000"/>
                </a:solidFill>
                <a:latin typeface="Arial" pitchFamily="34" charset="0"/>
              </a:rPr>
              <a:t>Potápka roháč se potopí až do hloubky 20m.</a:t>
            </a:r>
            <a:endParaRPr lang="cs-CZ" altLang="cs-CZ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4" name="TextovéPole 2"/>
          <p:cNvSpPr txBox="1">
            <a:spLocks noChangeArrowheads="1"/>
          </p:cNvSpPr>
          <p:nvPr/>
        </p:nvSpPr>
        <p:spPr bwMode="auto">
          <a:xfrm>
            <a:off x="7902658" y="2852936"/>
            <a:ext cx="1096963" cy="5842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>
                <a:solidFill>
                  <a:srgbClr val="000000"/>
                </a:solidFill>
                <a:latin typeface="Arial" pitchFamily="34" charset="0"/>
              </a:rPr>
              <a:t>ANO</a:t>
            </a:r>
          </a:p>
        </p:txBody>
      </p:sp>
      <p:sp>
        <p:nvSpPr>
          <p:cNvPr id="35" name="TextovéPole 5"/>
          <p:cNvSpPr txBox="1">
            <a:spLocks noChangeArrowheads="1"/>
          </p:cNvSpPr>
          <p:nvPr/>
        </p:nvSpPr>
        <p:spPr bwMode="auto">
          <a:xfrm>
            <a:off x="8243971" y="1527898"/>
            <a:ext cx="755650" cy="584200"/>
          </a:xfrm>
          <a:prstGeom prst="rect">
            <a:avLst/>
          </a:prstGeom>
          <a:solidFill>
            <a:srgbClr val="FF00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>
                <a:solidFill>
                  <a:srgbClr val="000000"/>
                </a:solidFill>
                <a:latin typeface="Arial" pitchFamily="34" charset="0"/>
              </a:rPr>
              <a:t>NE</a:t>
            </a:r>
          </a:p>
        </p:txBody>
      </p:sp>
      <p:sp>
        <p:nvSpPr>
          <p:cNvPr id="36" name="TextovéPole 2"/>
          <p:cNvSpPr txBox="1">
            <a:spLocks noChangeArrowheads="1"/>
          </p:cNvSpPr>
          <p:nvPr/>
        </p:nvSpPr>
        <p:spPr bwMode="auto">
          <a:xfrm>
            <a:off x="7902658" y="5301208"/>
            <a:ext cx="1096963" cy="5842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>
                <a:solidFill>
                  <a:srgbClr val="000000"/>
                </a:solidFill>
                <a:latin typeface="Arial" pitchFamily="34" charset="0"/>
              </a:rPr>
              <a:t>ANO</a:t>
            </a:r>
          </a:p>
        </p:txBody>
      </p:sp>
      <p:sp>
        <p:nvSpPr>
          <p:cNvPr id="37" name="TextovéPole 5"/>
          <p:cNvSpPr txBox="1">
            <a:spLocks noChangeArrowheads="1"/>
          </p:cNvSpPr>
          <p:nvPr/>
        </p:nvSpPr>
        <p:spPr bwMode="auto">
          <a:xfrm>
            <a:off x="8243971" y="4149080"/>
            <a:ext cx="755650" cy="584200"/>
          </a:xfrm>
          <a:prstGeom prst="rect">
            <a:avLst/>
          </a:prstGeom>
          <a:solidFill>
            <a:srgbClr val="FF00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>
                <a:solidFill>
                  <a:srgbClr val="000000"/>
                </a:solidFill>
                <a:latin typeface="Arial" pitchFamily="34" charset="0"/>
              </a:rPr>
              <a:t>NE</a:t>
            </a:r>
          </a:p>
        </p:txBody>
      </p:sp>
      <p:sp>
        <p:nvSpPr>
          <p:cNvPr id="38" name="TextovéPole 19"/>
          <p:cNvSpPr txBox="1">
            <a:spLocks noChangeArrowheads="1"/>
          </p:cNvSpPr>
          <p:nvPr/>
        </p:nvSpPr>
        <p:spPr bwMode="auto">
          <a:xfrm>
            <a:off x="187325" y="6445250"/>
            <a:ext cx="4506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" pitchFamily="34" charset="0"/>
              </a:rPr>
              <a:t>Pro kontrolu správné odpovědi klikni myší.</a:t>
            </a:r>
          </a:p>
        </p:txBody>
      </p:sp>
      <p:pic>
        <p:nvPicPr>
          <p:cNvPr id="1027" name="Picture 3" descr="C:\Users\Petra\AppData\Local\Microsoft\Windows\Temporary Internet Files\Content.IE5\Z15L32Y3\MC90043799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51916"/>
            <a:ext cx="1656184" cy="127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2146" y="1281677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41</a:t>
            </a:r>
            <a:endParaRPr lang="cs-CZ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82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25538"/>
            <a:ext cx="7235825" cy="483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6" name="Text Box 7"/>
          <p:cNvSpPr txBox="1">
            <a:spLocks noChangeArrowheads="1"/>
          </p:cNvSpPr>
          <p:nvPr/>
        </p:nvSpPr>
        <p:spPr bwMode="auto">
          <a:xfrm>
            <a:off x="2555875" y="188913"/>
            <a:ext cx="39805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dirty="0">
                <a:solidFill>
                  <a:srgbClr val="000000"/>
                </a:solidFill>
              </a:rPr>
              <a:t>Hádej, kdo </a:t>
            </a:r>
            <a:r>
              <a:rPr lang="cs-CZ" sz="3600" b="1" dirty="0" smtClean="0">
                <a:solidFill>
                  <a:srgbClr val="000000"/>
                </a:solidFill>
              </a:rPr>
              <a:t>jsem?</a:t>
            </a:r>
            <a:endParaRPr lang="cs-CZ" sz="3600" b="1" dirty="0">
              <a:solidFill>
                <a:srgbClr val="000000"/>
              </a:solidFill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900113" y="1052513"/>
            <a:ext cx="1225550" cy="1223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900113" y="2276475"/>
            <a:ext cx="1225550" cy="1223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2124075" y="4724400"/>
            <a:ext cx="1225550" cy="1223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900113" y="3500438"/>
            <a:ext cx="1225550" cy="1223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72" name="Rectangle 12"/>
          <p:cNvSpPr>
            <a:spLocks noChangeArrowheads="1"/>
          </p:cNvSpPr>
          <p:nvPr/>
        </p:nvSpPr>
        <p:spPr bwMode="auto">
          <a:xfrm>
            <a:off x="900113" y="4724400"/>
            <a:ext cx="1225550" cy="1223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73" name="Rectangle 13"/>
          <p:cNvSpPr>
            <a:spLocks noChangeArrowheads="1"/>
          </p:cNvSpPr>
          <p:nvPr/>
        </p:nvSpPr>
        <p:spPr bwMode="auto">
          <a:xfrm>
            <a:off x="2124075" y="2276475"/>
            <a:ext cx="1225550" cy="1223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4572000" y="4724400"/>
            <a:ext cx="1225550" cy="1223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3348038" y="3500438"/>
            <a:ext cx="1225550" cy="1223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3348038" y="4724400"/>
            <a:ext cx="1225550" cy="1223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77" name="Rectangle 17"/>
          <p:cNvSpPr>
            <a:spLocks noChangeArrowheads="1"/>
          </p:cNvSpPr>
          <p:nvPr/>
        </p:nvSpPr>
        <p:spPr bwMode="auto">
          <a:xfrm>
            <a:off x="2124075" y="3500438"/>
            <a:ext cx="1225550" cy="1223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78" name="Rectangle 18"/>
          <p:cNvSpPr>
            <a:spLocks noChangeArrowheads="1"/>
          </p:cNvSpPr>
          <p:nvPr/>
        </p:nvSpPr>
        <p:spPr bwMode="auto">
          <a:xfrm>
            <a:off x="2124075" y="1052513"/>
            <a:ext cx="1225550" cy="1223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79" name="Rectangle 19"/>
          <p:cNvSpPr>
            <a:spLocks noChangeArrowheads="1"/>
          </p:cNvSpPr>
          <p:nvPr/>
        </p:nvSpPr>
        <p:spPr bwMode="auto">
          <a:xfrm>
            <a:off x="5795963" y="2276475"/>
            <a:ext cx="1225550" cy="1223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80" name="Rectangle 20"/>
          <p:cNvSpPr>
            <a:spLocks noChangeArrowheads="1"/>
          </p:cNvSpPr>
          <p:nvPr/>
        </p:nvSpPr>
        <p:spPr bwMode="auto">
          <a:xfrm>
            <a:off x="7019925" y="3500438"/>
            <a:ext cx="1225550" cy="1223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81" name="Rectangle 21"/>
          <p:cNvSpPr>
            <a:spLocks noChangeArrowheads="1"/>
          </p:cNvSpPr>
          <p:nvPr/>
        </p:nvSpPr>
        <p:spPr bwMode="auto">
          <a:xfrm>
            <a:off x="4572000" y="2276475"/>
            <a:ext cx="1225550" cy="1223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82" name="Rectangle 22"/>
          <p:cNvSpPr>
            <a:spLocks noChangeArrowheads="1"/>
          </p:cNvSpPr>
          <p:nvPr/>
        </p:nvSpPr>
        <p:spPr bwMode="auto">
          <a:xfrm>
            <a:off x="3348038" y="2276475"/>
            <a:ext cx="1225550" cy="1223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83" name="Rectangle 23"/>
          <p:cNvSpPr>
            <a:spLocks noChangeArrowheads="1"/>
          </p:cNvSpPr>
          <p:nvPr/>
        </p:nvSpPr>
        <p:spPr bwMode="auto">
          <a:xfrm>
            <a:off x="5795963" y="3500438"/>
            <a:ext cx="1225550" cy="1223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84" name="Rectangle 24"/>
          <p:cNvSpPr>
            <a:spLocks noChangeArrowheads="1"/>
          </p:cNvSpPr>
          <p:nvPr/>
        </p:nvSpPr>
        <p:spPr bwMode="auto">
          <a:xfrm>
            <a:off x="4572000" y="3500438"/>
            <a:ext cx="1225550" cy="1223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85" name="Rectangle 25"/>
          <p:cNvSpPr>
            <a:spLocks noChangeArrowheads="1"/>
          </p:cNvSpPr>
          <p:nvPr/>
        </p:nvSpPr>
        <p:spPr bwMode="auto">
          <a:xfrm>
            <a:off x="7019925" y="4724400"/>
            <a:ext cx="1225550" cy="1223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86" name="Rectangle 26"/>
          <p:cNvSpPr>
            <a:spLocks noChangeArrowheads="1"/>
          </p:cNvSpPr>
          <p:nvPr/>
        </p:nvSpPr>
        <p:spPr bwMode="auto">
          <a:xfrm>
            <a:off x="5795963" y="4724400"/>
            <a:ext cx="1225550" cy="1223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88" name="Rectangle 28"/>
          <p:cNvSpPr>
            <a:spLocks noChangeArrowheads="1"/>
          </p:cNvSpPr>
          <p:nvPr/>
        </p:nvSpPr>
        <p:spPr bwMode="auto">
          <a:xfrm>
            <a:off x="3348038" y="1052513"/>
            <a:ext cx="1225550" cy="1223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89" name="Rectangle 29"/>
          <p:cNvSpPr>
            <a:spLocks noChangeArrowheads="1"/>
          </p:cNvSpPr>
          <p:nvPr/>
        </p:nvSpPr>
        <p:spPr bwMode="auto">
          <a:xfrm>
            <a:off x="4572000" y="1052513"/>
            <a:ext cx="1225550" cy="1223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90" name="Rectangle 30"/>
          <p:cNvSpPr>
            <a:spLocks noChangeArrowheads="1"/>
          </p:cNvSpPr>
          <p:nvPr/>
        </p:nvSpPr>
        <p:spPr bwMode="auto">
          <a:xfrm>
            <a:off x="5795963" y="1052513"/>
            <a:ext cx="1225550" cy="1223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91" name="Rectangle 31"/>
          <p:cNvSpPr>
            <a:spLocks noChangeArrowheads="1"/>
          </p:cNvSpPr>
          <p:nvPr/>
        </p:nvSpPr>
        <p:spPr bwMode="auto">
          <a:xfrm>
            <a:off x="7019925" y="1052513"/>
            <a:ext cx="1225550" cy="1223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92" name="Rectangle 32"/>
          <p:cNvSpPr>
            <a:spLocks noChangeArrowheads="1"/>
          </p:cNvSpPr>
          <p:nvPr/>
        </p:nvSpPr>
        <p:spPr bwMode="auto">
          <a:xfrm>
            <a:off x="7019925" y="2276475"/>
            <a:ext cx="1225550" cy="1223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3821" name="TextovéPole 1"/>
          <p:cNvSpPr txBox="1">
            <a:spLocks noChangeArrowheads="1"/>
          </p:cNvSpPr>
          <p:nvPr/>
        </p:nvSpPr>
        <p:spPr bwMode="auto">
          <a:xfrm>
            <a:off x="123825" y="1052513"/>
            <a:ext cx="458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solidFill>
                  <a:schemeClr val="bg2"/>
                </a:solidFill>
              </a:rPr>
              <a:t>1)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124075" y="6026487"/>
            <a:ext cx="333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solidFill>
                  <a:srgbClr val="000000"/>
                </a:solidFill>
              </a:rPr>
              <a:t>s</a:t>
            </a:r>
            <a:r>
              <a:rPr lang="cs-CZ" sz="3600" b="1" dirty="0" smtClean="0">
                <a:solidFill>
                  <a:srgbClr val="000000"/>
                </a:solidFill>
              </a:rPr>
              <a:t>trnad obecný</a:t>
            </a:r>
            <a:endParaRPr lang="cs-CZ" sz="3600" b="1" dirty="0">
              <a:solidFill>
                <a:srgbClr val="000000"/>
              </a:solidFill>
            </a:endParaRPr>
          </a:p>
        </p:txBody>
      </p:sp>
      <p:sp>
        <p:nvSpPr>
          <p:cNvPr id="31" name="TextovéPole 6"/>
          <p:cNvSpPr txBox="1">
            <a:spLocks noChangeArrowheads="1"/>
          </p:cNvSpPr>
          <p:nvPr/>
        </p:nvSpPr>
        <p:spPr bwMode="auto">
          <a:xfrm>
            <a:off x="0" y="6550025"/>
            <a:ext cx="2671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cs-CZ" sz="1400" dirty="0">
                <a:solidFill>
                  <a:srgbClr val="080808"/>
                </a:solidFill>
              </a:rPr>
              <a:t>Pro řešení klikni pravou šipkou.</a:t>
            </a: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574383" y="5702142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12</a:t>
            </a:r>
            <a:endParaRPr lang="cs-CZ" sz="1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8" grpId="0" animBg="1"/>
      <p:bldP spid="40969" grpId="0" animBg="1"/>
      <p:bldP spid="40970" grpId="0" animBg="1"/>
      <p:bldP spid="40971" grpId="0" animBg="1"/>
      <p:bldP spid="40972" grpId="0" animBg="1"/>
      <p:bldP spid="40973" grpId="0" animBg="1"/>
      <p:bldP spid="40974" grpId="0" animBg="1"/>
      <p:bldP spid="40975" grpId="0" animBg="1"/>
      <p:bldP spid="40976" grpId="0" animBg="1"/>
      <p:bldP spid="40977" grpId="0" animBg="1"/>
      <p:bldP spid="40978" grpId="0" animBg="1"/>
      <p:bldP spid="40979" grpId="0" animBg="1"/>
      <p:bldP spid="40980" grpId="0" animBg="1"/>
      <p:bldP spid="40981" grpId="0" animBg="1"/>
      <p:bldP spid="40982" grpId="0" animBg="1"/>
      <p:bldP spid="40983" grpId="0" animBg="1"/>
      <p:bldP spid="40984" grpId="0" animBg="1"/>
      <p:bldP spid="40985" grpId="0" animBg="1"/>
      <p:bldP spid="40986" grpId="0" animBg="1"/>
      <p:bldP spid="40988" grpId="0" animBg="1"/>
      <p:bldP spid="40989" grpId="0" animBg="1"/>
      <p:bldP spid="40990" grpId="0" animBg="1"/>
      <p:bldP spid="40991" grpId="0" animBg="1"/>
      <p:bldP spid="40992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5" descr="Soubor:Glaucidium passerinum am3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60350"/>
            <a:ext cx="5832475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4140200" y="4581525"/>
            <a:ext cx="1584325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971550" y="4581525"/>
            <a:ext cx="1584325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5724525" y="4581525"/>
            <a:ext cx="1584325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2555875" y="4581525"/>
            <a:ext cx="1584325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4140200" y="1700213"/>
            <a:ext cx="1584325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2555875" y="1700213"/>
            <a:ext cx="1584325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971550" y="260350"/>
            <a:ext cx="1584325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21" name="Rectangle 13"/>
          <p:cNvSpPr>
            <a:spLocks noChangeArrowheads="1"/>
          </p:cNvSpPr>
          <p:nvPr/>
        </p:nvSpPr>
        <p:spPr bwMode="auto">
          <a:xfrm>
            <a:off x="971550" y="1700213"/>
            <a:ext cx="1584325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971550" y="3141663"/>
            <a:ext cx="1584325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2555875" y="3141663"/>
            <a:ext cx="1584325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4140200" y="3141663"/>
            <a:ext cx="1584325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5724525" y="3141663"/>
            <a:ext cx="1584325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26" name="Rectangle 18"/>
          <p:cNvSpPr>
            <a:spLocks noChangeArrowheads="1"/>
          </p:cNvSpPr>
          <p:nvPr/>
        </p:nvSpPr>
        <p:spPr bwMode="auto">
          <a:xfrm>
            <a:off x="5724525" y="260350"/>
            <a:ext cx="1584325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27" name="Rectangle 19"/>
          <p:cNvSpPr>
            <a:spLocks noChangeArrowheads="1"/>
          </p:cNvSpPr>
          <p:nvPr/>
        </p:nvSpPr>
        <p:spPr bwMode="auto">
          <a:xfrm>
            <a:off x="4140200" y="260350"/>
            <a:ext cx="1584325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28" name="Rectangle 20"/>
          <p:cNvSpPr>
            <a:spLocks noChangeArrowheads="1"/>
          </p:cNvSpPr>
          <p:nvPr/>
        </p:nvSpPr>
        <p:spPr bwMode="auto">
          <a:xfrm>
            <a:off x="2555875" y="260350"/>
            <a:ext cx="1584325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029" name="Rectangle 21"/>
          <p:cNvSpPr>
            <a:spLocks noChangeArrowheads="1"/>
          </p:cNvSpPr>
          <p:nvPr/>
        </p:nvSpPr>
        <p:spPr bwMode="auto">
          <a:xfrm>
            <a:off x="5724525" y="1700213"/>
            <a:ext cx="1584325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836" name="TextovéPole 1"/>
          <p:cNvSpPr txBox="1">
            <a:spLocks noChangeArrowheads="1"/>
          </p:cNvSpPr>
          <p:nvPr/>
        </p:nvSpPr>
        <p:spPr bwMode="auto">
          <a:xfrm>
            <a:off x="300038" y="260350"/>
            <a:ext cx="4587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solidFill>
                  <a:schemeClr val="bg2"/>
                </a:solidFill>
              </a:rPr>
              <a:t>2)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116013" y="6136371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solidFill>
                  <a:srgbClr val="000000"/>
                </a:solidFill>
              </a:rPr>
              <a:t>k</a:t>
            </a:r>
            <a:r>
              <a:rPr lang="cs-CZ" sz="3600" b="1" dirty="0" smtClean="0">
                <a:solidFill>
                  <a:srgbClr val="000000"/>
                </a:solidFill>
              </a:rPr>
              <a:t>ulíšek nejmenší</a:t>
            </a:r>
            <a:endParaRPr lang="cs-CZ" sz="3600" b="1" dirty="0">
              <a:solidFill>
                <a:srgbClr val="000000"/>
              </a:solidFill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645820" y="5775167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23</a:t>
            </a:r>
            <a:endParaRPr lang="cs-CZ" sz="1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4" grpId="0" animBg="1"/>
      <p:bldP spid="43015" grpId="0" animBg="1"/>
      <p:bldP spid="43016" grpId="0" animBg="1"/>
      <p:bldP spid="43017" grpId="0" animBg="1"/>
      <p:bldP spid="43018" grpId="0" animBg="1"/>
      <p:bldP spid="43019" grpId="0" animBg="1"/>
      <p:bldP spid="43020" grpId="0" animBg="1"/>
      <p:bldP spid="43021" grpId="0" animBg="1"/>
      <p:bldP spid="43022" grpId="0" animBg="1"/>
      <p:bldP spid="43023" grpId="0" animBg="1"/>
      <p:bldP spid="43024" grpId="0" animBg="1"/>
      <p:bldP spid="43025" grpId="0" animBg="1"/>
      <p:bldP spid="43026" grpId="0" animBg="1"/>
      <p:bldP spid="43027" grpId="0" animBg="1"/>
      <p:bldP spid="43028" grpId="0" animBg="1"/>
      <p:bldP spid="43029" grpId="0" animBg="1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87350"/>
            <a:ext cx="7416800" cy="556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7019925" y="3141663"/>
            <a:ext cx="1584325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7019925" y="1700213"/>
            <a:ext cx="1584325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7019925" y="4581525"/>
            <a:ext cx="1584325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7019925" y="260350"/>
            <a:ext cx="1584325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5435600" y="4581525"/>
            <a:ext cx="1584325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684213" y="260350"/>
            <a:ext cx="1584325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2268538" y="260350"/>
            <a:ext cx="1584325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2002" name="Rectangle 18"/>
          <p:cNvSpPr>
            <a:spLocks noChangeArrowheads="1"/>
          </p:cNvSpPr>
          <p:nvPr/>
        </p:nvSpPr>
        <p:spPr bwMode="auto">
          <a:xfrm>
            <a:off x="3851275" y="260350"/>
            <a:ext cx="1584325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auto">
          <a:xfrm>
            <a:off x="5435600" y="260350"/>
            <a:ext cx="1584325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5435600" y="1700213"/>
            <a:ext cx="1584325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5435600" y="3141663"/>
            <a:ext cx="1584325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2006" name="Rectangle 22"/>
          <p:cNvSpPr>
            <a:spLocks noChangeArrowheads="1"/>
          </p:cNvSpPr>
          <p:nvPr/>
        </p:nvSpPr>
        <p:spPr bwMode="auto">
          <a:xfrm>
            <a:off x="3851275" y="1700213"/>
            <a:ext cx="1584325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2007" name="Rectangle 23"/>
          <p:cNvSpPr>
            <a:spLocks noChangeArrowheads="1"/>
          </p:cNvSpPr>
          <p:nvPr/>
        </p:nvSpPr>
        <p:spPr bwMode="auto">
          <a:xfrm>
            <a:off x="684213" y="4581525"/>
            <a:ext cx="1584325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2008" name="Rectangle 24"/>
          <p:cNvSpPr>
            <a:spLocks noChangeArrowheads="1"/>
          </p:cNvSpPr>
          <p:nvPr/>
        </p:nvSpPr>
        <p:spPr bwMode="auto">
          <a:xfrm>
            <a:off x="2268538" y="4581525"/>
            <a:ext cx="1584325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2009" name="Rectangle 25"/>
          <p:cNvSpPr>
            <a:spLocks noChangeArrowheads="1"/>
          </p:cNvSpPr>
          <p:nvPr/>
        </p:nvSpPr>
        <p:spPr bwMode="auto">
          <a:xfrm>
            <a:off x="3851275" y="4581525"/>
            <a:ext cx="1584325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2010" name="Rectangle 26"/>
          <p:cNvSpPr>
            <a:spLocks noChangeArrowheads="1"/>
          </p:cNvSpPr>
          <p:nvPr/>
        </p:nvSpPr>
        <p:spPr bwMode="auto">
          <a:xfrm>
            <a:off x="684213" y="3141663"/>
            <a:ext cx="1584325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2268538" y="3141663"/>
            <a:ext cx="1584325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3851275" y="3141663"/>
            <a:ext cx="1584325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684213" y="1700213"/>
            <a:ext cx="1584325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2268538" y="1700213"/>
            <a:ext cx="1584325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5864" name="TextovéPole 1"/>
          <p:cNvSpPr txBox="1">
            <a:spLocks noChangeArrowheads="1"/>
          </p:cNvSpPr>
          <p:nvPr/>
        </p:nvSpPr>
        <p:spPr bwMode="auto">
          <a:xfrm>
            <a:off x="225425" y="260350"/>
            <a:ext cx="458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solidFill>
                  <a:schemeClr val="bg2"/>
                </a:solidFill>
              </a:rPr>
              <a:t>3)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331640" y="6140517"/>
            <a:ext cx="3262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solidFill>
                  <a:srgbClr val="000000"/>
                </a:solidFill>
              </a:rPr>
              <a:t>l</a:t>
            </a:r>
            <a:r>
              <a:rPr lang="cs-CZ" sz="3600" b="1" dirty="0" smtClean="0">
                <a:solidFill>
                  <a:srgbClr val="000000"/>
                </a:solidFill>
              </a:rPr>
              <a:t>edňáček říční</a:t>
            </a:r>
            <a:endParaRPr lang="cs-CZ" sz="3600" b="1" dirty="0">
              <a:solidFill>
                <a:srgbClr val="000000"/>
              </a:solidFill>
            </a:endParaRPr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358483" y="5775167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000" dirty="0" smtClean="0">
                <a:solidFill>
                  <a:srgbClr val="000000"/>
                </a:solidFill>
              </a:rPr>
              <a:t>28</a:t>
            </a:r>
            <a:endParaRPr lang="cs-CZ" sz="1000" dirty="0">
              <a:solidFill>
                <a:srgbClr val="000000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5" grpId="0" animBg="1"/>
      <p:bldP spid="41996" grpId="0" animBg="1"/>
      <p:bldP spid="41997" grpId="0" animBg="1"/>
      <p:bldP spid="41998" grpId="0" animBg="1"/>
      <p:bldP spid="41999" grpId="0" animBg="1"/>
      <p:bldP spid="42000" grpId="0" animBg="1"/>
      <p:bldP spid="42001" grpId="0" animBg="1"/>
      <p:bldP spid="42002" grpId="0" animBg="1"/>
      <p:bldP spid="42003" grpId="0" animBg="1"/>
      <p:bldP spid="42004" grpId="0" animBg="1"/>
      <p:bldP spid="42005" grpId="0" animBg="1"/>
      <p:bldP spid="42006" grpId="0" animBg="1"/>
      <p:bldP spid="42007" grpId="0" animBg="1"/>
      <p:bldP spid="42008" grpId="0" animBg="1"/>
      <p:bldP spid="42009" grpId="0" animBg="1"/>
      <p:bldP spid="42010" grpId="0" animBg="1"/>
      <p:bldP spid="42011" grpId="0" animBg="1"/>
      <p:bldP spid="42012" grpId="0" animBg="1"/>
      <p:bldP spid="42013" grpId="0" animBg="1"/>
      <p:bldP spid="42014" grpId="0" animBg="1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ChangeArrowheads="1"/>
          </p:cNvSpPr>
          <p:nvPr/>
        </p:nvSpPr>
        <p:spPr bwMode="auto">
          <a:xfrm>
            <a:off x="0" y="0"/>
            <a:ext cx="2571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3600" b="1" u="sng">
                <a:solidFill>
                  <a:srgbClr val="000000"/>
                </a:solidFill>
              </a:rPr>
              <a:t>KŘÍŽOVKA</a:t>
            </a:r>
          </a:p>
        </p:txBody>
      </p:sp>
      <p:sp>
        <p:nvSpPr>
          <p:cNvPr id="36867" name="Rectangle 8"/>
          <p:cNvSpPr>
            <a:spLocks noChangeArrowheads="1"/>
          </p:cNvSpPr>
          <p:nvPr/>
        </p:nvSpPr>
        <p:spPr bwMode="auto">
          <a:xfrm>
            <a:off x="46038" y="836613"/>
            <a:ext cx="492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Nejmenším ptákem žijícím v ČR je:</a:t>
            </a:r>
          </a:p>
        </p:txBody>
      </p:sp>
      <p:graphicFrame>
        <p:nvGraphicFramePr>
          <p:cNvPr id="7773" name="Group 605"/>
          <p:cNvGraphicFramePr>
            <a:graphicFrameLocks noGrp="1"/>
          </p:cNvGraphicFramePr>
          <p:nvPr/>
        </p:nvGraphicFramePr>
        <p:xfrm>
          <a:off x="-19050" y="1436688"/>
          <a:ext cx="5548313" cy="4145136"/>
        </p:xfrm>
        <a:graphic>
          <a:graphicData uri="http://schemas.openxmlformats.org/drawingml/2006/table">
            <a:tbl>
              <a:tblPr/>
              <a:tblGrid>
                <a:gridCol w="254000"/>
                <a:gridCol w="254000"/>
                <a:gridCol w="268288"/>
                <a:gridCol w="303212"/>
                <a:gridCol w="276225"/>
                <a:gridCol w="282575"/>
                <a:gridCol w="276225"/>
                <a:gridCol w="276225"/>
                <a:gridCol w="268288"/>
                <a:gridCol w="303212"/>
                <a:gridCol w="303213"/>
                <a:gridCol w="276225"/>
                <a:gridCol w="282575"/>
                <a:gridCol w="282575"/>
                <a:gridCol w="276225"/>
                <a:gridCol w="290512"/>
                <a:gridCol w="276225"/>
                <a:gridCol w="276225"/>
                <a:gridCol w="268288"/>
                <a:gridCol w="254000"/>
              </a:tblGrid>
              <a:tr h="518120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●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20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●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20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●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20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●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20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●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20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●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20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●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20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●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marT="45711" marB="45711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067" name="Line 606"/>
          <p:cNvSpPr>
            <a:spLocks noChangeShapeType="1"/>
          </p:cNvSpPr>
          <p:nvPr/>
        </p:nvSpPr>
        <p:spPr bwMode="auto">
          <a:xfrm>
            <a:off x="4222750" y="217488"/>
            <a:ext cx="0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069" name="Text Box 608"/>
          <p:cNvSpPr txBox="1">
            <a:spLocks noChangeArrowheads="1"/>
          </p:cNvSpPr>
          <p:nvPr/>
        </p:nvSpPr>
        <p:spPr bwMode="auto">
          <a:xfrm>
            <a:off x="1820863" y="5570538"/>
            <a:ext cx="15017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cs-CZ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OBECNÝ</a:t>
            </a:r>
          </a:p>
        </p:txBody>
      </p:sp>
      <p:sp>
        <p:nvSpPr>
          <p:cNvPr id="7777" name="Text Box 609"/>
          <p:cNvSpPr txBox="1">
            <a:spLocks noChangeArrowheads="1"/>
          </p:cNvSpPr>
          <p:nvPr/>
        </p:nvSpPr>
        <p:spPr bwMode="auto">
          <a:xfrm>
            <a:off x="1741488" y="1471613"/>
            <a:ext cx="3025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smtClean="0">
                <a:solidFill>
                  <a:srgbClr val="000000"/>
                </a:solidFill>
              </a:rPr>
              <a:t>Á N Ě    L E S N Í</a:t>
            </a:r>
          </a:p>
        </p:txBody>
      </p:sp>
      <p:sp>
        <p:nvSpPr>
          <p:cNvPr id="7779" name="Text Box 611"/>
          <p:cNvSpPr txBox="1">
            <a:spLocks noChangeArrowheads="1"/>
          </p:cNvSpPr>
          <p:nvPr/>
        </p:nvSpPr>
        <p:spPr bwMode="auto">
          <a:xfrm>
            <a:off x="1270000" y="1978025"/>
            <a:ext cx="3887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cs-CZ" dirty="0" smtClean="0">
                <a:solidFill>
                  <a:srgbClr val="000000"/>
                </a:solidFill>
              </a:rPr>
              <a:t>S T </a:t>
            </a:r>
            <a:r>
              <a:rPr lang="cs-CZ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</a:t>
            </a:r>
            <a:r>
              <a:rPr lang="cs-CZ" dirty="0" smtClean="0">
                <a:solidFill>
                  <a:srgbClr val="000000"/>
                </a:solidFill>
              </a:rPr>
              <a:t> A K A     O B E CN Á</a:t>
            </a:r>
          </a:p>
        </p:txBody>
      </p:sp>
      <p:sp>
        <p:nvSpPr>
          <p:cNvPr id="7781" name="Text Box 613"/>
          <p:cNvSpPr txBox="1">
            <a:spLocks noChangeArrowheads="1"/>
          </p:cNvSpPr>
          <p:nvPr/>
        </p:nvSpPr>
        <p:spPr bwMode="auto">
          <a:xfrm>
            <a:off x="1006475" y="2517775"/>
            <a:ext cx="3889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dirty="0" smtClean="0">
                <a:solidFill>
                  <a:srgbClr val="000000"/>
                </a:solidFill>
              </a:rPr>
              <a:t>P O T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Á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smtClean="0">
                <a:solidFill>
                  <a:srgbClr val="000000"/>
                </a:solidFill>
              </a:rPr>
              <a:t>P K A    R OH Á Č</a:t>
            </a:r>
          </a:p>
        </p:txBody>
      </p:sp>
      <p:sp>
        <p:nvSpPr>
          <p:cNvPr id="7782" name="Text Box 614"/>
          <p:cNvSpPr txBox="1">
            <a:spLocks noChangeArrowheads="1"/>
          </p:cNvSpPr>
          <p:nvPr/>
        </p:nvSpPr>
        <p:spPr bwMode="auto">
          <a:xfrm>
            <a:off x="1331913" y="3025775"/>
            <a:ext cx="3240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dirty="0" smtClean="0">
                <a:solidFill>
                  <a:srgbClr val="000000"/>
                </a:solidFill>
              </a:rPr>
              <a:t>L E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smtClean="0">
                <a:solidFill>
                  <a:srgbClr val="000000"/>
                </a:solidFill>
              </a:rPr>
              <a:t>E K     L E S N Í</a:t>
            </a:r>
          </a:p>
        </p:txBody>
      </p:sp>
      <p:sp>
        <p:nvSpPr>
          <p:cNvPr id="7783" name="Text Box 615"/>
          <p:cNvSpPr txBox="1">
            <a:spLocks noChangeArrowheads="1"/>
          </p:cNvSpPr>
          <p:nvPr/>
        </p:nvSpPr>
        <p:spPr bwMode="auto">
          <a:xfrm>
            <a:off x="996950" y="3600450"/>
            <a:ext cx="4608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dirty="0" smtClean="0">
                <a:solidFill>
                  <a:srgbClr val="000000"/>
                </a:solidFill>
              </a:rPr>
              <a:t>K U L </a:t>
            </a:r>
            <a:r>
              <a:rPr lang="cs-CZ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Í </a:t>
            </a:r>
            <a:r>
              <a:rPr lang="cs-CZ" dirty="0" smtClean="0">
                <a:solidFill>
                  <a:srgbClr val="000000"/>
                </a:solidFill>
              </a:rPr>
              <a:t>Š E K     N E J M EN Š Í</a:t>
            </a:r>
          </a:p>
        </p:txBody>
      </p:sp>
      <p:sp>
        <p:nvSpPr>
          <p:cNvPr id="7784" name="Text Box 616"/>
          <p:cNvSpPr txBox="1">
            <a:spLocks noChangeArrowheads="1"/>
          </p:cNvSpPr>
          <p:nvPr/>
        </p:nvSpPr>
        <p:spPr bwMode="auto">
          <a:xfrm>
            <a:off x="466725" y="4100513"/>
            <a:ext cx="4032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dirty="0" smtClean="0">
                <a:solidFill>
                  <a:srgbClr val="000000"/>
                </a:solidFill>
              </a:rPr>
              <a:t>L E D Ň Á</a:t>
            </a:r>
            <a:r>
              <a:rPr lang="cs-CZ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Č</a:t>
            </a:r>
            <a:r>
              <a:rPr lang="cs-CZ" dirty="0" smtClean="0">
                <a:solidFill>
                  <a:srgbClr val="000000"/>
                </a:solidFill>
              </a:rPr>
              <a:t> E K     Ř  Í Č N Í</a:t>
            </a:r>
          </a:p>
        </p:txBody>
      </p:sp>
      <p:sp>
        <p:nvSpPr>
          <p:cNvPr id="7785" name="Text Box 617"/>
          <p:cNvSpPr txBox="1">
            <a:spLocks noChangeArrowheads="1"/>
          </p:cNvSpPr>
          <p:nvPr/>
        </p:nvSpPr>
        <p:spPr bwMode="auto">
          <a:xfrm>
            <a:off x="1550988" y="4557713"/>
            <a:ext cx="3889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dirty="0" smtClean="0">
                <a:solidFill>
                  <a:srgbClr val="000000"/>
                </a:solidFill>
              </a:rPr>
              <a:t>J </a:t>
            </a:r>
            <a:r>
              <a:rPr lang="cs-CZ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</a:t>
            </a:r>
            <a:r>
              <a:rPr lang="cs-CZ" dirty="0" smtClean="0">
                <a:solidFill>
                  <a:srgbClr val="000000"/>
                </a:solidFill>
              </a:rPr>
              <a:t> S T  Ř Á B    L E S N Í</a:t>
            </a:r>
          </a:p>
        </p:txBody>
      </p:sp>
      <p:sp>
        <p:nvSpPr>
          <p:cNvPr id="7786" name="Text Box 618"/>
          <p:cNvSpPr txBox="1">
            <a:spLocks noChangeArrowheads="1"/>
          </p:cNvSpPr>
          <p:nvPr/>
        </p:nvSpPr>
        <p:spPr bwMode="auto">
          <a:xfrm>
            <a:off x="395288" y="5133975"/>
            <a:ext cx="43195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dirty="0" smtClean="0">
                <a:solidFill>
                  <a:srgbClr val="000000"/>
                </a:solidFill>
              </a:rPr>
              <a:t>K U K A Č </a:t>
            </a:r>
            <a:r>
              <a:rPr lang="cs-CZ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</a:t>
            </a:r>
            <a:r>
              <a:rPr lang="cs-CZ" dirty="0" smtClean="0">
                <a:solidFill>
                  <a:srgbClr val="000000"/>
                </a:solidFill>
              </a:rPr>
              <a:t>A     O B EC N Á</a:t>
            </a:r>
          </a:p>
        </p:txBody>
      </p:sp>
      <p:sp>
        <p:nvSpPr>
          <p:cNvPr id="37078" name="Text Box 620"/>
          <p:cNvSpPr txBox="1">
            <a:spLocks noChangeArrowheads="1"/>
          </p:cNvSpPr>
          <p:nvPr/>
        </p:nvSpPr>
        <p:spPr bwMode="auto">
          <a:xfrm>
            <a:off x="5157788" y="1615202"/>
            <a:ext cx="3830345" cy="83099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dirty="0">
                <a:solidFill>
                  <a:srgbClr val="000000"/>
                </a:solidFill>
              </a:rPr>
              <a:t>Říká se, že krade blyštivé věci.</a:t>
            </a:r>
          </a:p>
        </p:txBody>
      </p:sp>
      <p:sp>
        <p:nvSpPr>
          <p:cNvPr id="37079" name="Text Box 621"/>
          <p:cNvSpPr txBox="1">
            <a:spLocks noChangeArrowheads="1"/>
          </p:cNvSpPr>
          <p:nvPr/>
        </p:nvSpPr>
        <p:spPr bwMode="auto">
          <a:xfrm>
            <a:off x="4772025" y="2517775"/>
            <a:ext cx="4049713" cy="457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dirty="0">
                <a:solidFill>
                  <a:schemeClr val="bg2"/>
                </a:solidFill>
              </a:rPr>
              <a:t>Potopí se i 20m pod hladinu.</a:t>
            </a:r>
          </a:p>
        </p:txBody>
      </p:sp>
      <p:sp>
        <p:nvSpPr>
          <p:cNvPr id="37080" name="Text Box 622"/>
          <p:cNvSpPr txBox="1">
            <a:spLocks noChangeArrowheads="1"/>
          </p:cNvSpPr>
          <p:nvPr/>
        </p:nvSpPr>
        <p:spPr bwMode="auto">
          <a:xfrm>
            <a:off x="5605463" y="3557588"/>
            <a:ext cx="18113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solidFill>
                  <a:srgbClr val="000000"/>
                </a:solidFill>
              </a:rPr>
              <a:t>Druh sovy, </a:t>
            </a:r>
          </a:p>
          <a:p>
            <a:pPr eaLnBrk="1" hangingPunct="1"/>
            <a:r>
              <a:rPr lang="cs-CZ">
                <a:solidFill>
                  <a:srgbClr val="000000"/>
                </a:solidFill>
              </a:rPr>
              <a:t>loví i ve dne</a:t>
            </a:r>
          </a:p>
        </p:txBody>
      </p:sp>
      <p:sp>
        <p:nvSpPr>
          <p:cNvPr id="37081" name="Text Box 623"/>
          <p:cNvSpPr txBox="1">
            <a:spLocks noChangeArrowheads="1"/>
          </p:cNvSpPr>
          <p:nvPr/>
        </p:nvSpPr>
        <p:spPr bwMode="auto">
          <a:xfrm>
            <a:off x="5927725" y="5184775"/>
            <a:ext cx="3232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dirty="0">
                <a:solidFill>
                  <a:srgbClr val="000000"/>
                </a:solidFill>
              </a:rPr>
              <a:t>Dravec, sídlící vysoko </a:t>
            </a:r>
          </a:p>
          <a:p>
            <a:pPr eaLnBrk="1" hangingPunct="1"/>
            <a:r>
              <a:rPr lang="cs-CZ" dirty="0">
                <a:solidFill>
                  <a:srgbClr val="000000"/>
                </a:solidFill>
              </a:rPr>
              <a:t>v koruně stromu.</a:t>
            </a:r>
          </a:p>
        </p:txBody>
      </p:sp>
      <p:sp>
        <p:nvSpPr>
          <p:cNvPr id="37082" name="Text Box 624"/>
          <p:cNvSpPr txBox="1">
            <a:spLocks noChangeArrowheads="1"/>
          </p:cNvSpPr>
          <p:nvPr/>
        </p:nvSpPr>
        <p:spPr bwMode="auto">
          <a:xfrm>
            <a:off x="3724634" y="5976938"/>
            <a:ext cx="2342431" cy="8309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dirty="0">
                <a:solidFill>
                  <a:srgbClr val="000000"/>
                </a:solidFill>
              </a:rPr>
              <a:t>Klade vejce do </a:t>
            </a:r>
            <a:endParaRPr lang="cs-CZ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cs-CZ" dirty="0" smtClean="0">
                <a:solidFill>
                  <a:srgbClr val="000000"/>
                </a:solidFill>
              </a:rPr>
              <a:t>cizích </a:t>
            </a:r>
            <a:r>
              <a:rPr lang="cs-CZ" dirty="0">
                <a:solidFill>
                  <a:srgbClr val="000000"/>
                </a:solidFill>
              </a:rPr>
              <a:t>hnízd.</a:t>
            </a:r>
          </a:p>
        </p:txBody>
      </p:sp>
      <p:sp>
        <p:nvSpPr>
          <p:cNvPr id="37083" name="Text Box 625"/>
          <p:cNvSpPr txBox="1">
            <a:spLocks noChangeArrowheads="1"/>
          </p:cNvSpPr>
          <p:nvPr/>
        </p:nvSpPr>
        <p:spPr bwMode="auto">
          <a:xfrm>
            <a:off x="5364163" y="4362450"/>
            <a:ext cx="37957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solidFill>
                  <a:srgbClr val="000000"/>
                </a:solidFill>
              </a:rPr>
              <a:t>Modro oranžově zbarvený </a:t>
            </a:r>
          </a:p>
          <a:p>
            <a:pPr eaLnBrk="1" hangingPunct="1"/>
            <a:r>
              <a:rPr lang="cs-CZ">
                <a:solidFill>
                  <a:srgbClr val="000000"/>
                </a:solidFill>
              </a:rPr>
              <a:t>vodní pták</a:t>
            </a:r>
          </a:p>
        </p:txBody>
      </p:sp>
      <p:pic>
        <p:nvPicPr>
          <p:cNvPr id="37084" name="Picture 6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3" r="18777"/>
          <a:stretch>
            <a:fillRect/>
          </a:stretch>
        </p:blipFill>
        <p:spPr bwMode="auto">
          <a:xfrm>
            <a:off x="6392378" y="56278"/>
            <a:ext cx="1851509" cy="148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085" name="Line 627"/>
          <p:cNvSpPr>
            <a:spLocks noChangeShapeType="1"/>
          </p:cNvSpPr>
          <p:nvPr/>
        </p:nvSpPr>
        <p:spPr bwMode="auto">
          <a:xfrm flipH="1">
            <a:off x="4795838" y="862013"/>
            <a:ext cx="1512887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37086" name="Picture 628" descr="Soubor:Şivanxapînok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3028571"/>
            <a:ext cx="1800225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087" name="Line 629"/>
          <p:cNvSpPr>
            <a:spLocks noChangeShapeType="1"/>
          </p:cNvSpPr>
          <p:nvPr/>
        </p:nvSpPr>
        <p:spPr bwMode="auto">
          <a:xfrm flipH="1" flipV="1">
            <a:off x="4457700" y="3217863"/>
            <a:ext cx="2616200" cy="714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088" name="Rectangle 630"/>
          <p:cNvSpPr>
            <a:spLocks noChangeArrowheads="1"/>
          </p:cNvSpPr>
          <p:nvPr/>
        </p:nvSpPr>
        <p:spPr bwMode="auto">
          <a:xfrm>
            <a:off x="5440363" y="4413250"/>
            <a:ext cx="3635375" cy="720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7089" name="Line 631"/>
          <p:cNvSpPr>
            <a:spLocks noChangeShapeType="1"/>
          </p:cNvSpPr>
          <p:nvPr/>
        </p:nvSpPr>
        <p:spPr bwMode="auto">
          <a:xfrm flipH="1" flipV="1">
            <a:off x="4500563" y="4379913"/>
            <a:ext cx="863600" cy="714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090" name="Line 632"/>
          <p:cNvSpPr>
            <a:spLocks noChangeShapeType="1"/>
          </p:cNvSpPr>
          <p:nvPr/>
        </p:nvSpPr>
        <p:spPr bwMode="auto">
          <a:xfrm flipH="1" flipV="1">
            <a:off x="4355305" y="5595937"/>
            <a:ext cx="287337" cy="38100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091" name="Line 633"/>
          <p:cNvSpPr>
            <a:spLocks noChangeShapeType="1"/>
          </p:cNvSpPr>
          <p:nvPr/>
        </p:nvSpPr>
        <p:spPr bwMode="auto">
          <a:xfrm flipH="1" flipV="1">
            <a:off x="4989109" y="5064125"/>
            <a:ext cx="989416" cy="5318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092" name="Rectangle 634"/>
          <p:cNvSpPr>
            <a:spLocks noChangeArrowheads="1"/>
          </p:cNvSpPr>
          <p:nvPr/>
        </p:nvSpPr>
        <p:spPr bwMode="auto">
          <a:xfrm>
            <a:off x="5978526" y="5184775"/>
            <a:ext cx="3097212" cy="792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7093" name="Rectangle 635"/>
          <p:cNvSpPr>
            <a:spLocks noChangeArrowheads="1"/>
          </p:cNvSpPr>
          <p:nvPr/>
        </p:nvSpPr>
        <p:spPr bwMode="auto">
          <a:xfrm>
            <a:off x="5686425" y="3609975"/>
            <a:ext cx="1657350" cy="719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7094" name="Line 636"/>
          <p:cNvSpPr>
            <a:spLocks noChangeShapeType="1"/>
          </p:cNvSpPr>
          <p:nvPr/>
        </p:nvSpPr>
        <p:spPr bwMode="auto">
          <a:xfrm flipH="1">
            <a:off x="5489575" y="3827463"/>
            <a:ext cx="1428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37095" name="Picture 4" descr="OPVK_hor_zakladni_logolink_RGB_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" y="6035178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259176" y="1293813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>
                <a:solidFill>
                  <a:schemeClr val="bg2"/>
                </a:solidFill>
              </a:rPr>
              <a:t>5</a:t>
            </a:r>
            <a:endParaRPr lang="cs-CZ" sz="1000" dirty="0">
              <a:solidFill>
                <a:schemeClr val="bg2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8834145" y="2746375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>
                <a:solidFill>
                  <a:schemeClr val="bg2"/>
                </a:solidFill>
              </a:rPr>
              <a:t>24</a:t>
            </a:r>
            <a:endParaRPr lang="cs-CZ" sz="1000" dirty="0">
              <a:solidFill>
                <a:schemeClr val="bg2"/>
              </a:solidFill>
            </a:endParaRPr>
          </a:p>
        </p:txBody>
      </p:sp>
      <p:sp>
        <p:nvSpPr>
          <p:cNvPr id="36" name="TextovéPole 6"/>
          <p:cNvSpPr txBox="1">
            <a:spLocks noChangeArrowheads="1"/>
          </p:cNvSpPr>
          <p:nvPr/>
        </p:nvSpPr>
        <p:spPr bwMode="auto">
          <a:xfrm>
            <a:off x="6403975" y="6509580"/>
            <a:ext cx="2671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cs-CZ" sz="1400" dirty="0">
                <a:solidFill>
                  <a:srgbClr val="080808"/>
                </a:solidFill>
              </a:rPr>
              <a:t>Pro řešení klikni pravou šipkou.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77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77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77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77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7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7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7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7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1187450" y="333375"/>
            <a:ext cx="462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>
                <a:solidFill>
                  <a:srgbClr val="000000"/>
                </a:solidFill>
              </a:rPr>
              <a:t>KRÁLÍČEK OBECNÝ</a:t>
            </a:r>
          </a:p>
        </p:txBody>
      </p:sp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8820150" y="5013325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 smtClean="0">
                <a:solidFill>
                  <a:srgbClr val="000000"/>
                </a:solidFill>
              </a:rPr>
              <a:t>42</a:t>
            </a:r>
            <a:endParaRPr lang="cs-CZ" sz="1000" dirty="0">
              <a:solidFill>
                <a:srgbClr val="000000"/>
              </a:solidFill>
            </a:endParaRPr>
          </a:p>
        </p:txBody>
      </p:sp>
      <p:pic>
        <p:nvPicPr>
          <p:cNvPr id="3789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9"/>
          <a:stretch>
            <a:fillRect/>
          </a:stretch>
        </p:blipFill>
        <p:spPr bwMode="auto">
          <a:xfrm>
            <a:off x="4140200" y="1341438"/>
            <a:ext cx="5003800" cy="365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3" name="Rectangle 7"/>
          <p:cNvSpPr>
            <a:spLocks noChangeArrowheads="1"/>
          </p:cNvSpPr>
          <p:nvPr/>
        </p:nvSpPr>
        <p:spPr bwMode="auto">
          <a:xfrm>
            <a:off x="0" y="6127750"/>
            <a:ext cx="412298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</a:rPr>
              <a:t>Podívejte se na králíčka obecného na </a:t>
            </a:r>
            <a:r>
              <a:rPr lang="cs-CZ" sz="1400" dirty="0" err="1">
                <a:solidFill>
                  <a:srgbClr val="000000"/>
                </a:solidFill>
              </a:rPr>
              <a:t>youtube</a:t>
            </a:r>
            <a:r>
              <a:rPr lang="cs-CZ" sz="1400" dirty="0">
                <a:solidFill>
                  <a:srgbClr val="000000"/>
                </a:solidFill>
              </a:rPr>
              <a:t>:</a:t>
            </a:r>
          </a:p>
          <a:p>
            <a:endParaRPr lang="cs-CZ" sz="1400" dirty="0">
              <a:solidFill>
                <a:srgbClr val="000000"/>
              </a:solidFill>
            </a:endParaRPr>
          </a:p>
          <a:p>
            <a:r>
              <a:rPr lang="cs-CZ" sz="1400" dirty="0">
                <a:solidFill>
                  <a:srgbClr val="000000"/>
                </a:solidFill>
                <a:hlinkClick r:id="rId3"/>
              </a:rPr>
              <a:t>http://www.youtube.com/watch?v=WOC7qAiMTtE</a:t>
            </a:r>
            <a:endParaRPr lang="cs-CZ" sz="1400" dirty="0">
              <a:solidFill>
                <a:srgbClr val="000000"/>
              </a:solidFill>
            </a:endParaRPr>
          </a:p>
        </p:txBody>
      </p:sp>
      <p:pic>
        <p:nvPicPr>
          <p:cNvPr id="37894" name="Picture 8" descr="OPVK_hor_zakladni_logolink_RGB_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Text Box 9"/>
          <p:cNvSpPr txBox="1">
            <a:spLocks noChangeArrowheads="1"/>
          </p:cNvSpPr>
          <p:nvPr/>
        </p:nvSpPr>
        <p:spPr bwMode="auto">
          <a:xfrm>
            <a:off x="0" y="1052513"/>
            <a:ext cx="7777707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dirty="0">
                <a:solidFill>
                  <a:srgbClr val="000000"/>
                </a:solidFill>
                <a:cs typeface="Arial" charset="0"/>
              </a:rPr>
              <a:t>●</a:t>
            </a:r>
            <a:r>
              <a:rPr lang="cs-CZ" dirty="0">
                <a:solidFill>
                  <a:srgbClr val="000000"/>
                </a:solidFill>
              </a:rPr>
              <a:t> nejmenší evropský pták</a:t>
            </a:r>
          </a:p>
          <a:p>
            <a:pPr eaLnBrk="1" hangingPunct="1"/>
            <a:r>
              <a:rPr lang="cs-CZ" dirty="0">
                <a:solidFill>
                  <a:srgbClr val="000000"/>
                </a:solidFill>
                <a:cs typeface="Arial" charset="0"/>
              </a:rPr>
              <a:t>● </a:t>
            </a:r>
            <a:r>
              <a:rPr lang="cs-CZ" dirty="0">
                <a:solidFill>
                  <a:srgbClr val="000000"/>
                </a:solidFill>
              </a:rPr>
              <a:t>měří 9 cm</a:t>
            </a:r>
          </a:p>
          <a:p>
            <a:pPr eaLnBrk="1" hangingPunct="1"/>
            <a:r>
              <a:rPr lang="cs-CZ" dirty="0">
                <a:solidFill>
                  <a:srgbClr val="000000"/>
                </a:solidFill>
                <a:cs typeface="Arial" charset="0"/>
              </a:rPr>
              <a:t>●</a:t>
            </a:r>
            <a:r>
              <a:rPr lang="cs-CZ" dirty="0">
                <a:solidFill>
                  <a:srgbClr val="000000"/>
                </a:solidFill>
              </a:rPr>
              <a:t> váží 5 g</a:t>
            </a:r>
          </a:p>
          <a:p>
            <a:pPr eaLnBrk="1" hangingPunct="1"/>
            <a:endParaRPr lang="cs-CZ" dirty="0">
              <a:solidFill>
                <a:srgbClr val="000000"/>
              </a:solidFill>
            </a:endParaRPr>
          </a:p>
          <a:p>
            <a:pPr eaLnBrk="1" hangingPunct="1"/>
            <a:r>
              <a:rPr lang="cs-CZ" b="1" u="sng" dirty="0">
                <a:solidFill>
                  <a:srgbClr val="000000"/>
                </a:solidFill>
              </a:rPr>
              <a:t>Vyskytuje se</a:t>
            </a:r>
          </a:p>
          <a:p>
            <a:pPr eaLnBrk="1" hangingPunct="1"/>
            <a:r>
              <a:rPr lang="cs-CZ" dirty="0">
                <a:solidFill>
                  <a:srgbClr val="000000"/>
                </a:solidFill>
                <a:cs typeface="Arial" charset="0"/>
              </a:rPr>
              <a:t>●</a:t>
            </a:r>
            <a:r>
              <a:rPr lang="cs-CZ" dirty="0">
                <a:solidFill>
                  <a:srgbClr val="000000"/>
                </a:solidFill>
              </a:rPr>
              <a:t> jehličnaté lesy</a:t>
            </a:r>
          </a:p>
          <a:p>
            <a:pPr eaLnBrk="1" hangingPunct="1"/>
            <a:r>
              <a:rPr lang="cs-CZ" dirty="0">
                <a:solidFill>
                  <a:srgbClr val="000000"/>
                </a:solidFill>
                <a:cs typeface="Arial" charset="0"/>
              </a:rPr>
              <a:t>●</a:t>
            </a:r>
            <a:r>
              <a:rPr lang="cs-CZ" dirty="0">
                <a:solidFill>
                  <a:srgbClr val="000000"/>
                </a:solidFill>
              </a:rPr>
              <a:t> parky, zahrady s jehličnany</a:t>
            </a:r>
          </a:p>
          <a:p>
            <a:pPr eaLnBrk="1" hangingPunct="1"/>
            <a:endParaRPr lang="cs-CZ" dirty="0">
              <a:solidFill>
                <a:srgbClr val="000000"/>
              </a:solidFill>
            </a:endParaRPr>
          </a:p>
          <a:p>
            <a:pPr eaLnBrk="1" hangingPunct="1"/>
            <a:r>
              <a:rPr lang="cs-CZ" b="1" u="sng" dirty="0">
                <a:solidFill>
                  <a:srgbClr val="000000"/>
                </a:solidFill>
              </a:rPr>
              <a:t>Hnízdo</a:t>
            </a:r>
            <a:r>
              <a:rPr lang="cs-CZ" dirty="0">
                <a:solidFill>
                  <a:srgbClr val="000000"/>
                </a:solidFill>
              </a:rPr>
              <a:t> - uzavřené s otvorem</a:t>
            </a:r>
          </a:p>
          <a:p>
            <a:pPr eaLnBrk="1" hangingPunct="1"/>
            <a:endParaRPr lang="cs-CZ" b="1" u="sng" dirty="0">
              <a:solidFill>
                <a:srgbClr val="000000"/>
              </a:solidFill>
              <a:cs typeface="Arial" charset="0"/>
            </a:endParaRPr>
          </a:p>
          <a:p>
            <a:pPr eaLnBrk="1" hangingPunct="1"/>
            <a:r>
              <a:rPr lang="cs-CZ" b="1" u="sng" dirty="0">
                <a:solidFill>
                  <a:srgbClr val="000000"/>
                </a:solidFill>
                <a:cs typeface="Arial" charset="0"/>
              </a:rPr>
              <a:t>Potrava</a:t>
            </a:r>
          </a:p>
          <a:p>
            <a:pPr eaLnBrk="1" hangingPunct="1"/>
            <a:r>
              <a:rPr lang="cs-CZ" dirty="0">
                <a:solidFill>
                  <a:srgbClr val="000000"/>
                </a:solidFill>
                <a:cs typeface="Arial" charset="0"/>
              </a:rPr>
              <a:t>●</a:t>
            </a:r>
            <a:r>
              <a:rPr lang="cs-CZ" dirty="0">
                <a:solidFill>
                  <a:srgbClr val="000000"/>
                </a:solidFill>
              </a:rPr>
              <a:t> drobný hmyz, jejich larvy, </a:t>
            </a:r>
            <a:r>
              <a:rPr lang="cs-CZ" dirty="0" smtClean="0">
                <a:solidFill>
                  <a:srgbClr val="000000"/>
                </a:solidFill>
              </a:rPr>
              <a:t>semena </a:t>
            </a:r>
            <a:r>
              <a:rPr lang="cs-CZ" dirty="0">
                <a:solidFill>
                  <a:srgbClr val="000000"/>
                </a:solidFill>
              </a:rPr>
              <a:t>jehličnatých dřevin 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4"/>
          <p:cNvSpPr txBox="1">
            <a:spLocks noChangeArrowheads="1"/>
          </p:cNvSpPr>
          <p:nvPr/>
        </p:nvSpPr>
        <p:spPr bwMode="auto">
          <a:xfrm>
            <a:off x="0" y="-50800"/>
            <a:ext cx="32654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800" b="1" u="sng">
                <a:solidFill>
                  <a:srgbClr val="000000"/>
                </a:solidFill>
              </a:rPr>
              <a:t>POUŽITÉ ZDROJE</a:t>
            </a:r>
          </a:p>
        </p:txBody>
      </p:sp>
      <p:sp>
        <p:nvSpPr>
          <p:cNvPr id="38915" name="Rectangle 5"/>
          <p:cNvSpPr>
            <a:spLocks noChangeArrowheads="1"/>
          </p:cNvSpPr>
          <p:nvPr/>
        </p:nvSpPr>
        <p:spPr bwMode="auto">
          <a:xfrm>
            <a:off x="0" y="587375"/>
            <a:ext cx="9144000" cy="547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/>
            <a:r>
              <a:rPr lang="cs-CZ" sz="1400" dirty="0">
                <a:solidFill>
                  <a:srgbClr val="000000"/>
                </a:solidFill>
              </a:rPr>
              <a:t>1) www.office.microsoft.com</a:t>
            </a:r>
          </a:p>
          <a:p>
            <a:pPr marL="342900" indent="-342900"/>
            <a:r>
              <a:rPr lang="cs-CZ" sz="1400" dirty="0">
                <a:solidFill>
                  <a:srgbClr val="000000"/>
                </a:solidFill>
              </a:rPr>
              <a:t>2) </a:t>
            </a:r>
            <a:r>
              <a:rPr lang="cs-CZ" sz="1400" dirty="0" err="1">
                <a:solidFill>
                  <a:srgbClr val="000000"/>
                </a:solidFill>
              </a:rPr>
              <a:t>Soubor:Rook</a:t>
            </a:r>
            <a:r>
              <a:rPr lang="cs-CZ" sz="1400" dirty="0">
                <a:solidFill>
                  <a:srgbClr val="000000"/>
                </a:solidFill>
              </a:rPr>
              <a:t> in flight.jpg.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Francisco (CA):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</a:p>
          <a:p>
            <a:pPr marL="342900" indent="-342900"/>
            <a:r>
              <a:rPr lang="cs-CZ" sz="1400" dirty="0">
                <a:solidFill>
                  <a:srgbClr val="000000"/>
                </a:solidFill>
              </a:rPr>
              <a:t>   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 13.9.2006 [cit. 20.11.2012]. Dostupné z: </a:t>
            </a:r>
          </a:p>
          <a:p>
            <a:pPr marL="342900" indent="-342900"/>
            <a:r>
              <a:rPr lang="cs-CZ" sz="1400" dirty="0">
                <a:solidFill>
                  <a:srgbClr val="000000"/>
                </a:solidFill>
              </a:rPr>
              <a:t>    http://cs.wikipedia.org/wiki/Soubor:Rook_in_flight.jpg</a:t>
            </a:r>
          </a:p>
          <a:p>
            <a:pPr marL="342900" indent="-342900"/>
            <a:r>
              <a:rPr lang="cs-CZ" sz="1400" dirty="0">
                <a:solidFill>
                  <a:srgbClr val="000000"/>
                </a:solidFill>
              </a:rPr>
              <a:t>3) </a:t>
            </a:r>
            <a:r>
              <a:rPr lang="cs-CZ" sz="1400" dirty="0" err="1">
                <a:solidFill>
                  <a:srgbClr val="000000"/>
                </a:solidFill>
              </a:rPr>
              <a:t>Soubor:Corvus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frugilegus</a:t>
            </a:r>
            <a:r>
              <a:rPr lang="cs-CZ" sz="1400" dirty="0">
                <a:solidFill>
                  <a:srgbClr val="000000"/>
                </a:solidFill>
              </a:rPr>
              <a:t> 2.jpg.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Francisco (CA):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</a:p>
          <a:p>
            <a:pPr marL="342900" indent="-342900"/>
            <a:r>
              <a:rPr lang="cs-CZ" sz="1400" dirty="0">
                <a:solidFill>
                  <a:srgbClr val="000000"/>
                </a:solidFill>
              </a:rPr>
              <a:t>   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 9.12.2007 [cit. 20.11.2012]. Dostupné z: </a:t>
            </a:r>
          </a:p>
          <a:p>
            <a:pPr marL="342900" indent="-342900"/>
            <a:r>
              <a:rPr lang="cs-CZ" sz="1400" dirty="0">
                <a:solidFill>
                  <a:srgbClr val="000000"/>
                </a:solidFill>
              </a:rPr>
              <a:t>    http://cs.wikipedia.org/wiki/Soubor:Corvus_frugilegus_2.jpg </a:t>
            </a:r>
          </a:p>
          <a:p>
            <a:pPr marL="342900" indent="-342900"/>
            <a:r>
              <a:rPr lang="cs-CZ" sz="1400" dirty="0">
                <a:solidFill>
                  <a:srgbClr val="000000"/>
                </a:solidFill>
              </a:rPr>
              <a:t>4) </a:t>
            </a:r>
            <a:r>
              <a:rPr lang="cs-CZ" sz="1400" dirty="0" err="1">
                <a:solidFill>
                  <a:srgbClr val="000000"/>
                </a:solidFill>
              </a:rPr>
              <a:t>Soubor:Phasianus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colchicus</a:t>
            </a:r>
            <a:r>
              <a:rPr lang="cs-CZ" sz="1400" dirty="0">
                <a:solidFill>
                  <a:srgbClr val="000000"/>
                </a:solidFill>
              </a:rPr>
              <a:t> 2 tom (Lukasz </a:t>
            </a:r>
            <a:r>
              <a:rPr lang="cs-CZ" sz="1400" dirty="0" err="1">
                <a:solidFill>
                  <a:srgbClr val="000000"/>
                </a:solidFill>
              </a:rPr>
              <a:t>Lukasik</a:t>
            </a:r>
            <a:r>
              <a:rPr lang="cs-CZ" sz="1400" dirty="0">
                <a:solidFill>
                  <a:srgbClr val="000000"/>
                </a:solidFill>
              </a:rPr>
              <a:t>).</a:t>
            </a:r>
            <a:r>
              <a:rPr lang="cs-CZ" sz="1400" dirty="0" err="1">
                <a:solidFill>
                  <a:srgbClr val="000000"/>
                </a:solidFill>
              </a:rPr>
              <a:t>jpg</a:t>
            </a:r>
            <a:r>
              <a:rPr lang="cs-CZ" sz="1400" dirty="0">
                <a:solidFill>
                  <a:srgbClr val="000000"/>
                </a:solidFill>
              </a:rPr>
              <a:t>. 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</a:t>
            </a:r>
          </a:p>
          <a:p>
            <a:pPr marL="342900" indent="-342900"/>
            <a:r>
              <a:rPr lang="cs-CZ" sz="1400" dirty="0">
                <a:solidFill>
                  <a:srgbClr val="000000"/>
                </a:solidFill>
              </a:rPr>
              <a:t>    Francisco (CA):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 12.3.2006 [cit. 2012-11-21]. Dostupné z:</a:t>
            </a:r>
          </a:p>
          <a:p>
            <a:pPr marL="342900" indent="-342900"/>
            <a:r>
              <a:rPr lang="cs-CZ" sz="1400" dirty="0">
                <a:solidFill>
                  <a:srgbClr val="000000"/>
                </a:solidFill>
              </a:rPr>
              <a:t>    http://cs.wikipedia.org/wiki/Soubor:Phasianus_colchicus_2_tom_%28Lukasz_Lukasik%29.jpg </a:t>
            </a:r>
          </a:p>
          <a:p>
            <a:pPr marL="342900" indent="-342900"/>
            <a:r>
              <a:rPr lang="cs-CZ" sz="1400" dirty="0">
                <a:solidFill>
                  <a:srgbClr val="000000"/>
                </a:solidFill>
              </a:rPr>
              <a:t>5) </a:t>
            </a:r>
            <a:r>
              <a:rPr lang="cs-CZ" sz="1400" dirty="0" err="1">
                <a:solidFill>
                  <a:srgbClr val="000000"/>
                </a:solidFill>
              </a:rPr>
              <a:t>Soubor:Nestjunge</a:t>
            </a:r>
            <a:r>
              <a:rPr lang="cs-CZ" sz="1400" dirty="0">
                <a:solidFill>
                  <a:srgbClr val="000000"/>
                </a:solidFill>
              </a:rPr>
              <a:t> Mäusebussarde.jpg.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Francisco (CA): </a:t>
            </a:r>
          </a:p>
          <a:p>
            <a:pPr marL="342900" indent="-342900"/>
            <a:r>
              <a:rPr lang="cs-CZ" sz="1400" dirty="0">
                <a:solidFill>
                  <a:srgbClr val="000000"/>
                </a:solidFill>
              </a:rPr>
              <a:t>   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 20.12.2011 [cit. 20.11.2012].Dostupné z: </a:t>
            </a:r>
          </a:p>
          <a:p>
            <a:pPr marL="342900" indent="-342900"/>
            <a:r>
              <a:rPr lang="cs-CZ" sz="1400" dirty="0">
                <a:solidFill>
                  <a:srgbClr val="000000"/>
                </a:solidFill>
              </a:rPr>
              <a:t>    http://cs.wikipedia.org/wiki/Soubor:Nestjunge_M%C3%A4usebussarde.jpg </a:t>
            </a:r>
          </a:p>
          <a:p>
            <a:pPr marL="342900" indent="-342900"/>
            <a:r>
              <a:rPr lang="cs-CZ" sz="1400" dirty="0">
                <a:solidFill>
                  <a:srgbClr val="000000"/>
                </a:solidFill>
              </a:rPr>
              <a:t>6) </a:t>
            </a:r>
            <a:r>
              <a:rPr lang="cs-CZ" sz="1400" dirty="0" err="1">
                <a:solidFill>
                  <a:srgbClr val="000000"/>
                </a:solidFill>
              </a:rPr>
              <a:t>Soubor:Buteo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buteo</a:t>
            </a:r>
            <a:r>
              <a:rPr lang="cs-CZ" sz="1400" dirty="0">
                <a:solidFill>
                  <a:srgbClr val="000000"/>
                </a:solidFill>
              </a:rPr>
              <a:t> 1 (Lukasz </a:t>
            </a:r>
            <a:r>
              <a:rPr lang="cs-CZ" sz="1400" dirty="0" err="1">
                <a:solidFill>
                  <a:srgbClr val="000000"/>
                </a:solidFill>
              </a:rPr>
              <a:t>Lukasik</a:t>
            </a:r>
            <a:r>
              <a:rPr lang="cs-CZ" sz="1400" dirty="0">
                <a:solidFill>
                  <a:srgbClr val="000000"/>
                </a:solidFill>
              </a:rPr>
              <a:t>).</a:t>
            </a:r>
            <a:r>
              <a:rPr lang="cs-CZ" sz="1400" dirty="0" err="1">
                <a:solidFill>
                  <a:srgbClr val="000000"/>
                </a:solidFill>
              </a:rPr>
              <a:t>jpg</a:t>
            </a:r>
            <a:r>
              <a:rPr lang="cs-CZ" sz="1400" dirty="0">
                <a:solidFill>
                  <a:srgbClr val="000000"/>
                </a:solidFill>
              </a:rPr>
              <a:t>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Francisco (CA): </a:t>
            </a:r>
          </a:p>
          <a:p>
            <a:pPr marL="342900" indent="-342900"/>
            <a:r>
              <a:rPr lang="cs-CZ" sz="1400" dirty="0">
                <a:solidFill>
                  <a:srgbClr val="000000"/>
                </a:solidFill>
              </a:rPr>
              <a:t>   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 27.5.2006 [cit. 20.11.2012].Dostupné z:</a:t>
            </a:r>
          </a:p>
          <a:p>
            <a:pPr marL="342900" indent="-342900"/>
            <a:r>
              <a:rPr lang="cs-CZ" sz="1400" dirty="0">
                <a:solidFill>
                  <a:srgbClr val="000000"/>
                </a:solidFill>
              </a:rPr>
              <a:t>    http://cs.wikipedia.org/wiki/Soubor:Buteo_buteo_1_%28Lukasz_Lukasik%29.jpg </a:t>
            </a:r>
          </a:p>
          <a:p>
            <a:pPr marL="342900" indent="-342900"/>
            <a:r>
              <a:rPr lang="cs-CZ" sz="1400" dirty="0">
                <a:solidFill>
                  <a:srgbClr val="000000"/>
                </a:solidFill>
              </a:rPr>
              <a:t>7) </a:t>
            </a:r>
            <a:r>
              <a:rPr lang="cs-CZ" sz="1400" dirty="0" err="1">
                <a:solidFill>
                  <a:srgbClr val="000000"/>
                </a:solidFill>
              </a:rPr>
              <a:t>Soubor:Northern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Lapwing</a:t>
            </a:r>
            <a:r>
              <a:rPr lang="cs-CZ" sz="1400" dirty="0">
                <a:solidFill>
                  <a:srgbClr val="000000"/>
                </a:solidFill>
              </a:rPr>
              <a:t> new.jpg.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Francisco (CA):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</a:p>
          <a:p>
            <a:pPr marL="342900" indent="-342900"/>
            <a:r>
              <a:rPr lang="cs-CZ" sz="1400" dirty="0">
                <a:solidFill>
                  <a:srgbClr val="000000"/>
                </a:solidFill>
              </a:rPr>
              <a:t>   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 22.2.2009 [cit. 20.11.2012]. Dostupné z: </a:t>
            </a:r>
          </a:p>
          <a:p>
            <a:pPr marL="342900" indent="-342900"/>
            <a:r>
              <a:rPr lang="cs-CZ" sz="1400" dirty="0">
                <a:solidFill>
                  <a:srgbClr val="000000"/>
                </a:solidFill>
              </a:rPr>
              <a:t>    http://cs.wikipedia.org/wiki/Soubor:Northern_Lapwing_new.jpg </a:t>
            </a:r>
          </a:p>
          <a:p>
            <a:pPr marL="342900" indent="-342900"/>
            <a:r>
              <a:rPr lang="cs-CZ" sz="1400" dirty="0">
                <a:solidFill>
                  <a:srgbClr val="000000"/>
                </a:solidFill>
              </a:rPr>
              <a:t>8) </a:t>
            </a:r>
            <a:r>
              <a:rPr lang="cs-CZ" sz="1400" dirty="0" err="1">
                <a:solidFill>
                  <a:srgbClr val="000000"/>
                </a:solidFill>
              </a:rPr>
              <a:t>Soubor:Kievitsnest</a:t>
            </a:r>
            <a:r>
              <a:rPr lang="cs-CZ" sz="1400" dirty="0">
                <a:solidFill>
                  <a:srgbClr val="000000"/>
                </a:solidFill>
              </a:rPr>
              <a:t> (</a:t>
            </a:r>
            <a:r>
              <a:rPr lang="cs-CZ" sz="1400" dirty="0" err="1">
                <a:solidFill>
                  <a:srgbClr val="000000"/>
                </a:solidFill>
              </a:rPr>
              <a:t>Vanellus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vanellus</a:t>
            </a:r>
            <a:r>
              <a:rPr lang="cs-CZ" sz="1400" dirty="0">
                <a:solidFill>
                  <a:srgbClr val="000000"/>
                </a:solidFill>
              </a:rPr>
              <a:t>).</a:t>
            </a:r>
            <a:r>
              <a:rPr lang="cs-CZ" sz="1400" dirty="0" err="1">
                <a:solidFill>
                  <a:srgbClr val="000000"/>
                </a:solidFill>
              </a:rPr>
              <a:t>jpg</a:t>
            </a:r>
            <a:r>
              <a:rPr lang="cs-CZ" sz="1400" dirty="0">
                <a:solidFill>
                  <a:srgbClr val="000000"/>
                </a:solidFill>
              </a:rPr>
              <a:t>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Francisco (CA): </a:t>
            </a:r>
          </a:p>
          <a:p>
            <a:pPr marL="342900" indent="-342900"/>
            <a:r>
              <a:rPr lang="cs-CZ" sz="1400" dirty="0">
                <a:solidFill>
                  <a:srgbClr val="000000"/>
                </a:solidFill>
              </a:rPr>
              <a:t>   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 14.8.2005 [cit. 2012-11-23].Dostupné z:</a:t>
            </a:r>
          </a:p>
          <a:p>
            <a:pPr marL="342900" indent="-342900"/>
            <a:r>
              <a:rPr lang="cs-CZ" sz="1400" dirty="0">
                <a:solidFill>
                  <a:srgbClr val="000000"/>
                </a:solidFill>
              </a:rPr>
              <a:t>    http://cs.wikipedia.org/wiki/Soubor:Kievitsnest_%28Vanellus_vanellus%29.jpg </a:t>
            </a:r>
          </a:p>
          <a:p>
            <a:pPr marL="342900" indent="-342900"/>
            <a:r>
              <a:rPr lang="cs-CZ" sz="1400" dirty="0">
                <a:solidFill>
                  <a:srgbClr val="000000"/>
                </a:solidFill>
              </a:rPr>
              <a:t>9) </a:t>
            </a:r>
            <a:r>
              <a:rPr lang="cs-CZ" sz="1400" dirty="0" err="1">
                <a:solidFill>
                  <a:srgbClr val="000000"/>
                </a:solidFill>
              </a:rPr>
              <a:t>Soubor:Upupa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epops</a:t>
            </a:r>
            <a:r>
              <a:rPr lang="cs-CZ" sz="1400" dirty="0">
                <a:solidFill>
                  <a:srgbClr val="000000"/>
                </a:solidFill>
              </a:rPr>
              <a:t> 1 </a:t>
            </a:r>
            <a:r>
              <a:rPr lang="cs-CZ" sz="1400" dirty="0" err="1">
                <a:solidFill>
                  <a:srgbClr val="000000"/>
                </a:solidFill>
              </a:rPr>
              <a:t>Luc</a:t>
            </a:r>
            <a:r>
              <a:rPr lang="cs-CZ" sz="1400" dirty="0">
                <a:solidFill>
                  <a:srgbClr val="000000"/>
                </a:solidFill>
              </a:rPr>
              <a:t> Viatour.jpg.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Francisco (CA): </a:t>
            </a:r>
          </a:p>
          <a:p>
            <a:pPr marL="342900" indent="-342900"/>
            <a:r>
              <a:rPr lang="cs-CZ" sz="1400" dirty="0">
                <a:solidFill>
                  <a:srgbClr val="000000"/>
                </a:solidFill>
              </a:rPr>
              <a:t>   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 22.2.2009 [cit. 20.11.2012]. Dostupné z: </a:t>
            </a:r>
          </a:p>
          <a:p>
            <a:pPr marL="342900" indent="-342900"/>
            <a:r>
              <a:rPr lang="cs-CZ" sz="1400" dirty="0">
                <a:solidFill>
                  <a:srgbClr val="000000"/>
                </a:solidFill>
              </a:rPr>
              <a:t>    http://cs.wikipedia.org/wiki/Soubor:Upupa_epops_1_Luc_Viatour.jpg </a:t>
            </a:r>
          </a:p>
        </p:txBody>
      </p:sp>
      <p:pic>
        <p:nvPicPr>
          <p:cNvPr id="38916" name="Picture 7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0" y="692696"/>
            <a:ext cx="914400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cs-CZ" sz="1400" dirty="0">
                <a:solidFill>
                  <a:srgbClr val="000000"/>
                </a:solidFill>
              </a:rPr>
              <a:t>10) </a:t>
            </a:r>
            <a:r>
              <a:rPr lang="cs-CZ" sz="1400" dirty="0" err="1">
                <a:solidFill>
                  <a:srgbClr val="000000"/>
                </a:solidFill>
              </a:rPr>
              <a:t>Soubor:Elster</a:t>
            </a:r>
            <a:r>
              <a:rPr lang="cs-CZ" sz="1400" dirty="0">
                <a:solidFill>
                  <a:srgbClr val="000000"/>
                </a:solidFill>
              </a:rPr>
              <a:t> wikipedia2.jpg.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Francisco (CA):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2001-,12.4.2007 [cit. 2012-11-21]. Dostupné z: http://cs.wikipedia.org/wiki/Soubor:Elster_wikipedia2.jpg </a:t>
            </a:r>
          </a:p>
          <a:p>
            <a:pPr marL="342900" indent="-342900">
              <a:defRPr/>
            </a:pPr>
            <a:r>
              <a:rPr lang="cs-CZ" sz="1400" dirty="0">
                <a:solidFill>
                  <a:srgbClr val="000000"/>
                </a:solidFill>
              </a:rPr>
              <a:t>11) </a:t>
            </a:r>
            <a:r>
              <a:rPr lang="cs-CZ" sz="1400" dirty="0" err="1">
                <a:solidFill>
                  <a:srgbClr val="000000"/>
                </a:solidFill>
              </a:rPr>
              <a:t>Soubor:Lanius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collurio</a:t>
            </a:r>
            <a:r>
              <a:rPr lang="cs-CZ" sz="1400" dirty="0">
                <a:solidFill>
                  <a:srgbClr val="000000"/>
                </a:solidFill>
              </a:rPr>
              <a:t> male am.jpg.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Francisco (CA):</a:t>
            </a:r>
          </a:p>
          <a:p>
            <a:pPr marL="342900" indent="-342900">
              <a:defRPr/>
            </a:pPr>
            <a:r>
              <a:rPr lang="cs-CZ" sz="1400" dirty="0">
                <a:solidFill>
                  <a:srgbClr val="000000"/>
                </a:solidFill>
              </a:rPr>
              <a:t>     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 24.11.2007 [cit. 20.11.2012]. Dostupné z: </a:t>
            </a:r>
          </a:p>
          <a:p>
            <a:pPr marL="342900" indent="-342900">
              <a:defRPr/>
            </a:pPr>
            <a:r>
              <a:rPr lang="cs-CZ" sz="1400" dirty="0">
                <a:solidFill>
                  <a:srgbClr val="000000"/>
                </a:solidFill>
              </a:rPr>
              <a:t>      http://cs.wikipedia.org/wiki/Soubor:Lanius_collurio_male_am.jpg </a:t>
            </a:r>
          </a:p>
          <a:p>
            <a:pPr marL="342900" indent="-342900">
              <a:defRPr/>
            </a:pPr>
            <a:r>
              <a:rPr lang="cs-CZ" sz="1400" dirty="0">
                <a:solidFill>
                  <a:srgbClr val="000000"/>
                </a:solidFill>
              </a:rPr>
              <a:t>12) </a:t>
            </a:r>
            <a:r>
              <a:rPr lang="cs-CZ" sz="1400" dirty="0" err="1">
                <a:solidFill>
                  <a:srgbClr val="000000"/>
                </a:solidFill>
              </a:rPr>
              <a:t>Soubor:Emberiza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citrinella</a:t>
            </a:r>
            <a:r>
              <a:rPr lang="cs-CZ" sz="1400" dirty="0">
                <a:solidFill>
                  <a:srgbClr val="000000"/>
                </a:solidFill>
              </a:rPr>
              <a:t> -New </a:t>
            </a:r>
            <a:r>
              <a:rPr lang="cs-CZ" sz="1400" dirty="0" err="1">
                <a:solidFill>
                  <a:srgbClr val="000000"/>
                </a:solidFill>
              </a:rPr>
              <a:t>Zealand</a:t>
            </a:r>
            <a:r>
              <a:rPr lang="cs-CZ" sz="1400" dirty="0">
                <a:solidFill>
                  <a:srgbClr val="000000"/>
                </a:solidFill>
              </a:rPr>
              <a:t> -</a:t>
            </a:r>
            <a:r>
              <a:rPr lang="cs-CZ" sz="1400" dirty="0" err="1">
                <a:solidFill>
                  <a:srgbClr val="000000"/>
                </a:solidFill>
              </a:rPr>
              <a:t>North</a:t>
            </a:r>
            <a:r>
              <a:rPr lang="cs-CZ" sz="1400" dirty="0">
                <a:solidFill>
                  <a:srgbClr val="000000"/>
                </a:solidFill>
              </a:rPr>
              <a:t> Island-8.jpg.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</a:t>
            </a:r>
          </a:p>
          <a:p>
            <a:pPr marL="342900" indent="-342900">
              <a:defRPr/>
            </a:pPr>
            <a:r>
              <a:rPr lang="cs-CZ" sz="1400" dirty="0">
                <a:solidFill>
                  <a:srgbClr val="000000"/>
                </a:solidFill>
              </a:rPr>
              <a:t>      San Francisco (CA):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 24.11.2007 [cit. 20.11.2012]. </a:t>
            </a:r>
          </a:p>
          <a:p>
            <a:pPr marL="342900" indent="-342900">
              <a:defRPr/>
            </a:pPr>
            <a:r>
              <a:rPr lang="cs-CZ" sz="1400" dirty="0">
                <a:solidFill>
                  <a:srgbClr val="000000"/>
                </a:solidFill>
              </a:rPr>
              <a:t>      Dostupné z: http://cs.wikipedia.org/wiki/Soubor:Emberiza_citrinella_-New_Zealand_-North_Island-8.jpg </a:t>
            </a:r>
          </a:p>
          <a:p>
            <a:pPr>
              <a:defRPr/>
            </a:pPr>
            <a:r>
              <a:rPr lang="cs-CZ" sz="1400" dirty="0">
                <a:solidFill>
                  <a:srgbClr val="000000"/>
                </a:solidFill>
              </a:rPr>
              <a:t>13) </a:t>
            </a:r>
            <a:r>
              <a:rPr lang="cs-CZ" sz="1400" dirty="0" err="1">
                <a:solidFill>
                  <a:srgbClr val="000000"/>
                </a:solidFill>
              </a:rPr>
              <a:t>Soubor:Yellow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Wagtail</a:t>
            </a:r>
            <a:r>
              <a:rPr lang="cs-CZ" sz="1400" dirty="0">
                <a:solidFill>
                  <a:srgbClr val="000000"/>
                </a:solidFill>
              </a:rPr>
              <a:t> (Male- </a:t>
            </a:r>
            <a:r>
              <a:rPr lang="cs-CZ" sz="1400" dirty="0" err="1">
                <a:solidFill>
                  <a:srgbClr val="000000"/>
                </a:solidFill>
              </a:rPr>
              <a:t>beema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race</a:t>
            </a:r>
            <a:r>
              <a:rPr lang="cs-CZ" sz="1400" dirty="0">
                <a:solidFill>
                  <a:srgbClr val="000000"/>
                </a:solidFill>
              </a:rPr>
              <a:t>) I IMG 9616.jpg.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</a:t>
            </a:r>
          </a:p>
          <a:p>
            <a:pPr>
              <a:defRPr/>
            </a:pPr>
            <a:r>
              <a:rPr lang="cs-CZ" sz="1400" dirty="0">
                <a:solidFill>
                  <a:srgbClr val="000000"/>
                </a:solidFill>
              </a:rPr>
              <a:t>      Francisco (CA):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 14.10.2007 [cit. 20.11.2012]. </a:t>
            </a:r>
          </a:p>
          <a:p>
            <a:pPr>
              <a:defRPr/>
            </a:pPr>
            <a:r>
              <a:rPr lang="cs-CZ" sz="1400" dirty="0">
                <a:solidFill>
                  <a:srgbClr val="000000"/>
                </a:solidFill>
              </a:rPr>
              <a:t>      Dostupné z: http://cs.wikipedia.org/wiki/Soubor:Yellow_Wagtail_%28Male-_beema_race%29_I_IMG_9616.jpg  14) </a:t>
            </a:r>
            <a:r>
              <a:rPr lang="cs-CZ" sz="1400" dirty="0" err="1">
                <a:solidFill>
                  <a:srgbClr val="000000"/>
                </a:solidFill>
              </a:rPr>
              <a:t>Soubor:Schwarzspecht.jpg</a:t>
            </a:r>
            <a:r>
              <a:rPr lang="cs-CZ" sz="1400" dirty="0">
                <a:solidFill>
                  <a:srgbClr val="000000"/>
                </a:solidFill>
              </a:rPr>
              <a:t>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Francisco (CA):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</a:p>
          <a:p>
            <a:pPr>
              <a:defRPr/>
            </a:pPr>
            <a:r>
              <a:rPr lang="cs-CZ" sz="1400" dirty="0">
                <a:solidFill>
                  <a:srgbClr val="000000"/>
                </a:solidFill>
              </a:rPr>
              <a:t>     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 7.2.2006 [cit. 20.11.2012]. Dostupné z: </a:t>
            </a:r>
          </a:p>
          <a:p>
            <a:pPr>
              <a:defRPr/>
            </a:pPr>
            <a:r>
              <a:rPr lang="cs-CZ" sz="1400" dirty="0">
                <a:solidFill>
                  <a:srgbClr val="000000"/>
                </a:solidFill>
              </a:rPr>
              <a:t>      http://cs.wikipedia.org/wiki/Soubor:Schwarzspecht.jpg </a:t>
            </a:r>
          </a:p>
          <a:p>
            <a:pPr>
              <a:defRPr/>
            </a:pPr>
            <a:r>
              <a:rPr lang="cs-CZ" sz="1400" dirty="0">
                <a:solidFill>
                  <a:srgbClr val="000000"/>
                </a:solidFill>
              </a:rPr>
              <a:t>15) </a:t>
            </a:r>
            <a:r>
              <a:rPr lang="cs-CZ" sz="1400" dirty="0" err="1">
                <a:solidFill>
                  <a:srgbClr val="000000"/>
                </a:solidFill>
              </a:rPr>
              <a:t>Soubor:Song</a:t>
            </a:r>
            <a:r>
              <a:rPr lang="cs-CZ" sz="1400" dirty="0">
                <a:solidFill>
                  <a:srgbClr val="000000"/>
                </a:solidFill>
              </a:rPr>
              <a:t> thrush.jpg.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Francisco (CA):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</a:p>
          <a:p>
            <a:pPr>
              <a:defRPr/>
            </a:pPr>
            <a:r>
              <a:rPr lang="cs-CZ" sz="1400" dirty="0">
                <a:solidFill>
                  <a:srgbClr val="000000"/>
                </a:solidFill>
              </a:rPr>
              <a:t>     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 11.9.2007 [cit. 2012-11-21]. Dostupné z: </a:t>
            </a:r>
          </a:p>
          <a:p>
            <a:pPr>
              <a:defRPr/>
            </a:pPr>
            <a:r>
              <a:rPr lang="cs-CZ" sz="1400" dirty="0">
                <a:solidFill>
                  <a:srgbClr val="000000"/>
                </a:solidFill>
              </a:rPr>
              <a:t>      http://cs.wikipedia.org/wiki/Soubor:Song_thrush.jpg </a:t>
            </a:r>
          </a:p>
          <a:p>
            <a:pPr>
              <a:defRPr/>
            </a:pPr>
            <a:r>
              <a:rPr lang="cs-CZ" sz="1400" dirty="0">
                <a:solidFill>
                  <a:srgbClr val="000000"/>
                </a:solidFill>
              </a:rPr>
              <a:t>16) Soubor:3 </a:t>
            </a:r>
            <a:r>
              <a:rPr lang="cs-CZ" sz="1400" dirty="0" err="1">
                <a:solidFill>
                  <a:srgbClr val="000000"/>
                </a:solidFill>
              </a:rPr>
              <a:t>oeufs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dans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un</a:t>
            </a:r>
            <a:r>
              <a:rPr lang="cs-CZ" sz="1400" dirty="0">
                <a:solidFill>
                  <a:srgbClr val="000000"/>
                </a:solidFill>
              </a:rPr>
              <a:t> nid.JPG.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Francisco (CA):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</a:p>
          <a:p>
            <a:pPr>
              <a:defRPr/>
            </a:pPr>
            <a:r>
              <a:rPr lang="cs-CZ" sz="1400" dirty="0">
                <a:solidFill>
                  <a:srgbClr val="000000"/>
                </a:solidFill>
              </a:rPr>
              <a:t>     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2001-,9.2.2009 [cit. 2012-11-23]. Dostupné z: </a:t>
            </a:r>
          </a:p>
          <a:p>
            <a:pPr>
              <a:defRPr/>
            </a:pPr>
            <a:r>
              <a:rPr lang="cs-CZ" sz="1400" dirty="0">
                <a:solidFill>
                  <a:srgbClr val="000000"/>
                </a:solidFill>
              </a:rPr>
              <a:t>      http://cs.wikipedia.org/wiki/Soubor:3_oeufs_dans_un_nid.JPG </a:t>
            </a:r>
          </a:p>
          <a:p>
            <a:pPr>
              <a:defRPr/>
            </a:pPr>
            <a:r>
              <a:rPr lang="cs-CZ" sz="1400" dirty="0">
                <a:solidFill>
                  <a:srgbClr val="000000"/>
                </a:solidFill>
              </a:rPr>
              <a:t>17) File:Acc Sonnenallee.jpg.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Francisco (CA):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</a:p>
          <a:p>
            <a:pPr>
              <a:defRPr/>
            </a:pPr>
            <a:r>
              <a:rPr lang="cs-CZ" sz="1400" dirty="0">
                <a:solidFill>
                  <a:srgbClr val="000000"/>
                </a:solidFill>
              </a:rPr>
              <a:t>     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 5.7.2006 [cit. 2012-11-21]. Dostupné z: </a:t>
            </a:r>
          </a:p>
          <a:p>
            <a:pPr>
              <a:defRPr/>
            </a:pPr>
            <a:r>
              <a:rPr lang="cs-CZ" sz="1400" dirty="0">
                <a:solidFill>
                  <a:srgbClr val="000000"/>
                </a:solidFill>
              </a:rPr>
              <a:t>      http://commons.wikimedia.org/wiki/File:Acc_Sonnenallee.jpg?uselang=cs </a:t>
            </a:r>
          </a:p>
        </p:txBody>
      </p:sp>
      <p:sp>
        <p:nvSpPr>
          <p:cNvPr id="39939" name="Rectangle 5"/>
          <p:cNvSpPr>
            <a:spLocks noChangeArrowheads="1"/>
          </p:cNvSpPr>
          <p:nvPr/>
        </p:nvSpPr>
        <p:spPr bwMode="auto">
          <a:xfrm>
            <a:off x="0" y="0"/>
            <a:ext cx="32654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2800" b="1" u="sng">
                <a:solidFill>
                  <a:srgbClr val="000000"/>
                </a:solidFill>
              </a:rPr>
              <a:t>POUŽITÉ ZDROJE</a:t>
            </a:r>
          </a:p>
        </p:txBody>
      </p:sp>
      <p:pic>
        <p:nvPicPr>
          <p:cNvPr id="39940" name="Picture 6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09563" y="5429250"/>
            <a:ext cx="4872037" cy="1200150"/>
          </a:xfrm>
          <a:prstGeom prst="rect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6147" name="Picture 2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96568" y="5461000"/>
            <a:ext cx="47879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dirty="0">
                <a:solidFill>
                  <a:srgbClr val="000000"/>
                </a:solidFill>
                <a:cs typeface="Arial" charset="0"/>
              </a:rPr>
              <a:t>Někdy </a:t>
            </a:r>
            <a:r>
              <a:rPr lang="cs-CZ" dirty="0">
                <a:solidFill>
                  <a:srgbClr val="000000"/>
                </a:solidFill>
              </a:rPr>
              <a:t>hnízda vymazávají blátem.</a:t>
            </a:r>
          </a:p>
          <a:p>
            <a:pPr eaLnBrk="1" hangingPunct="1"/>
            <a:endParaRPr lang="cs-CZ" dirty="0">
              <a:solidFill>
                <a:srgbClr val="000000"/>
              </a:solidFill>
            </a:endParaRPr>
          </a:p>
          <a:p>
            <a:pPr eaLnBrk="1" hangingPunct="1"/>
            <a:r>
              <a:rPr lang="cs-CZ" dirty="0">
                <a:solidFill>
                  <a:srgbClr val="000000"/>
                </a:solidFill>
              </a:rPr>
              <a:t>Vystýlají peřím, srstí, vlnou.</a:t>
            </a: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4167" b="16667"/>
          <a:stretch>
            <a:fillRect/>
          </a:stretch>
        </p:blipFill>
        <p:spPr bwMode="auto">
          <a:xfrm>
            <a:off x="6980238" y="17463"/>
            <a:ext cx="2133600" cy="148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0" name="Text Box 7"/>
          <p:cNvSpPr txBox="1">
            <a:spLocks noChangeArrowheads="1"/>
          </p:cNvSpPr>
          <p:nvPr/>
        </p:nvSpPr>
        <p:spPr bwMode="auto">
          <a:xfrm>
            <a:off x="8859838" y="31750"/>
            <a:ext cx="255587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" name="Mrak 1"/>
          <p:cNvSpPr/>
          <p:nvPr/>
        </p:nvSpPr>
        <p:spPr>
          <a:xfrm>
            <a:off x="5200650" y="4437062"/>
            <a:ext cx="3913188" cy="1440209"/>
          </a:xfrm>
          <a:prstGeom prst="cloud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bg2"/>
                </a:solidFill>
              </a:rPr>
              <a:t>občas i z papíru, hadříků, nití</a:t>
            </a:r>
          </a:p>
        </p:txBody>
      </p:sp>
      <p:sp>
        <p:nvSpPr>
          <p:cNvPr id="11" name="Mrak 10"/>
          <p:cNvSpPr/>
          <p:nvPr/>
        </p:nvSpPr>
        <p:spPr>
          <a:xfrm>
            <a:off x="6759575" y="3003550"/>
            <a:ext cx="2311400" cy="1065213"/>
          </a:xfrm>
          <a:prstGeom prst="cloud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bg2"/>
                </a:solidFill>
              </a:rPr>
              <a:t>květů</a:t>
            </a:r>
          </a:p>
        </p:txBody>
      </p:sp>
      <p:sp>
        <p:nvSpPr>
          <p:cNvPr id="12" name="Mrak 11"/>
          <p:cNvSpPr/>
          <p:nvPr/>
        </p:nvSpPr>
        <p:spPr>
          <a:xfrm>
            <a:off x="5486400" y="1762125"/>
            <a:ext cx="2311400" cy="1063625"/>
          </a:xfrm>
          <a:prstGeom prst="cloud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bg2"/>
                </a:solidFill>
              </a:rPr>
              <a:t>peří</a:t>
            </a:r>
          </a:p>
        </p:txBody>
      </p:sp>
      <p:sp>
        <p:nvSpPr>
          <p:cNvPr id="13" name="Mrak 12"/>
          <p:cNvSpPr/>
          <p:nvPr/>
        </p:nvSpPr>
        <p:spPr>
          <a:xfrm>
            <a:off x="2643188" y="1628775"/>
            <a:ext cx="2311400" cy="1063625"/>
          </a:xfrm>
          <a:prstGeom prst="cloud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bg2"/>
                </a:solidFill>
              </a:rPr>
              <a:t>úlomků kůry</a:t>
            </a:r>
          </a:p>
        </p:txBody>
      </p:sp>
      <p:sp>
        <p:nvSpPr>
          <p:cNvPr id="14" name="Mrak 13"/>
          <p:cNvSpPr/>
          <p:nvPr/>
        </p:nvSpPr>
        <p:spPr>
          <a:xfrm>
            <a:off x="828675" y="2722563"/>
            <a:ext cx="2311400" cy="1065212"/>
          </a:xfrm>
          <a:prstGeom prst="cloud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bg2"/>
                </a:solidFill>
              </a:rPr>
              <a:t>mechu</a:t>
            </a:r>
          </a:p>
        </p:txBody>
      </p:sp>
      <p:sp>
        <p:nvSpPr>
          <p:cNvPr id="15" name="Mrak 14"/>
          <p:cNvSpPr/>
          <p:nvPr/>
        </p:nvSpPr>
        <p:spPr>
          <a:xfrm>
            <a:off x="147638" y="1296988"/>
            <a:ext cx="2311400" cy="1063625"/>
          </a:xfrm>
          <a:prstGeom prst="cloud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bg2"/>
                </a:solidFill>
              </a:rPr>
              <a:t>kořínků</a:t>
            </a:r>
          </a:p>
        </p:txBody>
      </p:sp>
      <p:sp>
        <p:nvSpPr>
          <p:cNvPr id="16" name="Mrak 15"/>
          <p:cNvSpPr/>
          <p:nvPr/>
        </p:nvSpPr>
        <p:spPr>
          <a:xfrm>
            <a:off x="179388" y="4213225"/>
            <a:ext cx="2311400" cy="1063625"/>
          </a:xfrm>
          <a:prstGeom prst="cloud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bg2"/>
                </a:solidFill>
              </a:rPr>
              <a:t>slámy</a:t>
            </a:r>
          </a:p>
        </p:txBody>
      </p:sp>
      <p:sp>
        <p:nvSpPr>
          <p:cNvPr id="17" name="Mrak 16"/>
          <p:cNvSpPr/>
          <p:nvPr/>
        </p:nvSpPr>
        <p:spPr>
          <a:xfrm>
            <a:off x="4211638" y="363538"/>
            <a:ext cx="2311400" cy="1063625"/>
          </a:xfrm>
          <a:prstGeom prst="cloud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bg2"/>
                </a:solidFill>
              </a:rPr>
              <a:t>listů</a:t>
            </a:r>
          </a:p>
        </p:txBody>
      </p:sp>
      <p:sp>
        <p:nvSpPr>
          <p:cNvPr id="18" name="Mrak 17"/>
          <p:cNvSpPr/>
          <p:nvPr/>
        </p:nvSpPr>
        <p:spPr>
          <a:xfrm>
            <a:off x="2755900" y="4151313"/>
            <a:ext cx="2311400" cy="1063625"/>
          </a:xfrm>
          <a:prstGeom prst="cloud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bg2"/>
                </a:solidFill>
              </a:rPr>
              <a:t>větviček</a:t>
            </a:r>
          </a:p>
        </p:txBody>
      </p:sp>
      <p:sp>
        <p:nvSpPr>
          <p:cNvPr id="19" name="Mrak 18"/>
          <p:cNvSpPr/>
          <p:nvPr/>
        </p:nvSpPr>
        <p:spPr>
          <a:xfrm>
            <a:off x="3486036" y="2722564"/>
            <a:ext cx="2798167" cy="1312862"/>
          </a:xfrm>
          <a:prstGeom prst="cloud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bg2"/>
                </a:solidFill>
              </a:rPr>
              <a:t>částí rostlin, trav</a:t>
            </a:r>
          </a:p>
        </p:txBody>
      </p:sp>
      <p:sp>
        <p:nvSpPr>
          <p:cNvPr id="6161" name="Obdélník 2"/>
          <p:cNvSpPr>
            <a:spLocks noChangeArrowheads="1"/>
          </p:cNvSpPr>
          <p:nvPr/>
        </p:nvSpPr>
        <p:spPr bwMode="auto">
          <a:xfrm>
            <a:off x="179388" y="276225"/>
            <a:ext cx="42624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sz="4400" b="1" u="sng" dirty="0">
                <a:solidFill>
                  <a:srgbClr val="000000"/>
                </a:solidFill>
              </a:rPr>
              <a:t>Hnízda staví z:</a:t>
            </a:r>
            <a:r>
              <a:rPr lang="cs-CZ" sz="4400" dirty="0">
                <a:solidFill>
                  <a:srgbClr val="000000"/>
                </a:solidFill>
              </a:rPr>
              <a:t> 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7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0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00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5"/>
          <p:cNvSpPr>
            <a:spLocks noChangeArrowheads="1"/>
          </p:cNvSpPr>
          <p:nvPr/>
        </p:nvSpPr>
        <p:spPr bwMode="auto">
          <a:xfrm>
            <a:off x="0" y="733104"/>
            <a:ext cx="914400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sz="1400" dirty="0">
                <a:solidFill>
                  <a:srgbClr val="000000"/>
                </a:solidFill>
              </a:rPr>
              <a:t>18) </a:t>
            </a:r>
            <a:r>
              <a:rPr lang="cs-CZ" sz="1400" dirty="0" err="1">
                <a:solidFill>
                  <a:srgbClr val="000000"/>
                </a:solidFill>
              </a:rPr>
              <a:t>Soubor:Acc</a:t>
            </a:r>
            <a:r>
              <a:rPr lang="cs-CZ" sz="1400" dirty="0">
                <a:solidFill>
                  <a:srgbClr val="000000"/>
                </a:solidFill>
              </a:rPr>
              <a:t> nest.jpg.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Francisco (CA):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</a:t>
            </a:r>
          </a:p>
          <a:p>
            <a:pPr>
              <a:defRPr/>
            </a:pPr>
            <a:r>
              <a:rPr lang="cs-CZ" sz="1400" dirty="0">
                <a:solidFill>
                  <a:srgbClr val="000000"/>
                </a:solidFill>
              </a:rPr>
              <a:t>      2001-, 5.7.2006 [cit. 2012-11-23].Dostupné z: http://cs.wikipedia.org/wiki/</a:t>
            </a:r>
            <a:r>
              <a:rPr lang="cs-CZ" sz="1400" dirty="0" err="1">
                <a:solidFill>
                  <a:srgbClr val="000000"/>
                </a:solidFill>
              </a:rPr>
              <a:t>Soubor:Acc_nest</a:t>
            </a:r>
            <a:r>
              <a:rPr lang="cs-CZ" sz="1400" dirty="0" smtClean="0">
                <a:solidFill>
                  <a:srgbClr val="000000"/>
                </a:solidFill>
              </a:rPr>
              <a:t>.</a:t>
            </a:r>
          </a:p>
          <a:p>
            <a:r>
              <a:rPr lang="cs-CZ" sz="1400" dirty="0" smtClean="0">
                <a:solidFill>
                  <a:srgbClr val="000000"/>
                </a:solidFill>
              </a:rPr>
              <a:t>19</a:t>
            </a:r>
            <a:r>
              <a:rPr lang="cs-CZ" sz="1400" dirty="0">
                <a:solidFill>
                  <a:srgbClr val="000000"/>
                </a:solidFill>
              </a:rPr>
              <a:t>) </a:t>
            </a:r>
            <a:r>
              <a:rPr lang="cs-CZ" sz="1400" dirty="0" err="1">
                <a:solidFill>
                  <a:srgbClr val="000000"/>
                </a:solidFill>
              </a:rPr>
              <a:t>Soubor:Kuckuck</a:t>
            </a:r>
            <a:r>
              <a:rPr lang="cs-CZ" sz="1400" dirty="0">
                <a:solidFill>
                  <a:srgbClr val="000000"/>
                </a:solidFill>
              </a:rPr>
              <a:t> (</a:t>
            </a:r>
            <a:r>
              <a:rPr lang="cs-CZ" sz="1400" dirty="0" err="1">
                <a:solidFill>
                  <a:srgbClr val="000000"/>
                </a:solidFill>
              </a:rPr>
              <a:t>Cuculus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canorus</a:t>
            </a:r>
            <a:r>
              <a:rPr lang="cs-CZ" sz="1400" dirty="0">
                <a:solidFill>
                  <a:srgbClr val="000000"/>
                </a:solidFill>
              </a:rPr>
              <a:t>) by </a:t>
            </a:r>
            <a:r>
              <a:rPr lang="cs-CZ" sz="1400" dirty="0" err="1">
                <a:solidFill>
                  <a:srgbClr val="000000"/>
                </a:solidFill>
              </a:rPr>
              <a:t>Tim</a:t>
            </a:r>
            <a:r>
              <a:rPr lang="cs-CZ" sz="1400" dirty="0">
                <a:solidFill>
                  <a:srgbClr val="000000"/>
                </a:solidFill>
              </a:rPr>
              <a:t> Peukert.jpg.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     Francisco (CA):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 9.10.2010 [cit. 2012-11-21]. Dostupné z: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     http://cs.wikipedia.org/wiki/Soubor:Kuckuck_(Cuculus_canorus)_by_Tim_Peukert.jpg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20) </a:t>
            </a:r>
            <a:r>
              <a:rPr lang="cs-CZ" sz="1400" dirty="0" err="1">
                <a:solidFill>
                  <a:srgbClr val="000000"/>
                </a:solidFill>
              </a:rPr>
              <a:t>Soubor:Erithacus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rubecula</a:t>
            </a:r>
            <a:r>
              <a:rPr lang="cs-CZ" sz="1400" dirty="0">
                <a:solidFill>
                  <a:srgbClr val="000000"/>
                </a:solidFill>
              </a:rPr>
              <a:t> (Marek </a:t>
            </a:r>
            <a:r>
              <a:rPr lang="cs-CZ" sz="1400" dirty="0" err="1">
                <a:solidFill>
                  <a:srgbClr val="000000"/>
                </a:solidFill>
              </a:rPr>
              <a:t>Szczepanek</a:t>
            </a:r>
            <a:r>
              <a:rPr lang="cs-CZ" sz="1400" dirty="0">
                <a:solidFill>
                  <a:srgbClr val="000000"/>
                </a:solidFill>
              </a:rPr>
              <a:t>).</a:t>
            </a:r>
            <a:r>
              <a:rPr lang="cs-CZ" sz="1400" dirty="0" err="1">
                <a:solidFill>
                  <a:srgbClr val="000000"/>
                </a:solidFill>
              </a:rPr>
              <a:t>jpg</a:t>
            </a:r>
            <a:r>
              <a:rPr lang="cs-CZ" sz="1400" dirty="0">
                <a:solidFill>
                  <a:srgbClr val="000000"/>
                </a:solidFill>
              </a:rPr>
              <a:t>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     Francisco (CA):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 30.3.2005 [cit. 2012-11-21].Dostupné z: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     http://cs.wikipedia.org/wiki/Soubor:Erithacus_rubecula_(Marek_Szczepanek).jpg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21) </a:t>
            </a:r>
            <a:r>
              <a:rPr lang="cs-CZ" sz="1400" dirty="0" err="1">
                <a:solidFill>
                  <a:srgbClr val="000000"/>
                </a:solidFill>
              </a:rPr>
              <a:t>Soubor:Erithacus</a:t>
            </a:r>
            <a:r>
              <a:rPr lang="cs-CZ" sz="1400" dirty="0">
                <a:solidFill>
                  <a:srgbClr val="000000"/>
                </a:solidFill>
              </a:rPr>
              <a:t> rubecula-eggs.jpg.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Francisco (CA):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    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 8.5.2007 [cit. 2012-11-21].Dostupné z: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     http://cs.wikipedia.org/wiki/Soubor:Erithacus_rubecula-eggs.jpg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22) </a:t>
            </a:r>
            <a:r>
              <a:rPr lang="cs-CZ" sz="1400" dirty="0" err="1">
                <a:solidFill>
                  <a:srgbClr val="000000"/>
                </a:solidFill>
              </a:rPr>
              <a:t>Soubor:Garrulus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glandarius</a:t>
            </a:r>
            <a:r>
              <a:rPr lang="cs-CZ" sz="1400" dirty="0">
                <a:solidFill>
                  <a:srgbClr val="000000"/>
                </a:solidFill>
              </a:rPr>
              <a:t> 1 </a:t>
            </a:r>
            <a:r>
              <a:rPr lang="cs-CZ" sz="1400" dirty="0" err="1">
                <a:solidFill>
                  <a:srgbClr val="000000"/>
                </a:solidFill>
              </a:rPr>
              <a:t>Luc</a:t>
            </a:r>
            <a:r>
              <a:rPr lang="cs-CZ" sz="1400" dirty="0">
                <a:solidFill>
                  <a:srgbClr val="000000"/>
                </a:solidFill>
              </a:rPr>
              <a:t> Viatour.jpg.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Francisco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     (CA):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 12.2.2009 [cit. 2012-11-21].Dostupné z: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     http://cs.wikipedia.org/wiki/Soubor:Garrulus_glandarius_1_Luc_Viatour.jpg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23) </a:t>
            </a:r>
            <a:r>
              <a:rPr lang="cs-CZ" sz="1400" dirty="0" err="1">
                <a:solidFill>
                  <a:srgbClr val="000000"/>
                </a:solidFill>
              </a:rPr>
              <a:t>Soubor:Glaucidium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passerinum</a:t>
            </a:r>
            <a:r>
              <a:rPr lang="cs-CZ" sz="1400" dirty="0">
                <a:solidFill>
                  <a:srgbClr val="000000"/>
                </a:solidFill>
              </a:rPr>
              <a:t> am3.jpg.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Francisco (CA):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    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 16.11.2011 [cit.2012-11-21]. Dostupné z: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     http://cs.wikipedia.org/wiki/Soubor:Glaucidium_passerinum_am3.jpg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24) </a:t>
            </a:r>
            <a:r>
              <a:rPr lang="cs-CZ" sz="1400" dirty="0" err="1">
                <a:solidFill>
                  <a:srgbClr val="000000"/>
                </a:solidFill>
              </a:rPr>
              <a:t>Soubor:Şivanxapînok.jpg</a:t>
            </a:r>
            <a:r>
              <a:rPr lang="cs-CZ" sz="1400" dirty="0">
                <a:solidFill>
                  <a:srgbClr val="000000"/>
                </a:solidFill>
              </a:rPr>
              <a:t>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Francisco (CA):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    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 7.8.2010 [cit. 2012-11-21]. Dostupné z: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     http://cs.wikipedia.org/wiki/Soubor:%C5%9Eivanxap%C3%AEnok.jpg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25) </a:t>
            </a:r>
            <a:r>
              <a:rPr lang="cs-CZ" sz="1400" dirty="0" err="1">
                <a:solidFill>
                  <a:srgbClr val="000000"/>
                </a:solidFill>
              </a:rPr>
              <a:t>Soubor:Lullula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arborea</a:t>
            </a:r>
            <a:r>
              <a:rPr lang="cs-CZ" sz="1400" dirty="0">
                <a:solidFill>
                  <a:srgbClr val="000000"/>
                </a:solidFill>
              </a:rPr>
              <a:t> (Ján </a:t>
            </a:r>
            <a:r>
              <a:rPr lang="cs-CZ" sz="1400" dirty="0" err="1">
                <a:solidFill>
                  <a:srgbClr val="000000"/>
                </a:solidFill>
              </a:rPr>
              <a:t>Svetlík</a:t>
            </a:r>
            <a:r>
              <a:rPr lang="cs-CZ" sz="1400" dirty="0">
                <a:solidFill>
                  <a:srgbClr val="000000"/>
                </a:solidFill>
              </a:rPr>
              <a:t>).</a:t>
            </a:r>
            <a:r>
              <a:rPr lang="cs-CZ" sz="1400" dirty="0" err="1">
                <a:solidFill>
                  <a:srgbClr val="000000"/>
                </a:solidFill>
              </a:rPr>
              <a:t>jpg</a:t>
            </a:r>
            <a:r>
              <a:rPr lang="cs-CZ" sz="1400" dirty="0">
                <a:solidFill>
                  <a:srgbClr val="000000"/>
                </a:solidFill>
              </a:rPr>
              <a:t>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Francisco (CA):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    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 20.12.2011 [cit. 20.11.2012].Dostupné z: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     http://cs.wikipedia.org/wiki/Soubor:Lullula_arborea_%28J%C3%A1n_Svetl%C3%ADk%29.jpg </a:t>
            </a:r>
          </a:p>
          <a:p>
            <a:endParaRPr lang="cs-CZ" sz="1400" dirty="0">
              <a:solidFill>
                <a:srgbClr val="000000"/>
              </a:solidFill>
            </a:endParaRPr>
          </a:p>
        </p:txBody>
      </p:sp>
      <p:sp>
        <p:nvSpPr>
          <p:cNvPr id="40964" name="Rectangle 6"/>
          <p:cNvSpPr>
            <a:spLocks noChangeArrowheads="1"/>
          </p:cNvSpPr>
          <p:nvPr/>
        </p:nvSpPr>
        <p:spPr bwMode="auto">
          <a:xfrm>
            <a:off x="0" y="0"/>
            <a:ext cx="32654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2800" b="1" u="sng">
                <a:solidFill>
                  <a:srgbClr val="000000"/>
                </a:solidFill>
              </a:rPr>
              <a:t>POUŽITÉ ZDROJE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4"/>
          <p:cNvSpPr txBox="1">
            <a:spLocks noChangeArrowheads="1"/>
          </p:cNvSpPr>
          <p:nvPr/>
        </p:nvSpPr>
        <p:spPr bwMode="auto">
          <a:xfrm>
            <a:off x="0" y="-50800"/>
            <a:ext cx="32654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800" b="1" u="sng">
                <a:solidFill>
                  <a:srgbClr val="000000"/>
                </a:solidFill>
              </a:rPr>
              <a:t>POUŽITÉ ZDROJE</a:t>
            </a:r>
          </a:p>
        </p:txBody>
      </p:sp>
      <p:pic>
        <p:nvPicPr>
          <p:cNvPr id="41987" name="Picture 7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Obdélník 1"/>
          <p:cNvSpPr>
            <a:spLocks noChangeArrowheads="1"/>
          </p:cNvSpPr>
          <p:nvPr/>
        </p:nvSpPr>
        <p:spPr bwMode="auto">
          <a:xfrm>
            <a:off x="0" y="620713"/>
            <a:ext cx="914400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</a:rPr>
              <a:t>26) </a:t>
            </a:r>
            <a:r>
              <a:rPr lang="cs-CZ" sz="1400" dirty="0" err="1">
                <a:solidFill>
                  <a:srgbClr val="000000"/>
                </a:solidFill>
              </a:rPr>
              <a:t>Soubor:Blässhuhn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Fulica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atra</a:t>
            </a:r>
            <a:r>
              <a:rPr lang="cs-CZ" sz="1400" dirty="0">
                <a:solidFill>
                  <a:srgbClr val="000000"/>
                </a:solidFill>
              </a:rPr>
              <a:t> Richard Bartz.jpg.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Francisco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     (CA):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 28.1.2008 [cit. 20.11.2012]. Dostupné z: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     http://cs.wikipedia.org/wiki/Soubor:Bl%C3%A4sshuhn_Fulica_atra_Richard_Bartz.jpg </a:t>
            </a:r>
            <a:endParaRPr lang="cs-CZ" sz="1400" dirty="0" smtClean="0">
              <a:solidFill>
                <a:schemeClr val="bg2"/>
              </a:solidFill>
            </a:endParaRPr>
          </a:p>
          <a:p>
            <a:r>
              <a:rPr lang="cs-CZ" sz="1400" dirty="0" smtClean="0">
                <a:solidFill>
                  <a:schemeClr val="bg2"/>
                </a:solidFill>
              </a:rPr>
              <a:t>27</a:t>
            </a:r>
            <a:r>
              <a:rPr lang="cs-CZ" sz="1400" dirty="0">
                <a:solidFill>
                  <a:schemeClr val="bg2"/>
                </a:solidFill>
              </a:rPr>
              <a:t>) </a:t>
            </a:r>
            <a:r>
              <a:rPr lang="cs-CZ" sz="1400" dirty="0" err="1">
                <a:solidFill>
                  <a:schemeClr val="bg2"/>
                </a:solidFill>
              </a:rPr>
              <a:t>Soubor:Meerkoet</a:t>
            </a:r>
            <a:r>
              <a:rPr lang="cs-CZ" sz="1400" dirty="0">
                <a:solidFill>
                  <a:schemeClr val="bg2"/>
                </a:solidFill>
              </a:rPr>
              <a:t> </a:t>
            </a:r>
            <a:r>
              <a:rPr lang="cs-CZ" sz="1400" dirty="0" err="1">
                <a:solidFill>
                  <a:schemeClr val="bg2"/>
                </a:solidFill>
              </a:rPr>
              <a:t>nest</a:t>
            </a:r>
            <a:r>
              <a:rPr lang="cs-CZ" sz="1400" dirty="0">
                <a:solidFill>
                  <a:schemeClr val="bg2"/>
                </a:solidFill>
              </a:rPr>
              <a:t> met kuikens.jpg. In: </a:t>
            </a:r>
            <a:r>
              <a:rPr lang="cs-CZ" sz="1400" i="1" dirty="0" err="1">
                <a:solidFill>
                  <a:schemeClr val="bg2"/>
                </a:solidFill>
              </a:rPr>
              <a:t>Wikipedia</a:t>
            </a:r>
            <a:r>
              <a:rPr lang="cs-CZ" sz="1400" i="1" dirty="0">
                <a:solidFill>
                  <a:schemeClr val="bg2"/>
                </a:solidFill>
              </a:rPr>
              <a:t>: </a:t>
            </a:r>
            <a:r>
              <a:rPr lang="cs-CZ" sz="1400" i="1" dirty="0" err="1">
                <a:solidFill>
                  <a:schemeClr val="bg2"/>
                </a:solidFill>
              </a:rPr>
              <a:t>the</a:t>
            </a:r>
            <a:r>
              <a:rPr lang="cs-CZ" sz="1400" i="1" dirty="0">
                <a:solidFill>
                  <a:schemeClr val="bg2"/>
                </a:solidFill>
              </a:rPr>
              <a:t> free </a:t>
            </a:r>
            <a:r>
              <a:rPr lang="cs-CZ" sz="1400" i="1" dirty="0" err="1">
                <a:solidFill>
                  <a:schemeClr val="bg2"/>
                </a:solidFill>
              </a:rPr>
              <a:t>encyclopedia</a:t>
            </a:r>
            <a:r>
              <a:rPr lang="cs-CZ" sz="1400" dirty="0">
                <a:solidFill>
                  <a:schemeClr val="bg2"/>
                </a:solidFill>
              </a:rPr>
              <a:t> [online]. San Francisco (CA): </a:t>
            </a:r>
          </a:p>
          <a:p>
            <a:r>
              <a:rPr lang="cs-CZ" sz="1400" dirty="0">
                <a:solidFill>
                  <a:schemeClr val="bg2"/>
                </a:solidFill>
              </a:rPr>
              <a:t>      </a:t>
            </a:r>
            <a:r>
              <a:rPr lang="cs-CZ" sz="1400" dirty="0" err="1">
                <a:solidFill>
                  <a:schemeClr val="bg2"/>
                </a:solidFill>
              </a:rPr>
              <a:t>Wikimedia</a:t>
            </a:r>
            <a:r>
              <a:rPr lang="cs-CZ" sz="1400" dirty="0">
                <a:solidFill>
                  <a:schemeClr val="bg2"/>
                </a:solidFill>
              </a:rPr>
              <a:t> </a:t>
            </a:r>
            <a:r>
              <a:rPr lang="cs-CZ" sz="1400" dirty="0" err="1">
                <a:solidFill>
                  <a:schemeClr val="bg2"/>
                </a:solidFill>
              </a:rPr>
              <a:t>Foundation</a:t>
            </a:r>
            <a:r>
              <a:rPr lang="cs-CZ" sz="1400" dirty="0">
                <a:solidFill>
                  <a:schemeClr val="bg2"/>
                </a:solidFill>
              </a:rPr>
              <a:t>, 2001-, 15.12.2007 [cit. 2012-11-23].Dostupné z: </a:t>
            </a:r>
          </a:p>
          <a:p>
            <a:r>
              <a:rPr lang="cs-CZ" sz="1400" dirty="0">
                <a:solidFill>
                  <a:schemeClr val="bg2"/>
                </a:solidFill>
              </a:rPr>
              <a:t>      http://cs.wikipedia.org/wiki/Soubor:Meerkoet_nest_met_kuikens.jpg </a:t>
            </a:r>
          </a:p>
          <a:p>
            <a:r>
              <a:rPr lang="cs-CZ" sz="1400" dirty="0">
                <a:solidFill>
                  <a:schemeClr val="bg2"/>
                </a:solidFill>
              </a:rPr>
              <a:t>28) </a:t>
            </a:r>
            <a:r>
              <a:rPr lang="cs-CZ" sz="1400" dirty="0" err="1">
                <a:solidFill>
                  <a:schemeClr val="bg2"/>
                </a:solidFill>
              </a:rPr>
              <a:t>Soubor:Alcedo</a:t>
            </a:r>
            <a:r>
              <a:rPr lang="cs-CZ" sz="1400" dirty="0">
                <a:solidFill>
                  <a:schemeClr val="bg2"/>
                </a:solidFill>
              </a:rPr>
              <a:t> </a:t>
            </a:r>
            <a:r>
              <a:rPr lang="cs-CZ" sz="1400" dirty="0" err="1">
                <a:solidFill>
                  <a:schemeClr val="bg2"/>
                </a:solidFill>
              </a:rPr>
              <a:t>atthis</a:t>
            </a:r>
            <a:r>
              <a:rPr lang="cs-CZ" sz="1400" dirty="0">
                <a:solidFill>
                  <a:schemeClr val="bg2"/>
                </a:solidFill>
              </a:rPr>
              <a:t> 2 (Lukasz </a:t>
            </a:r>
            <a:r>
              <a:rPr lang="cs-CZ" sz="1400" dirty="0" err="1">
                <a:solidFill>
                  <a:schemeClr val="bg2"/>
                </a:solidFill>
              </a:rPr>
              <a:t>Lukasik</a:t>
            </a:r>
            <a:r>
              <a:rPr lang="cs-CZ" sz="1400" dirty="0">
                <a:solidFill>
                  <a:schemeClr val="bg2"/>
                </a:solidFill>
              </a:rPr>
              <a:t>).</a:t>
            </a:r>
            <a:r>
              <a:rPr lang="cs-CZ" sz="1400" dirty="0" err="1">
                <a:solidFill>
                  <a:schemeClr val="bg2"/>
                </a:solidFill>
              </a:rPr>
              <a:t>jpg</a:t>
            </a:r>
            <a:r>
              <a:rPr lang="cs-CZ" sz="1400" dirty="0">
                <a:solidFill>
                  <a:schemeClr val="bg2"/>
                </a:solidFill>
              </a:rPr>
              <a:t>. In: </a:t>
            </a:r>
            <a:r>
              <a:rPr lang="cs-CZ" sz="1400" i="1" dirty="0" err="1">
                <a:solidFill>
                  <a:schemeClr val="bg2"/>
                </a:solidFill>
              </a:rPr>
              <a:t>Wikipedia</a:t>
            </a:r>
            <a:r>
              <a:rPr lang="cs-CZ" sz="1400" i="1" dirty="0">
                <a:solidFill>
                  <a:schemeClr val="bg2"/>
                </a:solidFill>
              </a:rPr>
              <a:t>: </a:t>
            </a:r>
            <a:r>
              <a:rPr lang="cs-CZ" sz="1400" i="1" dirty="0" err="1">
                <a:solidFill>
                  <a:schemeClr val="bg2"/>
                </a:solidFill>
              </a:rPr>
              <a:t>the</a:t>
            </a:r>
            <a:r>
              <a:rPr lang="cs-CZ" sz="1400" i="1" dirty="0">
                <a:solidFill>
                  <a:schemeClr val="bg2"/>
                </a:solidFill>
              </a:rPr>
              <a:t> free </a:t>
            </a:r>
            <a:r>
              <a:rPr lang="cs-CZ" sz="1400" i="1" dirty="0" err="1">
                <a:solidFill>
                  <a:schemeClr val="bg2"/>
                </a:solidFill>
              </a:rPr>
              <a:t>encyclopedia</a:t>
            </a:r>
            <a:r>
              <a:rPr lang="cs-CZ" sz="1400" dirty="0">
                <a:solidFill>
                  <a:schemeClr val="bg2"/>
                </a:solidFill>
              </a:rPr>
              <a:t> [online]. San Francisco </a:t>
            </a:r>
          </a:p>
          <a:p>
            <a:r>
              <a:rPr lang="cs-CZ" sz="1400" dirty="0">
                <a:solidFill>
                  <a:schemeClr val="bg2"/>
                </a:solidFill>
              </a:rPr>
              <a:t>      (CA): </a:t>
            </a:r>
            <a:r>
              <a:rPr lang="cs-CZ" sz="1400" dirty="0" err="1">
                <a:solidFill>
                  <a:schemeClr val="bg2"/>
                </a:solidFill>
              </a:rPr>
              <a:t>Wikimedia</a:t>
            </a:r>
            <a:r>
              <a:rPr lang="cs-CZ" sz="1400" dirty="0">
                <a:solidFill>
                  <a:schemeClr val="bg2"/>
                </a:solidFill>
              </a:rPr>
              <a:t> </a:t>
            </a:r>
            <a:r>
              <a:rPr lang="cs-CZ" sz="1400" dirty="0" err="1">
                <a:solidFill>
                  <a:schemeClr val="bg2"/>
                </a:solidFill>
              </a:rPr>
              <a:t>Foundation</a:t>
            </a:r>
            <a:r>
              <a:rPr lang="cs-CZ" sz="1400" dirty="0">
                <a:solidFill>
                  <a:schemeClr val="bg2"/>
                </a:solidFill>
              </a:rPr>
              <a:t>, 2001-, 28.5.2006 [cit. 20.11.2012]. Dostupné z:</a:t>
            </a:r>
          </a:p>
          <a:p>
            <a:r>
              <a:rPr lang="cs-CZ" sz="1400" dirty="0">
                <a:solidFill>
                  <a:schemeClr val="bg2"/>
                </a:solidFill>
              </a:rPr>
              <a:t>      http://cs.wikipedia.org/wiki/Soubor:Alcedo_atthis_2_%28Lukasz_Lukasik%29.jpg </a:t>
            </a:r>
          </a:p>
          <a:p>
            <a:r>
              <a:rPr lang="cs-CZ" sz="1400" dirty="0">
                <a:solidFill>
                  <a:schemeClr val="bg2"/>
                </a:solidFill>
              </a:rPr>
              <a:t>29) </a:t>
            </a:r>
            <a:r>
              <a:rPr lang="cs-CZ" sz="1400" dirty="0" err="1">
                <a:solidFill>
                  <a:schemeClr val="bg2"/>
                </a:solidFill>
              </a:rPr>
              <a:t>Soubor:Alcedo</a:t>
            </a:r>
            <a:r>
              <a:rPr lang="cs-CZ" sz="1400" dirty="0">
                <a:solidFill>
                  <a:schemeClr val="bg2"/>
                </a:solidFill>
              </a:rPr>
              <a:t> </a:t>
            </a:r>
            <a:r>
              <a:rPr lang="cs-CZ" sz="1400" dirty="0" err="1">
                <a:solidFill>
                  <a:schemeClr val="bg2"/>
                </a:solidFill>
              </a:rPr>
              <a:t>atthis</a:t>
            </a:r>
            <a:r>
              <a:rPr lang="cs-CZ" sz="1400" dirty="0">
                <a:solidFill>
                  <a:schemeClr val="bg2"/>
                </a:solidFill>
              </a:rPr>
              <a:t> 3494.jpg. In: </a:t>
            </a:r>
            <a:r>
              <a:rPr lang="cs-CZ" sz="1400" i="1" dirty="0" err="1">
                <a:solidFill>
                  <a:schemeClr val="bg2"/>
                </a:solidFill>
              </a:rPr>
              <a:t>Wikipedia</a:t>
            </a:r>
            <a:r>
              <a:rPr lang="cs-CZ" sz="1400" i="1" dirty="0">
                <a:solidFill>
                  <a:schemeClr val="bg2"/>
                </a:solidFill>
              </a:rPr>
              <a:t>: </a:t>
            </a:r>
            <a:r>
              <a:rPr lang="cs-CZ" sz="1400" i="1" dirty="0" err="1">
                <a:solidFill>
                  <a:schemeClr val="bg2"/>
                </a:solidFill>
              </a:rPr>
              <a:t>the</a:t>
            </a:r>
            <a:r>
              <a:rPr lang="cs-CZ" sz="1400" i="1" dirty="0">
                <a:solidFill>
                  <a:schemeClr val="bg2"/>
                </a:solidFill>
              </a:rPr>
              <a:t> free </a:t>
            </a:r>
            <a:r>
              <a:rPr lang="cs-CZ" sz="1400" i="1" dirty="0" err="1">
                <a:solidFill>
                  <a:schemeClr val="bg2"/>
                </a:solidFill>
              </a:rPr>
              <a:t>encyclopedia</a:t>
            </a:r>
            <a:r>
              <a:rPr lang="cs-CZ" sz="1400" dirty="0">
                <a:solidFill>
                  <a:schemeClr val="bg2"/>
                </a:solidFill>
              </a:rPr>
              <a:t> [online]. San Francisco (CA): </a:t>
            </a:r>
            <a:r>
              <a:rPr lang="cs-CZ" sz="1400" dirty="0" err="1">
                <a:solidFill>
                  <a:schemeClr val="bg2"/>
                </a:solidFill>
              </a:rPr>
              <a:t>Wikimedia</a:t>
            </a:r>
            <a:r>
              <a:rPr lang="cs-CZ" sz="1400" dirty="0">
                <a:solidFill>
                  <a:schemeClr val="bg2"/>
                </a:solidFill>
              </a:rPr>
              <a:t> </a:t>
            </a:r>
          </a:p>
          <a:p>
            <a:r>
              <a:rPr lang="cs-CZ" sz="1400" dirty="0">
                <a:solidFill>
                  <a:schemeClr val="bg2"/>
                </a:solidFill>
              </a:rPr>
              <a:t>      </a:t>
            </a:r>
            <a:r>
              <a:rPr lang="cs-CZ" sz="1400" dirty="0" err="1">
                <a:solidFill>
                  <a:schemeClr val="bg2"/>
                </a:solidFill>
              </a:rPr>
              <a:t>Foundation</a:t>
            </a:r>
            <a:r>
              <a:rPr lang="cs-CZ" sz="1400" dirty="0">
                <a:solidFill>
                  <a:schemeClr val="bg2"/>
                </a:solidFill>
              </a:rPr>
              <a:t>, 2001-, 4.5.2012 [cit. 20.11.2012]. Dostupné z: </a:t>
            </a:r>
          </a:p>
          <a:p>
            <a:r>
              <a:rPr lang="cs-CZ" sz="1400" dirty="0">
                <a:solidFill>
                  <a:schemeClr val="bg2"/>
                </a:solidFill>
              </a:rPr>
              <a:t>      http://cs.wikipedia.org/wiki/Soubor:Alcedo_atthis_3494.jpg </a:t>
            </a:r>
          </a:p>
          <a:p>
            <a:r>
              <a:rPr lang="cs-CZ" sz="1400" dirty="0">
                <a:solidFill>
                  <a:schemeClr val="bg2"/>
                </a:solidFill>
              </a:rPr>
              <a:t>30) </a:t>
            </a:r>
            <a:r>
              <a:rPr lang="cs-CZ" sz="1400" dirty="0" err="1">
                <a:solidFill>
                  <a:schemeClr val="bg2"/>
                </a:solidFill>
              </a:rPr>
              <a:t>Soubor:Mallard</a:t>
            </a:r>
            <a:r>
              <a:rPr lang="cs-CZ" sz="1400" dirty="0">
                <a:solidFill>
                  <a:schemeClr val="bg2"/>
                </a:solidFill>
              </a:rPr>
              <a:t> 080508.jpg. In: </a:t>
            </a:r>
            <a:r>
              <a:rPr lang="cs-CZ" sz="1400" i="1" dirty="0" err="1">
                <a:solidFill>
                  <a:schemeClr val="bg2"/>
                </a:solidFill>
              </a:rPr>
              <a:t>Wikipedia</a:t>
            </a:r>
            <a:r>
              <a:rPr lang="cs-CZ" sz="1400" i="1" dirty="0">
                <a:solidFill>
                  <a:schemeClr val="bg2"/>
                </a:solidFill>
              </a:rPr>
              <a:t>: </a:t>
            </a:r>
            <a:r>
              <a:rPr lang="cs-CZ" sz="1400" i="1" dirty="0" err="1">
                <a:solidFill>
                  <a:schemeClr val="bg2"/>
                </a:solidFill>
              </a:rPr>
              <a:t>the</a:t>
            </a:r>
            <a:r>
              <a:rPr lang="cs-CZ" sz="1400" i="1" dirty="0">
                <a:solidFill>
                  <a:schemeClr val="bg2"/>
                </a:solidFill>
              </a:rPr>
              <a:t> free </a:t>
            </a:r>
            <a:r>
              <a:rPr lang="cs-CZ" sz="1400" i="1" dirty="0" err="1">
                <a:solidFill>
                  <a:schemeClr val="bg2"/>
                </a:solidFill>
              </a:rPr>
              <a:t>encyclopedia</a:t>
            </a:r>
            <a:r>
              <a:rPr lang="cs-CZ" sz="1400" dirty="0">
                <a:solidFill>
                  <a:schemeClr val="bg2"/>
                </a:solidFill>
              </a:rPr>
              <a:t> [online]. San Francisco (CA):</a:t>
            </a:r>
            <a:r>
              <a:rPr lang="cs-CZ" sz="1400" dirty="0" err="1">
                <a:solidFill>
                  <a:schemeClr val="bg2"/>
                </a:solidFill>
              </a:rPr>
              <a:t>Wikimedia</a:t>
            </a:r>
            <a:r>
              <a:rPr lang="cs-CZ" sz="1400" dirty="0">
                <a:solidFill>
                  <a:schemeClr val="bg2"/>
                </a:solidFill>
              </a:rPr>
              <a:t> </a:t>
            </a:r>
          </a:p>
          <a:p>
            <a:r>
              <a:rPr lang="cs-CZ" sz="1400" dirty="0">
                <a:solidFill>
                  <a:schemeClr val="bg2"/>
                </a:solidFill>
              </a:rPr>
              <a:t>      </a:t>
            </a:r>
            <a:r>
              <a:rPr lang="cs-CZ" sz="1400" dirty="0" err="1">
                <a:solidFill>
                  <a:schemeClr val="bg2"/>
                </a:solidFill>
              </a:rPr>
              <a:t>Foundation</a:t>
            </a:r>
            <a:r>
              <a:rPr lang="cs-CZ" sz="1400" dirty="0">
                <a:solidFill>
                  <a:schemeClr val="bg2"/>
                </a:solidFill>
              </a:rPr>
              <a:t>, 2001-, 9.5.2008 [cit. 20.11.2012]. Dostupné z: </a:t>
            </a:r>
          </a:p>
          <a:p>
            <a:r>
              <a:rPr lang="cs-CZ" sz="1400" dirty="0">
                <a:solidFill>
                  <a:schemeClr val="bg2"/>
                </a:solidFill>
              </a:rPr>
              <a:t>      http://cs.wikipedia.org/wiki/Soubor:Mallard_080508.jpg </a:t>
            </a:r>
          </a:p>
          <a:p>
            <a:r>
              <a:rPr lang="cs-CZ" sz="1400" dirty="0">
                <a:solidFill>
                  <a:schemeClr val="bg2"/>
                </a:solidFill>
              </a:rPr>
              <a:t>31) </a:t>
            </a:r>
            <a:r>
              <a:rPr lang="cs-CZ" sz="1400" dirty="0" err="1">
                <a:solidFill>
                  <a:schemeClr val="bg2"/>
                </a:solidFill>
              </a:rPr>
              <a:t>Soubor:Female</a:t>
            </a:r>
            <a:r>
              <a:rPr lang="cs-CZ" sz="1400" dirty="0">
                <a:solidFill>
                  <a:schemeClr val="bg2"/>
                </a:solidFill>
              </a:rPr>
              <a:t> </a:t>
            </a:r>
            <a:r>
              <a:rPr lang="cs-CZ" sz="1400" dirty="0" err="1">
                <a:solidFill>
                  <a:schemeClr val="bg2"/>
                </a:solidFill>
              </a:rPr>
              <a:t>mallard</a:t>
            </a:r>
            <a:r>
              <a:rPr lang="cs-CZ" sz="1400" dirty="0">
                <a:solidFill>
                  <a:schemeClr val="bg2"/>
                </a:solidFill>
              </a:rPr>
              <a:t> </a:t>
            </a:r>
            <a:r>
              <a:rPr lang="cs-CZ" sz="1400" dirty="0" err="1">
                <a:solidFill>
                  <a:schemeClr val="bg2"/>
                </a:solidFill>
              </a:rPr>
              <a:t>flight</a:t>
            </a:r>
            <a:r>
              <a:rPr lang="cs-CZ" sz="1400" dirty="0">
                <a:solidFill>
                  <a:schemeClr val="bg2"/>
                </a:solidFill>
              </a:rPr>
              <a:t> - </a:t>
            </a:r>
            <a:r>
              <a:rPr lang="cs-CZ" sz="1400" dirty="0" err="1">
                <a:solidFill>
                  <a:schemeClr val="bg2"/>
                </a:solidFill>
              </a:rPr>
              <a:t>natures</a:t>
            </a:r>
            <a:r>
              <a:rPr lang="cs-CZ" sz="1400" dirty="0">
                <a:solidFill>
                  <a:schemeClr val="bg2"/>
                </a:solidFill>
              </a:rPr>
              <a:t> pics.jpg. In: </a:t>
            </a:r>
            <a:r>
              <a:rPr lang="cs-CZ" sz="1400" i="1" dirty="0" err="1">
                <a:solidFill>
                  <a:schemeClr val="bg2"/>
                </a:solidFill>
              </a:rPr>
              <a:t>Wikipedia</a:t>
            </a:r>
            <a:r>
              <a:rPr lang="cs-CZ" sz="1400" i="1" dirty="0">
                <a:solidFill>
                  <a:schemeClr val="bg2"/>
                </a:solidFill>
              </a:rPr>
              <a:t>: </a:t>
            </a:r>
            <a:r>
              <a:rPr lang="cs-CZ" sz="1400" i="1" dirty="0" err="1">
                <a:solidFill>
                  <a:schemeClr val="bg2"/>
                </a:solidFill>
              </a:rPr>
              <a:t>the</a:t>
            </a:r>
            <a:r>
              <a:rPr lang="cs-CZ" sz="1400" i="1" dirty="0">
                <a:solidFill>
                  <a:schemeClr val="bg2"/>
                </a:solidFill>
              </a:rPr>
              <a:t> free </a:t>
            </a:r>
            <a:r>
              <a:rPr lang="cs-CZ" sz="1400" i="1" dirty="0" err="1">
                <a:solidFill>
                  <a:schemeClr val="bg2"/>
                </a:solidFill>
              </a:rPr>
              <a:t>encyclopedia</a:t>
            </a:r>
            <a:r>
              <a:rPr lang="cs-CZ" sz="1400" dirty="0">
                <a:solidFill>
                  <a:schemeClr val="bg2"/>
                </a:solidFill>
              </a:rPr>
              <a:t> [online]. San Francisco </a:t>
            </a:r>
          </a:p>
          <a:p>
            <a:r>
              <a:rPr lang="cs-CZ" sz="1400" dirty="0">
                <a:solidFill>
                  <a:schemeClr val="bg2"/>
                </a:solidFill>
              </a:rPr>
              <a:t>      (CA): </a:t>
            </a:r>
            <a:r>
              <a:rPr lang="cs-CZ" sz="1400" dirty="0" err="1">
                <a:solidFill>
                  <a:schemeClr val="bg2"/>
                </a:solidFill>
              </a:rPr>
              <a:t>Wikimedia</a:t>
            </a:r>
            <a:r>
              <a:rPr lang="cs-CZ" sz="1400" dirty="0">
                <a:solidFill>
                  <a:schemeClr val="bg2"/>
                </a:solidFill>
              </a:rPr>
              <a:t> </a:t>
            </a:r>
            <a:r>
              <a:rPr lang="cs-CZ" sz="1400" dirty="0" err="1">
                <a:solidFill>
                  <a:schemeClr val="bg2"/>
                </a:solidFill>
              </a:rPr>
              <a:t>Foundation</a:t>
            </a:r>
            <a:r>
              <a:rPr lang="cs-CZ" sz="1400" dirty="0">
                <a:solidFill>
                  <a:schemeClr val="bg2"/>
                </a:solidFill>
              </a:rPr>
              <a:t>, 2001-, 1.9.2006 [cit. 20.11.2012]. Dostupné z: </a:t>
            </a:r>
          </a:p>
          <a:p>
            <a:r>
              <a:rPr lang="cs-CZ" sz="1400" dirty="0">
                <a:solidFill>
                  <a:schemeClr val="bg2"/>
                </a:solidFill>
              </a:rPr>
              <a:t>      http://cs.wikipedia.org/wiki/Soubor:Female_mallard_flight_-_natures_pics.jpg </a:t>
            </a:r>
          </a:p>
          <a:p>
            <a:r>
              <a:rPr lang="cs-CZ" sz="1400" dirty="0">
                <a:solidFill>
                  <a:schemeClr val="bg2"/>
                </a:solidFill>
              </a:rPr>
              <a:t>32) </a:t>
            </a:r>
            <a:r>
              <a:rPr lang="cs-CZ" sz="1400" dirty="0" err="1">
                <a:solidFill>
                  <a:schemeClr val="bg2"/>
                </a:solidFill>
              </a:rPr>
              <a:t>Soubor:Anas</a:t>
            </a:r>
            <a:r>
              <a:rPr lang="cs-CZ" sz="1400" dirty="0">
                <a:solidFill>
                  <a:schemeClr val="bg2"/>
                </a:solidFill>
              </a:rPr>
              <a:t> </a:t>
            </a:r>
            <a:r>
              <a:rPr lang="cs-CZ" sz="1400" dirty="0" err="1">
                <a:solidFill>
                  <a:schemeClr val="bg2"/>
                </a:solidFill>
              </a:rPr>
              <a:t>platyrhynchos</a:t>
            </a:r>
            <a:r>
              <a:rPr lang="cs-CZ" sz="1400" dirty="0">
                <a:solidFill>
                  <a:schemeClr val="bg2"/>
                </a:solidFill>
              </a:rPr>
              <a:t> ducklings.jpg. In: </a:t>
            </a:r>
            <a:r>
              <a:rPr lang="cs-CZ" sz="1400" i="1" dirty="0" err="1">
                <a:solidFill>
                  <a:schemeClr val="bg2"/>
                </a:solidFill>
              </a:rPr>
              <a:t>Wikipedia</a:t>
            </a:r>
            <a:r>
              <a:rPr lang="cs-CZ" sz="1400" i="1" dirty="0">
                <a:solidFill>
                  <a:schemeClr val="bg2"/>
                </a:solidFill>
              </a:rPr>
              <a:t>: </a:t>
            </a:r>
            <a:r>
              <a:rPr lang="cs-CZ" sz="1400" i="1" dirty="0" err="1">
                <a:solidFill>
                  <a:schemeClr val="bg2"/>
                </a:solidFill>
              </a:rPr>
              <a:t>the</a:t>
            </a:r>
            <a:r>
              <a:rPr lang="cs-CZ" sz="1400" i="1" dirty="0">
                <a:solidFill>
                  <a:schemeClr val="bg2"/>
                </a:solidFill>
              </a:rPr>
              <a:t> free </a:t>
            </a:r>
            <a:r>
              <a:rPr lang="cs-CZ" sz="1400" i="1" dirty="0" err="1">
                <a:solidFill>
                  <a:schemeClr val="bg2"/>
                </a:solidFill>
              </a:rPr>
              <a:t>encyclopedia</a:t>
            </a:r>
            <a:r>
              <a:rPr lang="cs-CZ" sz="1400" dirty="0">
                <a:solidFill>
                  <a:schemeClr val="bg2"/>
                </a:solidFill>
              </a:rPr>
              <a:t> [online]. San Francisco (CA): </a:t>
            </a:r>
          </a:p>
          <a:p>
            <a:r>
              <a:rPr lang="cs-CZ" sz="1400" dirty="0">
                <a:solidFill>
                  <a:schemeClr val="bg2"/>
                </a:solidFill>
              </a:rPr>
              <a:t>      </a:t>
            </a:r>
            <a:r>
              <a:rPr lang="cs-CZ" sz="1400" dirty="0" err="1">
                <a:solidFill>
                  <a:schemeClr val="bg2"/>
                </a:solidFill>
              </a:rPr>
              <a:t>Wikimedia</a:t>
            </a:r>
            <a:r>
              <a:rPr lang="cs-CZ" sz="1400" dirty="0">
                <a:solidFill>
                  <a:schemeClr val="bg2"/>
                </a:solidFill>
              </a:rPr>
              <a:t> </a:t>
            </a:r>
            <a:r>
              <a:rPr lang="cs-CZ" sz="1400" dirty="0" err="1">
                <a:solidFill>
                  <a:schemeClr val="bg2"/>
                </a:solidFill>
              </a:rPr>
              <a:t>Foundation</a:t>
            </a:r>
            <a:r>
              <a:rPr lang="cs-CZ" sz="1400" dirty="0">
                <a:solidFill>
                  <a:schemeClr val="bg2"/>
                </a:solidFill>
              </a:rPr>
              <a:t>, 2001-, 15.12.2007 [cit. 2012-11-23]. Dostupné z: </a:t>
            </a:r>
          </a:p>
          <a:p>
            <a:r>
              <a:rPr lang="cs-CZ" sz="1400" dirty="0">
                <a:solidFill>
                  <a:schemeClr val="bg2"/>
                </a:solidFill>
              </a:rPr>
              <a:t>      http://cs.wikipedia.org/wiki/Soubor:Anas_platyrhynchos_ducklings.jpg </a:t>
            </a:r>
          </a:p>
          <a:p>
            <a:r>
              <a:rPr lang="cs-CZ" sz="1400" dirty="0">
                <a:solidFill>
                  <a:schemeClr val="bg2"/>
                </a:solidFill>
              </a:rPr>
              <a:t>33) </a:t>
            </a:r>
            <a:r>
              <a:rPr lang="cs-CZ" sz="1400" dirty="0" err="1">
                <a:solidFill>
                  <a:schemeClr val="bg2"/>
                </a:solidFill>
              </a:rPr>
              <a:t>Soubor:CygneVaires.jpg</a:t>
            </a:r>
            <a:r>
              <a:rPr lang="cs-CZ" sz="1400" dirty="0">
                <a:solidFill>
                  <a:schemeClr val="bg2"/>
                </a:solidFill>
              </a:rPr>
              <a:t>. In: </a:t>
            </a:r>
            <a:r>
              <a:rPr lang="cs-CZ" sz="1400" i="1" dirty="0" err="1">
                <a:solidFill>
                  <a:schemeClr val="bg2"/>
                </a:solidFill>
              </a:rPr>
              <a:t>Wikipedia</a:t>
            </a:r>
            <a:r>
              <a:rPr lang="cs-CZ" sz="1400" i="1" dirty="0">
                <a:solidFill>
                  <a:schemeClr val="bg2"/>
                </a:solidFill>
              </a:rPr>
              <a:t>: </a:t>
            </a:r>
            <a:r>
              <a:rPr lang="cs-CZ" sz="1400" i="1" dirty="0" err="1">
                <a:solidFill>
                  <a:schemeClr val="bg2"/>
                </a:solidFill>
              </a:rPr>
              <a:t>the</a:t>
            </a:r>
            <a:r>
              <a:rPr lang="cs-CZ" sz="1400" i="1" dirty="0">
                <a:solidFill>
                  <a:schemeClr val="bg2"/>
                </a:solidFill>
              </a:rPr>
              <a:t> free </a:t>
            </a:r>
            <a:r>
              <a:rPr lang="cs-CZ" sz="1400" i="1" dirty="0" err="1">
                <a:solidFill>
                  <a:schemeClr val="bg2"/>
                </a:solidFill>
              </a:rPr>
              <a:t>encyclopedia</a:t>
            </a:r>
            <a:r>
              <a:rPr lang="cs-CZ" sz="1400" dirty="0">
                <a:solidFill>
                  <a:schemeClr val="bg2"/>
                </a:solidFill>
              </a:rPr>
              <a:t> [online]. San Francisco (CA): </a:t>
            </a:r>
            <a:r>
              <a:rPr lang="cs-CZ" sz="1400" dirty="0" err="1">
                <a:solidFill>
                  <a:schemeClr val="bg2"/>
                </a:solidFill>
              </a:rPr>
              <a:t>Wikimedia</a:t>
            </a:r>
            <a:r>
              <a:rPr lang="cs-CZ" sz="1400" dirty="0">
                <a:solidFill>
                  <a:schemeClr val="bg2"/>
                </a:solidFill>
              </a:rPr>
              <a:t> </a:t>
            </a:r>
          </a:p>
          <a:p>
            <a:r>
              <a:rPr lang="cs-CZ" sz="1400" dirty="0">
                <a:solidFill>
                  <a:schemeClr val="bg2"/>
                </a:solidFill>
              </a:rPr>
              <a:t>      </a:t>
            </a:r>
            <a:r>
              <a:rPr lang="cs-CZ" sz="1400" dirty="0" err="1">
                <a:solidFill>
                  <a:schemeClr val="bg2"/>
                </a:solidFill>
              </a:rPr>
              <a:t>Foundation</a:t>
            </a:r>
            <a:r>
              <a:rPr lang="cs-CZ" sz="1400" dirty="0">
                <a:solidFill>
                  <a:schemeClr val="bg2"/>
                </a:solidFill>
              </a:rPr>
              <a:t>, 2001-, 6.11.2007 [cit. 2012-11-30]. Dostupné z: </a:t>
            </a:r>
          </a:p>
          <a:p>
            <a:r>
              <a:rPr lang="cs-CZ" sz="1400" dirty="0">
                <a:solidFill>
                  <a:schemeClr val="bg2"/>
                </a:solidFill>
              </a:rPr>
              <a:t>      http://cs.wikipedia.org/wiki/Soubor:CygneVaires.jpg </a:t>
            </a:r>
          </a:p>
          <a:p>
            <a:r>
              <a:rPr lang="cs-CZ" sz="1400" dirty="0">
                <a:solidFill>
                  <a:schemeClr val="bg2"/>
                </a:solidFill>
              </a:rPr>
              <a:t>34) </a:t>
            </a:r>
            <a:r>
              <a:rPr lang="cs-CZ" sz="1400" dirty="0" err="1">
                <a:solidFill>
                  <a:schemeClr val="bg2"/>
                </a:solidFill>
              </a:rPr>
              <a:t>Soubor:Cygnus-olor-nest.jpg</a:t>
            </a:r>
            <a:r>
              <a:rPr lang="cs-CZ" sz="1400" dirty="0">
                <a:solidFill>
                  <a:schemeClr val="bg2"/>
                </a:solidFill>
              </a:rPr>
              <a:t>. In: </a:t>
            </a:r>
            <a:r>
              <a:rPr lang="cs-CZ" sz="1400" i="1" dirty="0" err="1">
                <a:solidFill>
                  <a:schemeClr val="bg2"/>
                </a:solidFill>
              </a:rPr>
              <a:t>Wikipedia</a:t>
            </a:r>
            <a:r>
              <a:rPr lang="cs-CZ" sz="1400" i="1" dirty="0">
                <a:solidFill>
                  <a:schemeClr val="bg2"/>
                </a:solidFill>
              </a:rPr>
              <a:t>: </a:t>
            </a:r>
            <a:r>
              <a:rPr lang="cs-CZ" sz="1400" i="1" dirty="0" err="1">
                <a:solidFill>
                  <a:schemeClr val="bg2"/>
                </a:solidFill>
              </a:rPr>
              <a:t>the</a:t>
            </a:r>
            <a:r>
              <a:rPr lang="cs-CZ" sz="1400" i="1" dirty="0">
                <a:solidFill>
                  <a:schemeClr val="bg2"/>
                </a:solidFill>
              </a:rPr>
              <a:t> free </a:t>
            </a:r>
            <a:r>
              <a:rPr lang="cs-CZ" sz="1400" i="1" dirty="0" err="1">
                <a:solidFill>
                  <a:schemeClr val="bg2"/>
                </a:solidFill>
              </a:rPr>
              <a:t>encyclopedia</a:t>
            </a:r>
            <a:r>
              <a:rPr lang="cs-CZ" sz="1400" dirty="0">
                <a:solidFill>
                  <a:schemeClr val="bg2"/>
                </a:solidFill>
              </a:rPr>
              <a:t> [online]. San Francisco (CA): </a:t>
            </a:r>
            <a:r>
              <a:rPr lang="cs-CZ" sz="1400" dirty="0" err="1">
                <a:solidFill>
                  <a:schemeClr val="bg2"/>
                </a:solidFill>
              </a:rPr>
              <a:t>Wikimedia</a:t>
            </a:r>
            <a:r>
              <a:rPr lang="cs-CZ" sz="1400" dirty="0">
                <a:solidFill>
                  <a:schemeClr val="bg2"/>
                </a:solidFill>
              </a:rPr>
              <a:t> </a:t>
            </a:r>
          </a:p>
          <a:p>
            <a:r>
              <a:rPr lang="cs-CZ" sz="1400" dirty="0">
                <a:solidFill>
                  <a:schemeClr val="bg2"/>
                </a:solidFill>
              </a:rPr>
              <a:t>      </a:t>
            </a:r>
            <a:r>
              <a:rPr lang="cs-CZ" sz="1400" dirty="0" err="1">
                <a:solidFill>
                  <a:schemeClr val="bg2"/>
                </a:solidFill>
              </a:rPr>
              <a:t>Foundation</a:t>
            </a:r>
            <a:r>
              <a:rPr lang="cs-CZ" sz="1400" dirty="0">
                <a:solidFill>
                  <a:schemeClr val="bg2"/>
                </a:solidFill>
              </a:rPr>
              <a:t>, 2001-, 16.5.2006 [cit. 2012-11-30]. Dostupné z: </a:t>
            </a:r>
          </a:p>
          <a:p>
            <a:r>
              <a:rPr lang="cs-CZ" sz="1400" dirty="0">
                <a:solidFill>
                  <a:schemeClr val="bg2"/>
                </a:solidFill>
              </a:rPr>
              <a:t>      http://cs.wikipedia.org/wiki/Soubor:Cygnus-olor-nest.jpg </a:t>
            </a:r>
          </a:p>
          <a:p>
            <a:endParaRPr lang="cs-CZ" sz="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0" y="620688"/>
            <a:ext cx="9144000" cy="587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</a:rPr>
              <a:t>35) </a:t>
            </a:r>
            <a:r>
              <a:rPr lang="cs-CZ" sz="1400" dirty="0" err="1">
                <a:solidFill>
                  <a:srgbClr val="000000"/>
                </a:solidFill>
              </a:rPr>
              <a:t>Soubor:Purple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Heron</a:t>
            </a:r>
            <a:r>
              <a:rPr lang="cs-CZ" sz="1400" dirty="0">
                <a:solidFill>
                  <a:srgbClr val="000000"/>
                </a:solidFill>
              </a:rPr>
              <a:t> (</a:t>
            </a:r>
            <a:r>
              <a:rPr lang="cs-CZ" sz="1400" dirty="0" err="1">
                <a:solidFill>
                  <a:srgbClr val="000000"/>
                </a:solidFill>
              </a:rPr>
              <a:t>Ardea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purpurea</a:t>
            </a:r>
            <a:r>
              <a:rPr lang="cs-CZ" sz="1400" dirty="0">
                <a:solidFill>
                  <a:srgbClr val="000000"/>
                </a:solidFill>
              </a:rPr>
              <a:t>) in </a:t>
            </a:r>
            <a:r>
              <a:rPr lang="cs-CZ" sz="1400" dirty="0" err="1">
                <a:solidFill>
                  <a:srgbClr val="000000"/>
                </a:solidFill>
              </a:rPr>
              <a:t>Hodal</a:t>
            </a:r>
            <a:r>
              <a:rPr lang="cs-CZ" sz="1400" dirty="0">
                <a:solidFill>
                  <a:srgbClr val="000000"/>
                </a:solidFill>
              </a:rPr>
              <a:t> W IMG 6600.jpg.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     [online]. San Francisco (CA):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 12.4.2009 [cit. 2012-11-21]. Dostupné z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     http://cs.wikipedia.org/wiki/Soubor:Purple_Heron_(Ardea_purpurea)_in_Hodal_W_IMG_6600.jpg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36) </a:t>
            </a:r>
            <a:r>
              <a:rPr lang="cs-CZ" sz="1400" dirty="0" err="1">
                <a:solidFill>
                  <a:srgbClr val="000000"/>
                </a:solidFill>
              </a:rPr>
              <a:t>Soubor:Purple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Heron</a:t>
            </a:r>
            <a:r>
              <a:rPr lang="cs-CZ" sz="1400" dirty="0">
                <a:solidFill>
                  <a:srgbClr val="000000"/>
                </a:solidFill>
              </a:rPr>
              <a:t> (</a:t>
            </a:r>
            <a:r>
              <a:rPr lang="cs-CZ" sz="1400" dirty="0" err="1">
                <a:solidFill>
                  <a:srgbClr val="000000"/>
                </a:solidFill>
              </a:rPr>
              <a:t>Ardea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purpurea</a:t>
            </a:r>
            <a:r>
              <a:rPr lang="cs-CZ" sz="1400" dirty="0">
                <a:solidFill>
                  <a:srgbClr val="000000"/>
                </a:solidFill>
              </a:rPr>
              <a:t>) in </a:t>
            </a:r>
            <a:r>
              <a:rPr lang="cs-CZ" sz="1400" dirty="0" err="1">
                <a:solidFill>
                  <a:srgbClr val="000000"/>
                </a:solidFill>
              </a:rPr>
              <a:t>Kolkata</a:t>
            </a:r>
            <a:r>
              <a:rPr lang="cs-CZ" sz="1400" dirty="0">
                <a:solidFill>
                  <a:srgbClr val="000000"/>
                </a:solidFill>
              </a:rPr>
              <a:t> W IMG 3352.jpg.In: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     [online]. San Francisco (CA):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 9.1.2008 [cit. 2012-11-21]. Dostupné z: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     http://cs.wikipedia.org/wiki/Soubor:Purple_Heron_(Ardea_purpurea)_in_Kolkata_W_IMG_3352.jpg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37) </a:t>
            </a:r>
            <a:r>
              <a:rPr lang="cs-CZ" sz="1400" dirty="0" err="1">
                <a:solidFill>
                  <a:srgbClr val="000000"/>
                </a:solidFill>
              </a:rPr>
              <a:t>Soubor:Reed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warbler</a:t>
            </a:r>
            <a:r>
              <a:rPr lang="cs-CZ" sz="1400" dirty="0">
                <a:solidFill>
                  <a:srgbClr val="000000"/>
                </a:solidFill>
              </a:rPr>
              <a:t> cuckoo.jpg.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Francisco (CA):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    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 3.4.2007 [cit. 2012-11-29].Dostupné z: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     http://cs.wikipedia.org/wiki/Soubor:Reed_warbler_cuckoo.jpg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38) </a:t>
            </a:r>
            <a:r>
              <a:rPr lang="cs-CZ" sz="1400" dirty="0" err="1">
                <a:solidFill>
                  <a:srgbClr val="000000"/>
                </a:solidFill>
              </a:rPr>
              <a:t>Soubor:Acrocephalus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scirpaceus</a:t>
            </a:r>
            <a:r>
              <a:rPr lang="cs-CZ" sz="1400" dirty="0">
                <a:solidFill>
                  <a:srgbClr val="000000"/>
                </a:solidFill>
              </a:rPr>
              <a:t> (</a:t>
            </a:r>
            <a:r>
              <a:rPr lang="cs-CZ" sz="1400" dirty="0" err="1">
                <a:solidFill>
                  <a:srgbClr val="000000"/>
                </a:solidFill>
              </a:rPr>
              <a:t>Bertinetto</a:t>
            </a:r>
            <a:r>
              <a:rPr lang="cs-CZ" sz="1400" dirty="0">
                <a:solidFill>
                  <a:srgbClr val="000000"/>
                </a:solidFill>
              </a:rPr>
              <a:t>).</a:t>
            </a:r>
            <a:r>
              <a:rPr lang="cs-CZ" sz="1400" dirty="0" err="1">
                <a:solidFill>
                  <a:srgbClr val="000000"/>
                </a:solidFill>
              </a:rPr>
              <a:t>jpg</a:t>
            </a:r>
            <a:r>
              <a:rPr lang="cs-CZ" sz="1400" dirty="0">
                <a:solidFill>
                  <a:srgbClr val="000000"/>
                </a:solidFill>
              </a:rPr>
              <a:t>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Francisco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     (CA):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 14.3.2008 [cit. 2012-11-21].Dostupné z: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     http://cs.wikipedia.org/wiki/Soubor:Acrocephalus_scirpaceus_(Bertinetto).jpg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39) </a:t>
            </a:r>
            <a:r>
              <a:rPr lang="cs-CZ" sz="1400" dirty="0" err="1">
                <a:solidFill>
                  <a:srgbClr val="000000"/>
                </a:solidFill>
              </a:rPr>
              <a:t>Soubor:Common</a:t>
            </a:r>
            <a:r>
              <a:rPr lang="cs-CZ" sz="1400" dirty="0">
                <a:solidFill>
                  <a:srgbClr val="000000"/>
                </a:solidFill>
              </a:rPr>
              <a:t> Tern.jpg.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Francisco (CA):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    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 25.5.2008 [cit. 2012-11-21].Dostupné z: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     http://cs.wikipedia.org/wiki/Soubor:Common_Tern.jpg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40) </a:t>
            </a:r>
            <a:r>
              <a:rPr lang="cs-CZ" sz="1400" dirty="0" err="1">
                <a:solidFill>
                  <a:srgbClr val="000000"/>
                </a:solidFill>
              </a:rPr>
              <a:t>Soubor:Podiceps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cristatus</a:t>
            </a:r>
            <a:r>
              <a:rPr lang="cs-CZ" sz="1400" dirty="0">
                <a:solidFill>
                  <a:srgbClr val="000000"/>
                </a:solidFill>
              </a:rPr>
              <a:t> 1 (Lukasz </a:t>
            </a:r>
            <a:r>
              <a:rPr lang="cs-CZ" sz="1400" dirty="0" err="1">
                <a:solidFill>
                  <a:srgbClr val="000000"/>
                </a:solidFill>
              </a:rPr>
              <a:t>Lukasik</a:t>
            </a:r>
            <a:r>
              <a:rPr lang="cs-CZ" sz="1400" dirty="0">
                <a:solidFill>
                  <a:srgbClr val="000000"/>
                </a:solidFill>
              </a:rPr>
              <a:t>).</a:t>
            </a:r>
            <a:r>
              <a:rPr lang="cs-CZ" sz="1400" dirty="0" err="1">
                <a:solidFill>
                  <a:srgbClr val="000000"/>
                </a:solidFill>
              </a:rPr>
              <a:t>jpg</a:t>
            </a:r>
            <a:r>
              <a:rPr lang="cs-CZ" sz="1400" dirty="0">
                <a:solidFill>
                  <a:srgbClr val="000000"/>
                </a:solidFill>
              </a:rPr>
              <a:t>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Francisco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     (CA):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 27.5.2006 [cit. 2012-11-21]. Dostupné z: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     http://cs.wikipedia.org/wiki/Soubor:Podiceps_cristatus_1_(Lukasz_Lukasik).jpg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41) www.office.microsoft.com</a:t>
            </a:r>
          </a:p>
          <a:p>
            <a:r>
              <a:rPr lang="cs-CZ" sz="1400" dirty="0" smtClean="0">
                <a:solidFill>
                  <a:srgbClr val="000000"/>
                </a:solidFill>
              </a:rPr>
              <a:t>42) </a:t>
            </a:r>
            <a:r>
              <a:rPr lang="cs-CZ" sz="1400" dirty="0" err="1" smtClean="0">
                <a:solidFill>
                  <a:srgbClr val="000000"/>
                </a:solidFill>
              </a:rPr>
              <a:t>Soubor:Regulus</a:t>
            </a:r>
            <a:r>
              <a:rPr lang="cs-CZ" sz="1400" dirty="0" smtClean="0">
                <a:solidFill>
                  <a:srgbClr val="000000"/>
                </a:solidFill>
              </a:rPr>
              <a:t> </a:t>
            </a:r>
            <a:r>
              <a:rPr lang="cs-CZ" sz="1400" dirty="0" err="1">
                <a:solidFill>
                  <a:srgbClr val="000000"/>
                </a:solidFill>
              </a:rPr>
              <a:t>regulus</a:t>
            </a:r>
            <a:r>
              <a:rPr lang="cs-CZ" sz="1400" dirty="0">
                <a:solidFill>
                  <a:srgbClr val="000000"/>
                </a:solidFill>
              </a:rPr>
              <a:t> 1.jpg. In: </a:t>
            </a:r>
            <a:r>
              <a:rPr lang="cs-CZ" sz="1400" i="1" dirty="0" err="1">
                <a:solidFill>
                  <a:srgbClr val="000000"/>
                </a:solidFill>
              </a:rPr>
              <a:t>Wikipedia</a:t>
            </a:r>
            <a:r>
              <a:rPr lang="cs-CZ" sz="1400" i="1" dirty="0">
                <a:solidFill>
                  <a:srgbClr val="000000"/>
                </a:solidFill>
              </a:rPr>
              <a:t>: </a:t>
            </a:r>
            <a:r>
              <a:rPr lang="cs-CZ" sz="1400" i="1" dirty="0" err="1">
                <a:solidFill>
                  <a:srgbClr val="000000"/>
                </a:solidFill>
              </a:rPr>
              <a:t>the</a:t>
            </a:r>
            <a:r>
              <a:rPr lang="cs-CZ" sz="1400" i="1" dirty="0">
                <a:solidFill>
                  <a:srgbClr val="000000"/>
                </a:solidFill>
              </a:rPr>
              <a:t> free </a:t>
            </a:r>
            <a:r>
              <a:rPr lang="cs-CZ" sz="1400" i="1" dirty="0" err="1">
                <a:solidFill>
                  <a:srgbClr val="000000"/>
                </a:solidFill>
              </a:rPr>
              <a:t>encyclopedia</a:t>
            </a:r>
            <a:r>
              <a:rPr lang="cs-CZ" sz="1400" dirty="0">
                <a:solidFill>
                  <a:srgbClr val="000000"/>
                </a:solidFill>
              </a:rPr>
              <a:t> [online]. San Francisco (CA): </a:t>
            </a:r>
            <a:r>
              <a:rPr lang="cs-CZ" sz="1400" dirty="0" err="1">
                <a:solidFill>
                  <a:srgbClr val="000000"/>
                </a:solidFill>
              </a:rPr>
              <a:t>Wikimedia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     </a:t>
            </a:r>
            <a:r>
              <a:rPr lang="cs-CZ" sz="1400" dirty="0" err="1">
                <a:solidFill>
                  <a:srgbClr val="000000"/>
                </a:solidFill>
              </a:rPr>
              <a:t>Foundation</a:t>
            </a:r>
            <a:r>
              <a:rPr lang="cs-CZ" sz="1400" dirty="0">
                <a:solidFill>
                  <a:srgbClr val="000000"/>
                </a:solidFill>
              </a:rPr>
              <a:t>, 2001-, 29.3.2008 [cit. 2012-12-04]. Dostupné z: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     http://cs.wikipedia.org/wiki/Soubor:Regulus_regulus_1.jpg </a:t>
            </a:r>
          </a:p>
          <a:p>
            <a:r>
              <a:rPr lang="cs-CZ" sz="1400" dirty="0" smtClean="0">
                <a:solidFill>
                  <a:srgbClr val="000000"/>
                </a:solidFill>
              </a:rPr>
              <a:t>43) </a:t>
            </a:r>
            <a:r>
              <a:rPr lang="cs-CZ" sz="1400" i="1" dirty="0">
                <a:solidFill>
                  <a:srgbClr val="000000"/>
                </a:solidFill>
              </a:rPr>
              <a:t>Velká kniha živočichů</a:t>
            </a:r>
            <a:r>
              <a:rPr lang="cs-CZ" sz="1400" dirty="0">
                <a:solidFill>
                  <a:srgbClr val="000000"/>
                </a:solidFill>
              </a:rPr>
              <a:t>. 3. vyd. Bratislava: </a:t>
            </a:r>
            <a:r>
              <a:rPr lang="cs-CZ" sz="1400" dirty="0" err="1">
                <a:solidFill>
                  <a:srgbClr val="000000"/>
                </a:solidFill>
              </a:rPr>
              <a:t>Príroda</a:t>
            </a:r>
            <a:r>
              <a:rPr lang="cs-CZ" sz="1400" dirty="0">
                <a:solidFill>
                  <a:srgbClr val="000000"/>
                </a:solidFill>
              </a:rPr>
              <a:t>, s.r.o., 2001, 344 s. ISBN 80-07-00863-2. </a:t>
            </a:r>
          </a:p>
          <a:p>
            <a:r>
              <a:rPr lang="cs-CZ" sz="1400" dirty="0" smtClean="0">
                <a:solidFill>
                  <a:srgbClr val="000000"/>
                </a:solidFill>
              </a:rPr>
              <a:t>44) </a:t>
            </a:r>
            <a:r>
              <a:rPr lang="cs-CZ" sz="1400" i="1" dirty="0">
                <a:solidFill>
                  <a:srgbClr val="000000"/>
                </a:solidFill>
              </a:rPr>
              <a:t>Průvodce naší přírodou</a:t>
            </a:r>
            <a:r>
              <a:rPr lang="cs-CZ" sz="1400" dirty="0">
                <a:solidFill>
                  <a:srgbClr val="000000"/>
                </a:solidFill>
              </a:rPr>
              <a:t>. 1 vyd. Praha: </a:t>
            </a:r>
            <a:r>
              <a:rPr lang="cs-CZ" sz="1400" dirty="0" err="1">
                <a:solidFill>
                  <a:srgbClr val="000000"/>
                </a:solidFill>
              </a:rPr>
              <a:t>Svojtka&amp;Co</a:t>
            </a:r>
            <a:r>
              <a:rPr lang="cs-CZ" sz="1400" dirty="0">
                <a:solidFill>
                  <a:srgbClr val="000000"/>
                </a:solidFill>
              </a:rPr>
              <a:t>, 2002, 191 s. ISBN 80-7237-520-2. </a:t>
            </a:r>
          </a:p>
          <a:p>
            <a:r>
              <a:rPr lang="cs-CZ" sz="1400" dirty="0" smtClean="0">
                <a:solidFill>
                  <a:srgbClr val="000000"/>
                </a:solidFill>
              </a:rPr>
              <a:t>45) </a:t>
            </a:r>
            <a:r>
              <a:rPr lang="cs-CZ" sz="1400" dirty="0">
                <a:solidFill>
                  <a:srgbClr val="000000"/>
                </a:solidFill>
              </a:rPr>
              <a:t>DUNGEL, Jan a Karel HUDEC. </a:t>
            </a:r>
            <a:r>
              <a:rPr lang="cs-CZ" sz="1400" i="1" dirty="0">
                <a:solidFill>
                  <a:srgbClr val="000000"/>
                </a:solidFill>
              </a:rPr>
              <a:t>Atlas ptáků České a Slovenské republiky</a:t>
            </a:r>
            <a:r>
              <a:rPr lang="cs-CZ" sz="1400" dirty="0">
                <a:solidFill>
                  <a:srgbClr val="000000"/>
                </a:solidFill>
              </a:rPr>
              <a:t>. 1 vyd. Praha: Academia, 2001,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      249 s. ISBN 80-200-0927-2. </a:t>
            </a:r>
          </a:p>
          <a:p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3011" name="Rectangle 5"/>
          <p:cNvSpPr>
            <a:spLocks noChangeArrowheads="1"/>
          </p:cNvSpPr>
          <p:nvPr/>
        </p:nvSpPr>
        <p:spPr bwMode="auto">
          <a:xfrm>
            <a:off x="0" y="0"/>
            <a:ext cx="32654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2800" b="1" u="sng" dirty="0">
                <a:solidFill>
                  <a:srgbClr val="000000"/>
                </a:solidFill>
              </a:rPr>
              <a:t>POUŽITÉ ZDROJE</a:t>
            </a:r>
          </a:p>
        </p:txBody>
      </p:sp>
      <p:pic>
        <p:nvPicPr>
          <p:cNvPr id="43012" name="Picture 6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656357"/>
            <a:ext cx="70885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</a:rPr>
              <a:t>46) </a:t>
            </a:r>
            <a:r>
              <a:rPr lang="cs-CZ" sz="1400" i="1" dirty="0">
                <a:solidFill>
                  <a:srgbClr val="000000"/>
                </a:solidFill>
              </a:rPr>
              <a:t>Wikipedie</a:t>
            </a:r>
            <a:r>
              <a:rPr lang="cs-CZ" sz="1400" dirty="0">
                <a:solidFill>
                  <a:srgbClr val="000000"/>
                </a:solidFill>
              </a:rPr>
              <a:t> [online]. 2001 [cit. 2014-10-21]. Dostupné z: http://www.cs.wikipedia.org/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47) </a:t>
            </a:r>
            <a:r>
              <a:rPr lang="en-US" sz="1400" i="1" dirty="0">
                <a:solidFill>
                  <a:srgbClr val="000000"/>
                </a:solidFill>
              </a:rPr>
              <a:t>YouTube</a:t>
            </a:r>
            <a:r>
              <a:rPr lang="en-US" sz="1400" dirty="0">
                <a:solidFill>
                  <a:srgbClr val="000000"/>
                </a:solidFill>
              </a:rPr>
              <a:t> [online]. © 2014 [cit. 2014-10-21]. Dostupné z: http://www.youtube.com</a:t>
            </a:r>
            <a:r>
              <a:rPr lang="en-US" sz="1400" dirty="0" smtClean="0">
                <a:solidFill>
                  <a:srgbClr val="000000"/>
                </a:solidFill>
              </a:rPr>
              <a:t>/</a:t>
            </a:r>
            <a:endParaRPr lang="cs-CZ" sz="1400" dirty="0">
              <a:solidFill>
                <a:srgbClr val="000000"/>
              </a:solidFill>
            </a:endParaRPr>
          </a:p>
          <a:p>
            <a:endParaRPr lang="cs-CZ" sz="1400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32654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2800" b="1" u="sng" dirty="0">
                <a:solidFill>
                  <a:srgbClr val="000000"/>
                </a:solidFill>
              </a:rPr>
              <a:t>POUŽITÉ ZDROJE</a:t>
            </a:r>
          </a:p>
        </p:txBody>
      </p:sp>
    </p:spTree>
    <p:extLst>
      <p:ext uri="{BB962C8B-B14F-4D97-AF65-F5344CB8AC3E}">
        <p14:creationId xmlns:p14="http://schemas.microsoft.com/office/powerpoint/2010/main" val="49706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573463"/>
            <a:ext cx="2808287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981075"/>
            <a:ext cx="3600450" cy="250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ext Box 7"/>
          <p:cNvSpPr txBox="1">
            <a:spLocks noChangeArrowheads="1"/>
          </p:cNvSpPr>
          <p:nvPr/>
        </p:nvSpPr>
        <p:spPr bwMode="auto">
          <a:xfrm>
            <a:off x="0" y="5516563"/>
            <a:ext cx="327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7173" name="Rectangle 9"/>
          <p:cNvSpPr>
            <a:spLocks noChangeArrowheads="1"/>
          </p:cNvSpPr>
          <p:nvPr/>
        </p:nvSpPr>
        <p:spPr bwMode="auto">
          <a:xfrm>
            <a:off x="250825" y="58959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800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0" y="981075"/>
            <a:ext cx="36642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dirty="0" smtClean="0">
                <a:solidFill>
                  <a:srgbClr val="000000"/>
                </a:solidFill>
              </a:rPr>
              <a:t>HAVRAN POLNÍ</a:t>
            </a:r>
            <a:endParaRPr lang="cs-CZ" sz="3600" b="1" dirty="0">
              <a:solidFill>
                <a:srgbClr val="000000"/>
              </a:solidFill>
            </a:endParaRPr>
          </a:p>
        </p:txBody>
      </p:sp>
      <p:sp>
        <p:nvSpPr>
          <p:cNvPr id="7175" name="Text Box 11"/>
          <p:cNvSpPr txBox="1">
            <a:spLocks noChangeArrowheads="1"/>
          </p:cNvSpPr>
          <p:nvPr/>
        </p:nvSpPr>
        <p:spPr bwMode="auto">
          <a:xfrm>
            <a:off x="8675688" y="3213100"/>
            <a:ext cx="25519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>
                <a:solidFill>
                  <a:srgbClr val="000000"/>
                </a:solidFill>
                <a:latin typeface="Tahoma" pitchFamily="34" charset="0"/>
              </a:rPr>
              <a:t>2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4219575" y="3644900"/>
            <a:ext cx="4924425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 u="sng">
                <a:solidFill>
                  <a:srgbClr val="000000"/>
                </a:solidFill>
              </a:rPr>
              <a:t>Hnízdo</a:t>
            </a:r>
            <a:r>
              <a:rPr lang="cs-CZ">
                <a:solidFill>
                  <a:srgbClr val="000000"/>
                </a:solidFill>
              </a:rPr>
              <a:t> - na vyšších stromech</a:t>
            </a:r>
          </a:p>
          <a:p>
            <a:pPr eaLnBrk="1" hangingPunct="1"/>
            <a:r>
              <a:rPr lang="cs-CZ">
                <a:solidFill>
                  <a:srgbClr val="000000"/>
                </a:solidFill>
              </a:rPr>
              <a:t>             - z větví, měkce vystlané</a:t>
            </a:r>
          </a:p>
          <a:p>
            <a:pPr eaLnBrk="1" hangingPunct="1"/>
            <a:endParaRPr lang="cs-CZ" b="1" u="sng">
              <a:solidFill>
                <a:srgbClr val="000000"/>
              </a:solidFill>
            </a:endParaRPr>
          </a:p>
          <a:p>
            <a:pPr eaLnBrk="1" hangingPunct="1"/>
            <a:r>
              <a:rPr lang="cs-CZ" b="1" u="sng">
                <a:solidFill>
                  <a:srgbClr val="000000"/>
                </a:solidFill>
              </a:rPr>
              <a:t>Potrava</a:t>
            </a:r>
            <a:endParaRPr lang="cs-CZ">
              <a:solidFill>
                <a:srgbClr val="000000"/>
              </a:solidFill>
            </a:endParaRPr>
          </a:p>
          <a:p>
            <a:pPr eaLnBrk="1" hangingPunct="1"/>
            <a:r>
              <a:rPr lang="cs-CZ">
                <a:solidFill>
                  <a:srgbClr val="000000"/>
                </a:solidFill>
              </a:rPr>
              <a:t>● živí se hmyzem, drobnými savci, </a:t>
            </a:r>
          </a:p>
          <a:p>
            <a:pPr eaLnBrk="1" hangingPunct="1"/>
            <a:r>
              <a:rPr lang="cs-CZ">
                <a:solidFill>
                  <a:srgbClr val="000000"/>
                </a:solidFill>
              </a:rPr>
              <a:t>   mladými ptáky, zrním, ovocem</a:t>
            </a:r>
          </a:p>
        </p:txBody>
      </p:sp>
      <p:pic>
        <p:nvPicPr>
          <p:cNvPr id="7177" name="Picture 14" descr="OPVK_hor_zakladni_logolink_RGB_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Text Box 15"/>
          <p:cNvSpPr txBox="1">
            <a:spLocks noChangeArrowheads="1"/>
          </p:cNvSpPr>
          <p:nvPr/>
        </p:nvSpPr>
        <p:spPr bwMode="auto">
          <a:xfrm>
            <a:off x="1547813" y="0"/>
            <a:ext cx="6356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dirty="0">
                <a:solidFill>
                  <a:srgbClr val="000000"/>
                </a:solidFill>
              </a:rPr>
              <a:t>1) POLE, LOUKY, PASTVINY</a:t>
            </a: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0" y="1989138"/>
            <a:ext cx="48895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 u="sng" dirty="0">
                <a:solidFill>
                  <a:srgbClr val="000000"/>
                </a:solidFill>
              </a:rPr>
              <a:t>Vyskytuje se</a:t>
            </a:r>
          </a:p>
          <a:p>
            <a:pPr eaLnBrk="1" hangingPunct="1"/>
            <a:r>
              <a:rPr lang="cs-CZ" dirty="0">
                <a:solidFill>
                  <a:srgbClr val="000000"/>
                </a:solidFill>
              </a:rPr>
              <a:t>● otevřená prostranství se stromy, </a:t>
            </a:r>
          </a:p>
          <a:p>
            <a:pPr eaLnBrk="1" hangingPunct="1"/>
            <a:r>
              <a:rPr lang="cs-CZ" dirty="0">
                <a:solidFill>
                  <a:srgbClr val="000000"/>
                </a:solidFill>
              </a:rPr>
              <a:t>   parky</a:t>
            </a:r>
          </a:p>
          <a:p>
            <a:pPr eaLnBrk="1" hangingPunct="1"/>
            <a:r>
              <a:rPr lang="cs-CZ" dirty="0">
                <a:solidFill>
                  <a:srgbClr val="000000"/>
                </a:solidFill>
              </a:rPr>
              <a:t>● hnízdí v koloniích</a:t>
            </a:r>
          </a:p>
        </p:txBody>
      </p:sp>
      <p:sp>
        <p:nvSpPr>
          <p:cNvPr id="6161" name="Rectangle 17"/>
          <p:cNvSpPr>
            <a:spLocks noChangeArrowheads="1"/>
          </p:cNvSpPr>
          <p:nvPr/>
        </p:nvSpPr>
        <p:spPr bwMode="auto">
          <a:xfrm>
            <a:off x="0" y="6035675"/>
            <a:ext cx="490666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200" dirty="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200" dirty="0">
                <a:solidFill>
                  <a:srgbClr val="000000"/>
                </a:solidFill>
              </a:rPr>
              <a:t>kde je natočen hlas havrana polního:</a:t>
            </a:r>
          </a:p>
          <a:p>
            <a:endParaRPr lang="cs-CZ" sz="1200" dirty="0">
              <a:solidFill>
                <a:srgbClr val="000000"/>
              </a:solidFill>
            </a:endParaRPr>
          </a:p>
          <a:p>
            <a:r>
              <a:rPr lang="cs-CZ" sz="1200" dirty="0">
                <a:solidFill>
                  <a:srgbClr val="000000"/>
                </a:solidFill>
                <a:hlinkClick r:id="rId5"/>
              </a:rPr>
              <a:t>http://www.rozhlas.cz/hlas/pevci-a/_zprava/havran-polni-video--23288</a:t>
            </a:r>
            <a:endParaRPr lang="cs-CZ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1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withGroup">
                            <p:stCondLst>
                              <p:cond delay="8900"/>
                            </p:stCondLst>
                            <p:childTnLst>
                              <p:par>
                                <p:cTn id="6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484313"/>
            <a:ext cx="4681537" cy="351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2843213" y="333375"/>
            <a:ext cx="41857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dirty="0" smtClean="0">
                <a:solidFill>
                  <a:srgbClr val="000000"/>
                </a:solidFill>
              </a:rPr>
              <a:t>BAŽANT OBECNÝ</a:t>
            </a:r>
            <a:endParaRPr lang="cs-CZ" sz="3600" b="1" dirty="0">
              <a:solidFill>
                <a:srgbClr val="000000"/>
              </a:solidFill>
            </a:endParaRPr>
          </a:p>
        </p:txBody>
      </p:sp>
      <p:sp>
        <p:nvSpPr>
          <p:cNvPr id="8196" name="Rectangle 6"/>
          <p:cNvSpPr>
            <a:spLocks noChangeArrowheads="1"/>
          </p:cNvSpPr>
          <p:nvPr/>
        </p:nvSpPr>
        <p:spPr bwMode="auto">
          <a:xfrm>
            <a:off x="250825" y="5457825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cs-CZ" sz="1200"/>
              <a:t> </a:t>
            </a:r>
            <a:endParaRPr lang="cs-CZ" sz="1800"/>
          </a:p>
        </p:txBody>
      </p:sp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8675688" y="5157788"/>
            <a:ext cx="25519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0" y="1125538"/>
            <a:ext cx="6192838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>
                <a:solidFill>
                  <a:srgbClr val="000000"/>
                </a:solidFill>
              </a:rPr>
              <a:t>Vyskytuje se</a:t>
            </a:r>
          </a:p>
          <a:p>
            <a:r>
              <a:rPr lang="cs-CZ">
                <a:solidFill>
                  <a:srgbClr val="000000"/>
                </a:solidFill>
              </a:rPr>
              <a:t>● zemědělská krajina </a:t>
            </a:r>
          </a:p>
          <a:p>
            <a:r>
              <a:rPr lang="cs-CZ">
                <a:solidFill>
                  <a:srgbClr val="000000"/>
                </a:solidFill>
              </a:rPr>
              <a:t>● lesíky</a:t>
            </a:r>
          </a:p>
          <a:p>
            <a:endParaRPr lang="cs-CZ" b="1" u="sng">
              <a:solidFill>
                <a:srgbClr val="000000"/>
              </a:solidFill>
            </a:endParaRPr>
          </a:p>
          <a:p>
            <a:r>
              <a:rPr lang="cs-CZ" b="1" u="sng">
                <a:solidFill>
                  <a:srgbClr val="000000"/>
                </a:solidFill>
              </a:rPr>
              <a:t>Hnízdo</a:t>
            </a:r>
            <a:r>
              <a:rPr lang="cs-CZ">
                <a:solidFill>
                  <a:srgbClr val="000000"/>
                </a:solidFill>
              </a:rPr>
              <a:t> - na zemi v porostu</a:t>
            </a:r>
          </a:p>
          <a:p>
            <a:r>
              <a:rPr lang="cs-CZ">
                <a:solidFill>
                  <a:srgbClr val="000000"/>
                </a:solidFill>
              </a:rPr>
              <a:t>● léta jen při vyplašení krátké </a:t>
            </a:r>
          </a:p>
          <a:p>
            <a:r>
              <a:rPr lang="cs-CZ">
                <a:solidFill>
                  <a:srgbClr val="000000"/>
                </a:solidFill>
              </a:rPr>
              <a:t>   vzdálenosti</a:t>
            </a:r>
          </a:p>
          <a:p>
            <a:endParaRPr lang="cs-CZ" b="1" u="sng">
              <a:solidFill>
                <a:srgbClr val="000000"/>
              </a:solidFill>
            </a:endParaRPr>
          </a:p>
          <a:p>
            <a:r>
              <a:rPr lang="cs-CZ" b="1" u="sng">
                <a:solidFill>
                  <a:srgbClr val="000000"/>
                </a:solidFill>
              </a:rPr>
              <a:t>Potrava</a:t>
            </a:r>
            <a:endParaRPr lang="cs-CZ">
              <a:solidFill>
                <a:srgbClr val="000000"/>
              </a:solidFill>
            </a:endParaRPr>
          </a:p>
          <a:p>
            <a:r>
              <a:rPr lang="cs-CZ">
                <a:solidFill>
                  <a:srgbClr val="000000"/>
                </a:solidFill>
              </a:rPr>
              <a:t>● živí se hmyzem, semeny, </a:t>
            </a:r>
          </a:p>
          <a:p>
            <a:r>
              <a:rPr lang="cs-CZ">
                <a:solidFill>
                  <a:srgbClr val="000000"/>
                </a:solidFill>
              </a:rPr>
              <a:t>   bobulemi</a:t>
            </a:r>
          </a:p>
        </p:txBody>
      </p:sp>
      <p:pic>
        <p:nvPicPr>
          <p:cNvPr id="8199" name="Picture 9" descr="OPVK_hor_zakladni_logolink_RGB_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0" y="5915025"/>
            <a:ext cx="540699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kde je natočen hlas bažanta obecného:</a:t>
            </a:r>
          </a:p>
          <a:p>
            <a:endParaRPr lang="cs-CZ" sz="1400" dirty="0">
              <a:solidFill>
                <a:srgbClr val="000000"/>
              </a:solidFill>
            </a:endParaRPr>
          </a:p>
          <a:p>
            <a:r>
              <a:rPr lang="cs-CZ" sz="1400" dirty="0">
                <a:solidFill>
                  <a:srgbClr val="000000"/>
                </a:solidFill>
                <a:hlinkClick r:id="rId4"/>
              </a:rPr>
              <a:t>http://www.rozhlas.cz/hlas/hrabavi/_zprava/bazant-obecny--26829</a:t>
            </a:r>
            <a:endParaRPr lang="cs-CZ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7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7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7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7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7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7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7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7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7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7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7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7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7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7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7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7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70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70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70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withGroup">
                            <p:stCondLst>
                              <p:cond delay="6500"/>
                            </p:stCondLst>
                            <p:childTnLst>
                              <p:par>
                                <p:cTn id="6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9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9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97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7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7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041504" y="260648"/>
            <a:ext cx="29803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dirty="0" smtClean="0">
                <a:solidFill>
                  <a:srgbClr val="000000"/>
                </a:solidFill>
              </a:rPr>
              <a:t>KÁNĚ LESNÍ</a:t>
            </a:r>
            <a:endParaRPr lang="cs-CZ" sz="3600" b="1" dirty="0">
              <a:solidFill>
                <a:srgbClr val="000000"/>
              </a:solidFill>
            </a:endParaRP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248" y="2779713"/>
            <a:ext cx="2052638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8675688" y="5516563"/>
            <a:ext cx="25519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>
                <a:solidFill>
                  <a:srgbClr val="000000"/>
                </a:solidFill>
              </a:rPr>
              <a:t>6</a:t>
            </a:r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3635375" cy="272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2" name="Text Box 10"/>
          <p:cNvSpPr txBox="1">
            <a:spLocks noChangeArrowheads="1"/>
          </p:cNvSpPr>
          <p:nvPr/>
        </p:nvSpPr>
        <p:spPr bwMode="auto">
          <a:xfrm>
            <a:off x="0" y="3860800"/>
            <a:ext cx="25519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3959225" y="1124744"/>
            <a:ext cx="471646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 dirty="0">
                <a:solidFill>
                  <a:srgbClr val="000000"/>
                </a:solidFill>
              </a:rPr>
              <a:t>Vyskytuje se</a:t>
            </a:r>
          </a:p>
          <a:p>
            <a:r>
              <a:rPr lang="cs-CZ" dirty="0">
                <a:solidFill>
                  <a:srgbClr val="000000"/>
                </a:solidFill>
              </a:rPr>
              <a:t>● </a:t>
            </a:r>
            <a:r>
              <a:rPr lang="cs-CZ" dirty="0" err="1">
                <a:solidFill>
                  <a:srgbClr val="000000"/>
                </a:solidFill>
              </a:rPr>
              <a:t>zemědělsko</a:t>
            </a:r>
            <a:r>
              <a:rPr lang="cs-CZ" dirty="0">
                <a:solidFill>
                  <a:srgbClr val="000000"/>
                </a:solidFill>
              </a:rPr>
              <a:t> lesní krajina </a:t>
            </a:r>
          </a:p>
          <a:p>
            <a:endParaRPr lang="cs-CZ" b="1" u="sng" dirty="0">
              <a:solidFill>
                <a:srgbClr val="000000"/>
              </a:solidFill>
            </a:endParaRPr>
          </a:p>
          <a:p>
            <a:r>
              <a:rPr lang="cs-CZ" b="1" u="sng" dirty="0">
                <a:solidFill>
                  <a:srgbClr val="000000"/>
                </a:solidFill>
              </a:rPr>
              <a:t>Hnízdo</a:t>
            </a:r>
            <a:r>
              <a:rPr lang="cs-CZ" dirty="0">
                <a:solidFill>
                  <a:srgbClr val="000000"/>
                </a:solidFill>
              </a:rPr>
              <a:t> – z větví vysoko na</a:t>
            </a:r>
          </a:p>
          <a:p>
            <a:r>
              <a:rPr lang="cs-CZ" dirty="0">
                <a:solidFill>
                  <a:srgbClr val="000000"/>
                </a:solidFill>
              </a:rPr>
              <a:t>                  stromech</a:t>
            </a:r>
          </a:p>
        </p:txBody>
      </p:sp>
      <p:pic>
        <p:nvPicPr>
          <p:cNvPr id="9224" name="Picture 12" descr="OPVK_hor_zakladni_logolink_RGB_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0" y="4149725"/>
            <a:ext cx="67040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>
                <a:solidFill>
                  <a:srgbClr val="000000"/>
                </a:solidFill>
              </a:rPr>
              <a:t>● sedává na vyvýšených místech, odkud vyhlíží </a:t>
            </a:r>
          </a:p>
          <a:p>
            <a:pPr eaLnBrk="1" hangingPunct="1"/>
            <a:r>
              <a:rPr lang="cs-CZ">
                <a:solidFill>
                  <a:srgbClr val="000000"/>
                </a:solidFill>
              </a:rPr>
              <a:t>   kořist</a:t>
            </a:r>
          </a:p>
          <a:p>
            <a:pPr eaLnBrk="1" hangingPunct="1"/>
            <a:endParaRPr lang="cs-CZ" b="1" u="sng">
              <a:solidFill>
                <a:srgbClr val="000000"/>
              </a:solidFill>
            </a:endParaRPr>
          </a:p>
          <a:p>
            <a:pPr eaLnBrk="1" hangingPunct="1"/>
            <a:r>
              <a:rPr lang="cs-CZ" b="1" u="sng">
                <a:solidFill>
                  <a:srgbClr val="000000"/>
                </a:solidFill>
              </a:rPr>
              <a:t>Potrava</a:t>
            </a:r>
            <a:endParaRPr lang="cs-CZ">
              <a:solidFill>
                <a:srgbClr val="000000"/>
              </a:solidFill>
            </a:endParaRPr>
          </a:p>
          <a:p>
            <a:pPr eaLnBrk="1" hangingPunct="1"/>
            <a:r>
              <a:rPr lang="cs-CZ">
                <a:solidFill>
                  <a:srgbClr val="000000"/>
                </a:solidFill>
              </a:rPr>
              <a:t>● živí se hlavně drobnými hlodavci</a:t>
            </a:r>
          </a:p>
        </p:txBody>
      </p:sp>
      <p:sp>
        <p:nvSpPr>
          <p:cNvPr id="11279" name="Rectangle 15"/>
          <p:cNvSpPr>
            <a:spLocks noChangeArrowheads="1"/>
          </p:cNvSpPr>
          <p:nvPr/>
        </p:nvSpPr>
        <p:spPr bwMode="auto">
          <a:xfrm>
            <a:off x="0" y="6127750"/>
            <a:ext cx="399090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</a:rPr>
              <a:t>Let a hlas káněte lesního:</a:t>
            </a:r>
          </a:p>
          <a:p>
            <a:endParaRPr lang="cs-CZ" sz="1400" dirty="0">
              <a:solidFill>
                <a:srgbClr val="000000"/>
              </a:solidFill>
            </a:endParaRPr>
          </a:p>
          <a:p>
            <a:r>
              <a:rPr lang="cs-CZ" sz="1400" dirty="0">
                <a:solidFill>
                  <a:srgbClr val="000000"/>
                </a:solidFill>
                <a:hlinkClick r:id="rId5"/>
              </a:rPr>
              <a:t>http://www.youtube.com/watch?v=hlGR2Ted2bg</a:t>
            </a:r>
            <a:endParaRPr lang="cs-CZ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2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2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2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2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2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2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withGroup">
                            <p:stCondLst>
                              <p:cond delay="7800"/>
                            </p:stCondLst>
                            <p:childTnLst>
                              <p:par>
                                <p:cTn id="5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2305059" y="333375"/>
            <a:ext cx="510902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dirty="0" smtClean="0">
                <a:solidFill>
                  <a:srgbClr val="000000"/>
                </a:solidFill>
              </a:rPr>
              <a:t>ČEJKA CHOCHOLATÁ</a:t>
            </a:r>
            <a:endParaRPr lang="cs-CZ" sz="3600" b="1" dirty="0">
              <a:solidFill>
                <a:srgbClr val="000000"/>
              </a:solidFill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5"/>
            <a:ext cx="3816350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2151063" y="18827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800"/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437063"/>
            <a:ext cx="2232025" cy="220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6" name="Rectangle 8"/>
          <p:cNvSpPr>
            <a:spLocks noChangeArrowheads="1"/>
          </p:cNvSpPr>
          <p:nvPr/>
        </p:nvSpPr>
        <p:spPr bwMode="auto">
          <a:xfrm>
            <a:off x="179388" y="6132513"/>
            <a:ext cx="184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200"/>
          </a:p>
        </p:txBody>
      </p:sp>
      <p:pic>
        <p:nvPicPr>
          <p:cNvPr id="10247" name="Picture 9" descr="OPVK_hor_zakladni_logolink_RGB_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 Box 10"/>
          <p:cNvSpPr txBox="1">
            <a:spLocks noChangeArrowheads="1"/>
          </p:cNvSpPr>
          <p:nvPr/>
        </p:nvSpPr>
        <p:spPr bwMode="auto">
          <a:xfrm>
            <a:off x="0" y="4292600"/>
            <a:ext cx="255198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>
                <a:solidFill>
                  <a:srgbClr val="000000"/>
                </a:solidFill>
              </a:rPr>
              <a:t>7</a:t>
            </a: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endParaRPr lang="cs-CZ" sz="1000" dirty="0">
              <a:solidFill>
                <a:srgbClr val="000000"/>
              </a:solidFill>
            </a:endParaRPr>
          </a:p>
          <a:p>
            <a:pPr eaLnBrk="1" hangingPunct="1"/>
            <a:r>
              <a:rPr lang="cs-CZ" sz="10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4427538" y="1412875"/>
            <a:ext cx="4583112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 u="sng">
                <a:solidFill>
                  <a:srgbClr val="000000"/>
                </a:solidFill>
              </a:rPr>
              <a:t>Vyskytuje se</a:t>
            </a:r>
          </a:p>
          <a:p>
            <a:pPr eaLnBrk="1" hangingPunct="1"/>
            <a:r>
              <a:rPr lang="cs-CZ">
                <a:solidFill>
                  <a:srgbClr val="000000"/>
                </a:solidFill>
              </a:rPr>
              <a:t>● vlhčí pole a louky</a:t>
            </a:r>
          </a:p>
          <a:p>
            <a:pPr eaLnBrk="1" hangingPunct="1"/>
            <a:endParaRPr lang="cs-CZ" b="1" u="sng">
              <a:solidFill>
                <a:srgbClr val="000000"/>
              </a:solidFill>
            </a:endParaRPr>
          </a:p>
          <a:p>
            <a:pPr eaLnBrk="1" hangingPunct="1"/>
            <a:r>
              <a:rPr lang="cs-CZ" b="1" u="sng">
                <a:solidFill>
                  <a:srgbClr val="000000"/>
                </a:solidFill>
              </a:rPr>
              <a:t>Hnízdo</a:t>
            </a:r>
            <a:r>
              <a:rPr lang="cs-CZ">
                <a:solidFill>
                  <a:srgbClr val="000000"/>
                </a:solidFill>
              </a:rPr>
              <a:t> - v důlku v zemi</a:t>
            </a:r>
          </a:p>
          <a:p>
            <a:pPr eaLnBrk="1" hangingPunct="1"/>
            <a:r>
              <a:rPr lang="cs-CZ">
                <a:solidFill>
                  <a:srgbClr val="000000"/>
                </a:solidFill>
              </a:rPr>
              <a:t>             - vystlané suchou trávou</a:t>
            </a:r>
          </a:p>
          <a:p>
            <a:pPr eaLnBrk="1" hangingPunct="1"/>
            <a:endParaRPr lang="cs-CZ" b="1" u="sng">
              <a:solidFill>
                <a:srgbClr val="000000"/>
              </a:solidFill>
            </a:endParaRPr>
          </a:p>
          <a:p>
            <a:pPr eaLnBrk="1" hangingPunct="1"/>
            <a:r>
              <a:rPr lang="cs-CZ" b="1" u="sng">
                <a:solidFill>
                  <a:srgbClr val="000000"/>
                </a:solidFill>
              </a:rPr>
              <a:t>Potrava</a:t>
            </a:r>
            <a:endParaRPr lang="cs-CZ">
              <a:solidFill>
                <a:srgbClr val="000000"/>
              </a:solidFill>
            </a:endParaRPr>
          </a:p>
          <a:p>
            <a:pPr eaLnBrk="1" hangingPunct="1"/>
            <a:r>
              <a:rPr lang="cs-CZ">
                <a:solidFill>
                  <a:srgbClr val="000000"/>
                </a:solidFill>
              </a:rPr>
              <a:t>●</a:t>
            </a:r>
            <a:r>
              <a:rPr lang="cs-CZ"/>
              <a:t> </a:t>
            </a:r>
            <a:r>
              <a:rPr lang="cs-CZ">
                <a:solidFill>
                  <a:srgbClr val="000000"/>
                </a:solidFill>
              </a:rPr>
              <a:t>živí se převážně hmyzem</a:t>
            </a:r>
          </a:p>
        </p:txBody>
      </p:sp>
      <p:sp>
        <p:nvSpPr>
          <p:cNvPr id="12300" name="Rectangle 12"/>
          <p:cNvSpPr>
            <a:spLocks noChangeArrowheads="1"/>
          </p:cNvSpPr>
          <p:nvPr/>
        </p:nvSpPr>
        <p:spPr bwMode="auto">
          <a:xfrm>
            <a:off x="4624388" y="5013325"/>
            <a:ext cx="456246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kde je natočen hlas čejky chocholaté:</a:t>
            </a:r>
          </a:p>
          <a:p>
            <a:endParaRPr lang="cs-CZ" sz="1400" dirty="0">
              <a:solidFill>
                <a:srgbClr val="000000"/>
              </a:solidFill>
            </a:endParaRPr>
          </a:p>
          <a:p>
            <a:r>
              <a:rPr lang="cs-CZ" sz="1400" dirty="0">
                <a:solidFill>
                  <a:srgbClr val="000000"/>
                </a:solidFill>
                <a:hlinkClick r:id="rId5"/>
              </a:rPr>
              <a:t>http://www.rozhlas.cz/hlas/bahnaci/_zprava/16946</a:t>
            </a:r>
            <a:endParaRPr lang="cs-CZ" sz="1400" dirty="0">
              <a:solidFill>
                <a:srgbClr val="000000"/>
              </a:solidFill>
            </a:endParaRPr>
          </a:p>
        </p:txBody>
      </p:sp>
      <p:sp>
        <p:nvSpPr>
          <p:cNvPr id="10251" name="Text Box 13"/>
          <p:cNvSpPr txBox="1">
            <a:spLocks noChangeArrowheads="1"/>
          </p:cNvSpPr>
          <p:nvPr/>
        </p:nvSpPr>
        <p:spPr bwMode="auto">
          <a:xfrm>
            <a:off x="4932363" y="4868863"/>
            <a:ext cx="36353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600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4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37028" y="404664"/>
            <a:ext cx="51774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dirty="0" smtClean="0">
                <a:solidFill>
                  <a:srgbClr val="000000"/>
                </a:solidFill>
              </a:rPr>
              <a:t>DUDEK CHOCHOLATÝ</a:t>
            </a:r>
            <a:endParaRPr lang="cs-CZ" sz="3600" b="1" dirty="0">
              <a:solidFill>
                <a:srgbClr val="000000"/>
              </a:solidFill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5"/>
          <a:stretch>
            <a:fillRect/>
          </a:stretch>
        </p:blipFill>
        <p:spPr bwMode="auto">
          <a:xfrm>
            <a:off x="4519613" y="1447006"/>
            <a:ext cx="4464050" cy="352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395288" y="4835525"/>
            <a:ext cx="184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200"/>
          </a:p>
        </p:txBody>
      </p:sp>
      <p:pic>
        <p:nvPicPr>
          <p:cNvPr id="11269" name="Picture 7" descr="OPVK_hor_zakladni_logolink_RGB_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8728465" y="4970621"/>
            <a:ext cx="25519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1989138"/>
            <a:ext cx="565150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b="1" u="sng">
                <a:solidFill>
                  <a:srgbClr val="000000"/>
                </a:solidFill>
              </a:rPr>
              <a:t>Vyskytuje se</a:t>
            </a:r>
          </a:p>
          <a:p>
            <a:r>
              <a:rPr lang="cs-CZ">
                <a:solidFill>
                  <a:srgbClr val="000000"/>
                </a:solidFill>
              </a:rPr>
              <a:t>● otevřená krajina s pastvinami, </a:t>
            </a:r>
          </a:p>
          <a:p>
            <a:r>
              <a:rPr lang="cs-CZ">
                <a:solidFill>
                  <a:srgbClr val="000000"/>
                </a:solidFill>
              </a:rPr>
              <a:t>   poli a stromy </a:t>
            </a:r>
          </a:p>
          <a:p>
            <a:endParaRPr lang="cs-CZ" b="1" u="sng">
              <a:solidFill>
                <a:srgbClr val="000000"/>
              </a:solidFill>
            </a:endParaRPr>
          </a:p>
          <a:p>
            <a:r>
              <a:rPr lang="cs-CZ" b="1" u="sng">
                <a:solidFill>
                  <a:srgbClr val="000000"/>
                </a:solidFill>
              </a:rPr>
              <a:t>Hnízdo</a:t>
            </a:r>
            <a:r>
              <a:rPr lang="cs-CZ">
                <a:solidFill>
                  <a:srgbClr val="000000"/>
                </a:solidFill>
              </a:rPr>
              <a:t> - dutiny stromů</a:t>
            </a:r>
          </a:p>
          <a:p>
            <a:r>
              <a:rPr lang="cs-CZ">
                <a:solidFill>
                  <a:srgbClr val="000000"/>
                </a:solidFill>
              </a:rPr>
              <a:t>             - výjimečně v zemních </a:t>
            </a:r>
          </a:p>
          <a:p>
            <a:r>
              <a:rPr lang="cs-CZ">
                <a:solidFill>
                  <a:srgbClr val="000000"/>
                </a:solidFill>
              </a:rPr>
              <a:t>               dutinách</a:t>
            </a:r>
          </a:p>
          <a:p>
            <a:endParaRPr lang="cs-CZ" b="1" u="sng">
              <a:solidFill>
                <a:srgbClr val="000000"/>
              </a:solidFill>
            </a:endParaRPr>
          </a:p>
          <a:p>
            <a:r>
              <a:rPr lang="cs-CZ" b="1" u="sng">
                <a:solidFill>
                  <a:srgbClr val="000000"/>
                </a:solidFill>
              </a:rPr>
              <a:t>Potrava</a:t>
            </a:r>
          </a:p>
          <a:p>
            <a:r>
              <a:rPr lang="cs-CZ">
                <a:solidFill>
                  <a:srgbClr val="000000"/>
                </a:solidFill>
              </a:rPr>
              <a:t>● živí se hmyzem</a:t>
            </a:r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0" y="5915025"/>
            <a:ext cx="456246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</a:rPr>
              <a:t>Podívejte se na internetové stránky Českého rozhlasu, </a:t>
            </a:r>
          </a:p>
          <a:p>
            <a:r>
              <a:rPr lang="cs-CZ" sz="1400" dirty="0">
                <a:solidFill>
                  <a:srgbClr val="000000"/>
                </a:solidFill>
              </a:rPr>
              <a:t>kde je natočen hlas dudka chocholatého:</a:t>
            </a:r>
          </a:p>
          <a:p>
            <a:endParaRPr lang="cs-CZ" sz="1400" dirty="0">
              <a:solidFill>
                <a:srgbClr val="000000"/>
              </a:solidFill>
              <a:hlinkClick r:id="rId4"/>
            </a:endParaRPr>
          </a:p>
          <a:p>
            <a:r>
              <a:rPr lang="cs-CZ" sz="1400" dirty="0">
                <a:solidFill>
                  <a:srgbClr val="000000"/>
                </a:solidFill>
                <a:hlinkClick r:id="rId4"/>
              </a:rPr>
              <a:t>http://www.rozhlas.cz/hlas/srostloprsti/_zprava/33175</a:t>
            </a:r>
            <a:endParaRPr lang="cs-CZ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3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3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3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3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3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3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3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3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3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3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3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3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3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3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withGroup">
                            <p:stCondLst>
                              <p:cond delay="6700"/>
                            </p:stCondLst>
                            <p:childTnLst>
                              <p:par>
                                <p:cTn id="56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ceán">
  <a:themeElements>
    <a:clrScheme name="Oceán 8">
      <a:dk1>
        <a:srgbClr val="000000"/>
      </a:dk1>
      <a:lt1>
        <a:srgbClr val="FFFFFF"/>
      </a:lt1>
      <a:dk2>
        <a:srgbClr val="FFBA2F"/>
      </a:dk2>
      <a:lt2>
        <a:srgbClr val="A50021"/>
      </a:lt2>
      <a:accent1>
        <a:srgbClr val="FF6600"/>
      </a:accent1>
      <a:accent2>
        <a:srgbClr val="CC6600"/>
      </a:accent2>
      <a:accent3>
        <a:srgbClr val="FFD9AD"/>
      </a:accent3>
      <a:accent4>
        <a:srgbClr val="DADADA"/>
      </a:accent4>
      <a:accent5>
        <a:srgbClr val="FFB8AA"/>
      </a:accent5>
      <a:accent6>
        <a:srgbClr val="B95C00"/>
      </a:accent6>
      <a:hlink>
        <a:srgbClr val="663300"/>
      </a:hlink>
      <a:folHlink>
        <a:srgbClr val="CC9900"/>
      </a:folHlink>
    </a:clrScheme>
    <a:fontScheme name="Oceá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eá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á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á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á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á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á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á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á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ceán 5">
    <a:dk1>
      <a:srgbClr val="000000"/>
    </a:dk1>
    <a:lt1>
      <a:srgbClr val="FFFFFF"/>
    </a:lt1>
    <a:dk2>
      <a:srgbClr val="336600"/>
    </a:dk2>
    <a:lt2>
      <a:srgbClr val="FFFFFF"/>
    </a:lt2>
    <a:accent1>
      <a:srgbClr val="B7C533"/>
    </a:accent1>
    <a:accent2>
      <a:srgbClr val="CCCCFF"/>
    </a:accent2>
    <a:accent3>
      <a:srgbClr val="ADB8AA"/>
    </a:accent3>
    <a:accent4>
      <a:srgbClr val="DADADA"/>
    </a:accent4>
    <a:accent5>
      <a:srgbClr val="D8DFAD"/>
    </a:accent5>
    <a:accent6>
      <a:srgbClr val="B9B9E7"/>
    </a:accent6>
    <a:hlink>
      <a:srgbClr val="FFFFCC"/>
    </a:hlink>
    <a:folHlink>
      <a:srgbClr val="FF9900"/>
    </a:folHlink>
  </a:clrScheme>
</a:themeOverride>
</file>

<file path=ppt/theme/themeOverride1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ceán 5">
    <a:dk1>
      <a:srgbClr val="000000"/>
    </a:dk1>
    <a:lt1>
      <a:srgbClr val="FFFFFF"/>
    </a:lt1>
    <a:dk2>
      <a:srgbClr val="336600"/>
    </a:dk2>
    <a:lt2>
      <a:srgbClr val="FFFFFF"/>
    </a:lt2>
    <a:accent1>
      <a:srgbClr val="B7C533"/>
    </a:accent1>
    <a:accent2>
      <a:srgbClr val="CCCCFF"/>
    </a:accent2>
    <a:accent3>
      <a:srgbClr val="ADB8AA"/>
    </a:accent3>
    <a:accent4>
      <a:srgbClr val="DADADA"/>
    </a:accent4>
    <a:accent5>
      <a:srgbClr val="D8DFAD"/>
    </a:accent5>
    <a:accent6>
      <a:srgbClr val="B9B9E7"/>
    </a:accent6>
    <a:hlink>
      <a:srgbClr val="FFFFCC"/>
    </a:hlink>
    <a:folHlink>
      <a:srgbClr val="FF9900"/>
    </a:folHlink>
  </a:clrScheme>
</a:themeOverride>
</file>

<file path=ppt/theme/themeOverride3.xml><?xml version="1.0" encoding="utf-8"?>
<a:themeOverride xmlns:a="http://schemas.openxmlformats.org/drawingml/2006/main">
  <a:clrScheme name="Oceán 5">
    <a:dk1>
      <a:srgbClr val="000000"/>
    </a:dk1>
    <a:lt1>
      <a:srgbClr val="FFFFFF"/>
    </a:lt1>
    <a:dk2>
      <a:srgbClr val="336600"/>
    </a:dk2>
    <a:lt2>
      <a:srgbClr val="FFFFFF"/>
    </a:lt2>
    <a:accent1>
      <a:srgbClr val="B7C533"/>
    </a:accent1>
    <a:accent2>
      <a:srgbClr val="CCCCFF"/>
    </a:accent2>
    <a:accent3>
      <a:srgbClr val="ADB8AA"/>
    </a:accent3>
    <a:accent4>
      <a:srgbClr val="DADADA"/>
    </a:accent4>
    <a:accent5>
      <a:srgbClr val="D8DFAD"/>
    </a:accent5>
    <a:accent6>
      <a:srgbClr val="B9B9E7"/>
    </a:accent6>
    <a:hlink>
      <a:srgbClr val="FFFFCC"/>
    </a:hlink>
    <a:folHlink>
      <a:srgbClr val="FF9900"/>
    </a:folHlink>
  </a:clrScheme>
</a:themeOverride>
</file>

<file path=ppt/theme/themeOverride4.xml><?xml version="1.0" encoding="utf-8"?>
<a:themeOverride xmlns:a="http://schemas.openxmlformats.org/drawingml/2006/main">
  <a:clrScheme name="Oceán 5">
    <a:dk1>
      <a:srgbClr val="000000"/>
    </a:dk1>
    <a:lt1>
      <a:srgbClr val="FFFFFF"/>
    </a:lt1>
    <a:dk2>
      <a:srgbClr val="336600"/>
    </a:dk2>
    <a:lt2>
      <a:srgbClr val="FFFFFF"/>
    </a:lt2>
    <a:accent1>
      <a:srgbClr val="B7C533"/>
    </a:accent1>
    <a:accent2>
      <a:srgbClr val="CCCCFF"/>
    </a:accent2>
    <a:accent3>
      <a:srgbClr val="ADB8AA"/>
    </a:accent3>
    <a:accent4>
      <a:srgbClr val="DADADA"/>
    </a:accent4>
    <a:accent5>
      <a:srgbClr val="D8DFAD"/>
    </a:accent5>
    <a:accent6>
      <a:srgbClr val="B9B9E7"/>
    </a:accent6>
    <a:hlink>
      <a:srgbClr val="FFFFCC"/>
    </a:hlink>
    <a:folHlink>
      <a:srgbClr val="FF9900"/>
    </a:folHlink>
  </a:clrScheme>
</a:themeOverride>
</file>

<file path=ppt/theme/themeOverride5.xml><?xml version="1.0" encoding="utf-8"?>
<a:themeOverride xmlns:a="http://schemas.openxmlformats.org/drawingml/2006/main">
  <a:clrScheme name="Oceán 5">
    <a:dk1>
      <a:srgbClr val="000000"/>
    </a:dk1>
    <a:lt1>
      <a:srgbClr val="FFFFFF"/>
    </a:lt1>
    <a:dk2>
      <a:srgbClr val="336600"/>
    </a:dk2>
    <a:lt2>
      <a:srgbClr val="FFFFFF"/>
    </a:lt2>
    <a:accent1>
      <a:srgbClr val="B7C533"/>
    </a:accent1>
    <a:accent2>
      <a:srgbClr val="CCCCFF"/>
    </a:accent2>
    <a:accent3>
      <a:srgbClr val="ADB8AA"/>
    </a:accent3>
    <a:accent4>
      <a:srgbClr val="DADADA"/>
    </a:accent4>
    <a:accent5>
      <a:srgbClr val="D8DFAD"/>
    </a:accent5>
    <a:accent6>
      <a:srgbClr val="B9B9E7"/>
    </a:accent6>
    <a:hlink>
      <a:srgbClr val="FFFFCC"/>
    </a:hlink>
    <a:folHlink>
      <a:srgbClr val="FF9900"/>
    </a:folHlink>
  </a:clrScheme>
</a:themeOverride>
</file>

<file path=ppt/theme/themeOverride6.xml><?xml version="1.0" encoding="utf-8"?>
<a:themeOverride xmlns:a="http://schemas.openxmlformats.org/drawingml/2006/main">
  <a:clrScheme name="Oceán 5">
    <a:dk1>
      <a:srgbClr val="000000"/>
    </a:dk1>
    <a:lt1>
      <a:srgbClr val="FFFFFF"/>
    </a:lt1>
    <a:dk2>
      <a:srgbClr val="336600"/>
    </a:dk2>
    <a:lt2>
      <a:srgbClr val="FFFFFF"/>
    </a:lt2>
    <a:accent1>
      <a:srgbClr val="B7C533"/>
    </a:accent1>
    <a:accent2>
      <a:srgbClr val="CCCCFF"/>
    </a:accent2>
    <a:accent3>
      <a:srgbClr val="ADB8AA"/>
    </a:accent3>
    <a:accent4>
      <a:srgbClr val="DADADA"/>
    </a:accent4>
    <a:accent5>
      <a:srgbClr val="D8DFAD"/>
    </a:accent5>
    <a:accent6>
      <a:srgbClr val="B9B9E7"/>
    </a:accent6>
    <a:hlink>
      <a:srgbClr val="FFFFCC"/>
    </a:hlink>
    <a:folHlink>
      <a:srgbClr val="FF9900"/>
    </a:folHlink>
  </a:clrScheme>
</a:themeOverride>
</file>

<file path=ppt/theme/themeOverride7.xml><?xml version="1.0" encoding="utf-8"?>
<a:themeOverride xmlns:a="http://schemas.openxmlformats.org/drawingml/2006/main">
  <a:clrScheme name="Oceán 5">
    <a:dk1>
      <a:srgbClr val="000000"/>
    </a:dk1>
    <a:lt1>
      <a:srgbClr val="FFFFFF"/>
    </a:lt1>
    <a:dk2>
      <a:srgbClr val="336600"/>
    </a:dk2>
    <a:lt2>
      <a:srgbClr val="FFFFFF"/>
    </a:lt2>
    <a:accent1>
      <a:srgbClr val="B7C533"/>
    </a:accent1>
    <a:accent2>
      <a:srgbClr val="CCCCFF"/>
    </a:accent2>
    <a:accent3>
      <a:srgbClr val="ADB8AA"/>
    </a:accent3>
    <a:accent4>
      <a:srgbClr val="DADADA"/>
    </a:accent4>
    <a:accent5>
      <a:srgbClr val="D8DFAD"/>
    </a:accent5>
    <a:accent6>
      <a:srgbClr val="B9B9E7"/>
    </a:accent6>
    <a:hlink>
      <a:srgbClr val="FFFFCC"/>
    </a:hlink>
    <a:folHlink>
      <a:srgbClr val="FF9900"/>
    </a:folHlink>
  </a:clrScheme>
</a:themeOverride>
</file>

<file path=ppt/theme/themeOverride8.xml><?xml version="1.0" encoding="utf-8"?>
<a:themeOverride xmlns:a="http://schemas.openxmlformats.org/drawingml/2006/main">
  <a:clrScheme name="Oceán 5">
    <a:dk1>
      <a:srgbClr val="000000"/>
    </a:dk1>
    <a:lt1>
      <a:srgbClr val="FFFFFF"/>
    </a:lt1>
    <a:dk2>
      <a:srgbClr val="336600"/>
    </a:dk2>
    <a:lt2>
      <a:srgbClr val="FFFFFF"/>
    </a:lt2>
    <a:accent1>
      <a:srgbClr val="B7C533"/>
    </a:accent1>
    <a:accent2>
      <a:srgbClr val="CCCCFF"/>
    </a:accent2>
    <a:accent3>
      <a:srgbClr val="ADB8AA"/>
    </a:accent3>
    <a:accent4>
      <a:srgbClr val="DADADA"/>
    </a:accent4>
    <a:accent5>
      <a:srgbClr val="D8DFAD"/>
    </a:accent5>
    <a:accent6>
      <a:srgbClr val="B9B9E7"/>
    </a:accent6>
    <a:hlink>
      <a:srgbClr val="FFFFCC"/>
    </a:hlink>
    <a:folHlink>
      <a:srgbClr val="FF9900"/>
    </a:folHlink>
  </a:clrScheme>
</a:themeOverride>
</file>

<file path=ppt/theme/themeOverride9.xml><?xml version="1.0" encoding="utf-8"?>
<a:themeOverride xmlns:a="http://schemas.openxmlformats.org/drawingml/2006/main">
  <a:clrScheme name="Oceán 5">
    <a:dk1>
      <a:srgbClr val="000000"/>
    </a:dk1>
    <a:lt1>
      <a:srgbClr val="FFFFFF"/>
    </a:lt1>
    <a:dk2>
      <a:srgbClr val="336600"/>
    </a:dk2>
    <a:lt2>
      <a:srgbClr val="FFFFFF"/>
    </a:lt2>
    <a:accent1>
      <a:srgbClr val="B7C533"/>
    </a:accent1>
    <a:accent2>
      <a:srgbClr val="CCCCFF"/>
    </a:accent2>
    <a:accent3>
      <a:srgbClr val="ADB8AA"/>
    </a:accent3>
    <a:accent4>
      <a:srgbClr val="DADADA"/>
    </a:accent4>
    <a:accent5>
      <a:srgbClr val="D8DFAD"/>
    </a:accent5>
    <a:accent6>
      <a:srgbClr val="B9B9E7"/>
    </a:accent6>
    <a:hlink>
      <a:srgbClr val="FFFFCC"/>
    </a:hlink>
    <a:folHlink>
      <a:srgbClr val="FF99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2008</TotalTime>
  <Words>4066</Words>
  <Application>Microsoft Office PowerPoint</Application>
  <PresentationFormat>Předvádění na obrazovce (4:3)</PresentationFormat>
  <Paragraphs>770</Paragraphs>
  <Slides>43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4" baseType="lpstr">
      <vt:lpstr>Oceán</vt:lpstr>
      <vt:lpstr>Hnízdění ptáků ve volné přírodě </vt:lpstr>
      <vt:lpstr>Anotace: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oem</dc:creator>
  <cp:lastModifiedBy>Petra Vaňková</cp:lastModifiedBy>
  <cp:revision>108</cp:revision>
  <dcterms:created xsi:type="dcterms:W3CDTF">2012-11-20T19:50:24Z</dcterms:created>
  <dcterms:modified xsi:type="dcterms:W3CDTF">2014-10-22T17:38:45Z</dcterms:modified>
</cp:coreProperties>
</file>