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sldIdLst>
    <p:sldId id="256" r:id="rId3"/>
    <p:sldId id="259" r:id="rId4"/>
    <p:sldId id="302" r:id="rId5"/>
    <p:sldId id="298" r:id="rId6"/>
    <p:sldId id="300" r:id="rId7"/>
    <p:sldId id="304" r:id="rId8"/>
    <p:sldId id="305" r:id="rId9"/>
    <p:sldId id="306" r:id="rId10"/>
    <p:sldId id="307" r:id="rId11"/>
    <p:sldId id="299" r:id="rId12"/>
    <p:sldId id="280" r:id="rId13"/>
    <p:sldId id="297" r:id="rId14"/>
    <p:sldId id="281" r:id="rId15"/>
    <p:sldId id="267" r:id="rId16"/>
    <p:sldId id="310" r:id="rId17"/>
    <p:sldId id="309" r:id="rId18"/>
    <p:sldId id="295" r:id="rId19"/>
    <p:sldId id="303" r:id="rId20"/>
    <p:sldId id="308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34" autoAdjust="0"/>
  </p:normalViewPr>
  <p:slideViewPr>
    <p:cSldViewPr>
      <p:cViewPr varScale="1">
        <p:scale>
          <a:sx n="65" d="100"/>
          <a:sy n="65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4AE1-11D9-4AD5-880E-95BB7E7A0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C347-D745-4A27-8681-74AA25AC1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94DF-5F9E-486D-8CC5-B66C1E9F0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53E9D-328D-45B0-A088-408A30C6E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9FF1-8AB0-4C5B-B93E-66DC1CC02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47DF-CFBB-4BCF-A51D-5407D8C95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0FF-638E-4E92-A5B9-591875E67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685A8-0438-466C-A5BE-8F7AAB3AC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E49-9B7A-4915-8A5A-F042B97E1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67E1-C9C7-4A66-A0E4-153589E2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AC110-67F8-416D-96F6-949AA5743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7725-48C8-4540-A693-624043A2D7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0B7DA-98BF-45DA-9280-4807A9E01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EC5-C0C6-422F-81E8-288DB363F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C617-AE54-4FE2-884C-5975D6481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0033-59F3-4D32-9BD0-06325D684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AD94-F50E-4303-9B40-E2ABD6642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6194-9B01-4DC9-8807-612307AB0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26F-A475-4725-AAB0-0EBC0516B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8AE4-73B8-4A1A-9E5F-236F6A05C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006D-560E-4BF2-BD33-42E41D785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2216-914D-461A-93F2-8943AF8FA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113560-A963-48F3-9D3E-6EF0EE340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57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700FC-2D0B-4426-B24B-6A7E5D7AD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67" r:id="rId2"/>
    <p:sldLayoutId id="2147484173" r:id="rId3"/>
    <p:sldLayoutId id="2147484168" r:id="rId4"/>
    <p:sldLayoutId id="2147484174" r:id="rId5"/>
    <p:sldLayoutId id="2147484169" r:id="rId6"/>
    <p:sldLayoutId id="2147484175" r:id="rId7"/>
    <p:sldLayoutId id="2147484176" r:id="rId8"/>
    <p:sldLayoutId id="2147484177" r:id="rId9"/>
    <p:sldLayoutId id="2147484170" r:id="rId10"/>
    <p:sldLayoutId id="21474841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409.pn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Eye_iris.jpg" TargetMode="External"/><Relationship Id="rId5" Type="http://schemas.openxmlformats.org/officeDocument/2006/relationships/hyperlink" Target="http://commons.wikimedia.org/wiki/File:Le_Parkour_-_Saut_de_Pr%C3%A9cision.jpg" TargetMode="External"/><Relationship Id="rId4" Type="http://schemas.openxmlformats.org/officeDocument/2006/relationships/hyperlink" Target="http://commons.wikimedia.org/wiki/File:Flickr_cc_runner_wisconsin_u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Rueda_de_los_alimentos.jpg" TargetMode="External"/><Relationship Id="rId3" Type="http://schemas.openxmlformats.org/officeDocument/2006/relationships/hyperlink" Target="http://commons.wikimedia.org/wiki/File:Blood_drop.svg?uselang=cs" TargetMode="External"/><Relationship Id="rId7" Type="http://schemas.openxmlformats.org/officeDocument/2006/relationships/hyperlink" Target="http://commons.wikimedia.org/wiki/File:Heart_frontally_PDA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Stomach.pn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commons.wikimedia.org/wiki/File:Head_lateral_sagittal_brain.jpg" TargetMode="External"/><Relationship Id="rId10" Type="http://schemas.openxmlformats.org/officeDocument/2006/relationships/hyperlink" Target="http://commons.wikimedia.org/wiki/File:Tongue.agr.jpg" TargetMode="External"/><Relationship Id="rId4" Type="http://schemas.openxmlformats.org/officeDocument/2006/relationships/hyperlink" Target="http://commons.wikimedia.org/wiki/File:Gray409.png" TargetMode="External"/><Relationship Id="rId9" Type="http://schemas.openxmlformats.org/officeDocument/2006/relationships/hyperlink" Target="http://commons.wikimedia.org/wiki/File:Youth-soccer-indiana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usculussubclavius.PNG" TargetMode="External"/><Relationship Id="rId3" Type="http://schemas.openxmlformats.org/officeDocument/2006/relationships/hyperlink" Target="http://commons.wikimedia.org/wiki/File:Gluteus_maximus.png" TargetMode="External"/><Relationship Id="rId7" Type="http://schemas.openxmlformats.org/officeDocument/2006/relationships/hyperlink" Target="http://commons.wikimedia.org/wiki/File:Linea_Semilunaris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GodfreyKneller-IsaacNewton-1689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commons.wikimedia.org/wiki/File:Silom%C4%9Br_25.png" TargetMode="External"/><Relationship Id="rId10" Type="http://schemas.openxmlformats.org/officeDocument/2006/relationships/hyperlink" Target="http://commons.wikimedia.org/wiki/File:Gray438az.png?uselang=en" TargetMode="External"/><Relationship Id="rId4" Type="http://schemas.openxmlformats.org/officeDocument/2006/relationships/hyperlink" Target="http://commons.wikimedia.org/wiki/File:Sartorius.png" TargetMode="External"/><Relationship Id="rId9" Type="http://schemas.openxmlformats.org/officeDocument/2006/relationships/hyperlink" Target="http://commons.wikimedia.org/wiki/File:Musculus_extensor_digitorum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xtensor_hallucis_longus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hyperlink" Target="http://www.office.microsof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Člověk – Svalová soustava</a:t>
            </a:r>
          </a:p>
        </p:txBody>
      </p:sp>
      <p:pic>
        <p:nvPicPr>
          <p:cNvPr id="921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Pří_134_Člověk </a:t>
            </a:r>
            <a:r>
              <a:rPr lang="cs-CZ" dirty="0"/>
              <a:t>a jeho zdraví_Člověk – </a:t>
            </a:r>
            <a:r>
              <a:rPr lang="cs-CZ" dirty="0" smtClean="0"/>
              <a:t>Svalová soustava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Helena </a:t>
            </a:r>
            <a:r>
              <a:rPr lang="cs-CZ" b="1" dirty="0" err="1" smtClean="0"/>
              <a:t>Koždoňová</a:t>
            </a:r>
            <a:endParaRPr lang="cs-CZ" b="1" dirty="0" smtClean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err="1"/>
              <a:t>Fryšták</a:t>
            </a:r>
            <a:r>
              <a:rPr lang="cs-CZ" dirty="0"/>
              <a:t>, okres Zlín, příspěvková organizace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771548"/>
            <a:ext cx="7499350" cy="1143000"/>
          </a:xfrm>
        </p:spPr>
        <p:txBody>
          <a:bodyPr/>
          <a:lstStyle/>
          <a:p>
            <a:r>
              <a:rPr lang="cs-CZ" dirty="0" smtClean="0"/>
              <a:t>Svaly neovládané vůlí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290" y="1838348"/>
            <a:ext cx="7499350" cy="1371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100" dirty="0" smtClean="0"/>
              <a:t>Činnost většiny svalů ovládáme svou vůli.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100" dirty="0" smtClean="0"/>
              <a:t>Uvnitř těla máme však také svaly, které svou vůlí ovládat nemůžeme, například </a:t>
            </a:r>
            <a:r>
              <a:rPr lang="cs-CZ" sz="2100" b="1" dirty="0" smtClean="0"/>
              <a:t>svaly stěn žaludku </a:t>
            </a:r>
            <a:r>
              <a:rPr lang="cs-CZ" sz="2100" dirty="0" smtClean="0"/>
              <a:t>a </a:t>
            </a:r>
            <a:r>
              <a:rPr lang="cs-CZ" sz="2100" b="1" dirty="0" smtClean="0"/>
              <a:t>srdce</a:t>
            </a:r>
            <a:r>
              <a:rPr lang="cs-CZ" sz="21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cs-CZ" sz="20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Projekt Slušovice\Svalová soustava\Stom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383478"/>
            <a:ext cx="2971800" cy="2722069"/>
          </a:xfrm>
          <a:prstGeom prst="rect">
            <a:avLst/>
          </a:prstGeom>
          <a:noFill/>
        </p:spPr>
      </p:pic>
      <p:pic>
        <p:nvPicPr>
          <p:cNvPr id="6147" name="Picture 3" descr="E:\Projekt Slušovice\Oběhová soustava\Heart_frontally_P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1" y="3286148"/>
            <a:ext cx="2519570" cy="29718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286000" y="6257948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žaludek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15000" y="6334148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srdce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8930" y="7620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Správný vývoj svalstva 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285852" y="1828800"/>
            <a:ext cx="7499350" cy="1600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Správnému vývoji svalstva napomáhá pestrá strava a prospívá mu tělesná práce a sport.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Při tělesné práci a sportu můžeme činnost svalů pozorovat nejlépe</a:t>
            </a:r>
            <a:r>
              <a:rPr lang="cs-CZ" sz="2000" dirty="0" smtClean="0"/>
              <a:t>.</a:t>
            </a:r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3183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E:\Projekt Slušovice\Svalová soustava\600px-Rueda_de_los_alimen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86172"/>
            <a:ext cx="3086100" cy="3086100"/>
          </a:xfrm>
          <a:prstGeom prst="rect">
            <a:avLst/>
          </a:prstGeom>
          <a:noFill/>
        </p:spPr>
      </p:pic>
      <p:pic>
        <p:nvPicPr>
          <p:cNvPr id="7171" name="Picture 3" descr="E:\Projekt Slušovice\Svalová soustava\Youth-soccer-indi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8728" y="4039384"/>
            <a:ext cx="3791872" cy="215188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1806" y="428612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95428"/>
            <a:ext cx="7499350" cy="2362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Nejpracovitější</a:t>
            </a:r>
            <a:r>
              <a:rPr lang="cs-CZ" sz="2000" dirty="0" smtClean="0"/>
              <a:t> jsou svaly, které hýbají očima. Každý den se stáhnou a uvolní více než 100 000krát.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Nejpohyblivější</a:t>
            </a:r>
            <a:r>
              <a:rPr lang="cs-CZ" sz="2000" dirty="0" smtClean="0"/>
              <a:t> sval je jazyk.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Nejmenší</a:t>
            </a:r>
            <a:r>
              <a:rPr lang="cs-CZ" sz="2000" dirty="0" smtClean="0"/>
              <a:t> sval je sval třmínkový (pohybuje kůstkami v uchu).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Nejmohutnější</a:t>
            </a:r>
            <a:r>
              <a:rPr lang="cs-CZ" sz="2000" dirty="0" smtClean="0"/>
              <a:t> sval je velký sval hýžďový.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Nejdelší</a:t>
            </a:r>
            <a:r>
              <a:rPr lang="cs-CZ" sz="2000" dirty="0" smtClean="0"/>
              <a:t> sval je sval krejčovský (najdeme ho na stehně).</a:t>
            </a:r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E:\Projekt Slušovice\Svalová soustava\Gluteus_maxim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5325" y="4038600"/>
            <a:ext cx="2200275" cy="2286560"/>
          </a:xfrm>
          <a:prstGeom prst="rect">
            <a:avLst/>
          </a:prstGeom>
          <a:noFill/>
        </p:spPr>
      </p:pic>
      <p:pic>
        <p:nvPicPr>
          <p:cNvPr id="8195" name="Picture 3" descr="E:\Projekt Slušovice\Svalová soustava\Tongue.ag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038600"/>
            <a:ext cx="1981200" cy="2264768"/>
          </a:xfrm>
          <a:prstGeom prst="rect">
            <a:avLst/>
          </a:prstGeom>
          <a:noFill/>
        </p:spPr>
      </p:pic>
      <p:pic>
        <p:nvPicPr>
          <p:cNvPr id="8197" name="Picture 5" descr="E:\Projekt Slušovice\Svalová soustava\Kopie - Sartorius.png"/>
          <p:cNvPicPr>
            <a:picLocks noChangeAspect="1" noChangeArrowheads="1"/>
          </p:cNvPicPr>
          <p:nvPr/>
        </p:nvPicPr>
        <p:blipFill>
          <a:blip r:embed="rId6"/>
          <a:srcRect r="53294"/>
          <a:stretch>
            <a:fillRect/>
          </a:stretch>
        </p:blipFill>
        <p:spPr bwMode="auto">
          <a:xfrm>
            <a:off x="7239000" y="3657600"/>
            <a:ext cx="990600" cy="264795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343400" y="632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velký hýžďový sval</a:t>
            </a:r>
            <a:endParaRPr lang="cs-CZ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77000" y="6336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krejčovský sval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/>
              <a:t>Síla – člověk využívá sílu</a:t>
            </a:r>
            <a:endParaRPr lang="cs-CZ" sz="4000" b="1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219200" y="1143000"/>
            <a:ext cx="7467600" cy="44958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Sílu člověka vyvíjejí lidské svaly.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Síla</a:t>
            </a:r>
            <a:r>
              <a:rPr lang="cs-CZ" sz="2000" dirty="0" smtClean="0"/>
              <a:t> způsobuje pohyb a otáčení těles, ale také změnu jejich tvaru  (např. promáčknutí, poškození, zničení).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Velikost síly můžeme změřit. Používáme k tomu </a:t>
            </a:r>
            <a:r>
              <a:rPr lang="cs-CZ" sz="2000" b="1" dirty="0" smtClean="0"/>
              <a:t>siloměr</a:t>
            </a:r>
            <a:r>
              <a:rPr lang="cs-CZ" sz="20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Jednotkou síly je </a:t>
            </a:r>
            <a:r>
              <a:rPr lang="cs-CZ" sz="2000" b="1" dirty="0" smtClean="0"/>
              <a:t>1 newton </a:t>
            </a:r>
            <a:r>
              <a:rPr lang="cs-CZ" sz="2000" dirty="0" smtClean="0"/>
              <a:t>(1N) </a:t>
            </a:r>
            <a:r>
              <a:rPr lang="en-US" sz="2000" dirty="0" smtClean="0"/>
              <a:t>[</a:t>
            </a:r>
            <a:r>
              <a:rPr lang="cs-CZ" sz="2000" dirty="0" err="1" smtClean="0"/>
              <a:t>ňú</a:t>
            </a:r>
            <a:r>
              <a:rPr lang="en-US" sz="2000" dirty="0" err="1" smtClean="0"/>
              <a:t>tn</a:t>
            </a:r>
            <a:r>
              <a:rPr lang="en-US" sz="2000" dirty="0" smtClean="0"/>
              <a:t>]</a:t>
            </a:r>
            <a:r>
              <a:rPr lang="cs-CZ" sz="20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Název jednotky síly je na počest anglického přírodovědce </a:t>
            </a:r>
            <a:r>
              <a:rPr lang="cs-CZ" sz="2000" b="1" dirty="0" err="1" smtClean="0"/>
              <a:t>Isaaca</a:t>
            </a:r>
            <a:r>
              <a:rPr lang="cs-CZ" sz="2000" b="1" dirty="0" smtClean="0"/>
              <a:t> Newtona</a:t>
            </a:r>
            <a:r>
              <a:rPr lang="cs-CZ" sz="2000" dirty="0" smtClean="0"/>
              <a:t>.</a:t>
            </a:r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E:\Projekt Slušovice\Svalová soustava\Siloměr_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0264" y="3505200"/>
            <a:ext cx="639536" cy="3133725"/>
          </a:xfrm>
          <a:prstGeom prst="rect">
            <a:avLst/>
          </a:prstGeom>
          <a:noFill/>
        </p:spPr>
      </p:pic>
      <p:pic>
        <p:nvPicPr>
          <p:cNvPr id="9220" name="Picture 4" descr="E:\Projekt Slušovice\Svalová soustava\GodfreyKneller-IsaacNewton-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2501" y="3505200"/>
            <a:ext cx="2326699" cy="319563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428612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Otázky k opakování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14414" y="1447800"/>
            <a:ext cx="5214974" cy="5181600"/>
          </a:xfrm>
        </p:spPr>
        <p:txBody>
          <a:bodyPr/>
          <a:lstStyle/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Svalová soustava je tvořena ….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Svaly spolu s kostrou umožňují …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Které svaly neovládáme svou vůlí?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Co pomáhá správnému vývoji svalstva?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Nejpohyblivější sval je …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Nejmenší sval je …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Nejdelší sval je …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Velikost síly můžeme změřit …</a:t>
            </a:r>
          </a:p>
          <a:p>
            <a:pPr marL="53975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200" dirty="0" smtClean="0"/>
              <a:t>Jednotkou síly je ….</a:t>
            </a:r>
          </a:p>
          <a:p>
            <a:pPr marL="53975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cs-CZ" sz="22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994" y="71414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6500826" y="6143644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newton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500826" y="3286124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pestrá strava, pohyb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215074" y="2714620"/>
            <a:ext cx="2643206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svaly srdce a stěn žaludku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500826" y="2143116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pohyb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500826" y="5572140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siloměrem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500826" y="4429132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třmínkový (v uchu)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500826" y="3857628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jazyk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500826" y="5000636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krejčovský (na stehně)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6500826" y="1571612"/>
            <a:ext cx="235745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svaly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57148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 smtClean="0"/>
              <a:t>Poznáš,  jaký obrázek je ukryt pod kartičkami?</a:t>
            </a:r>
            <a:endParaRPr lang="cs-CZ" dirty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854" y="5786454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E:\Projekt Slušovice\Svalová soustava\Extensor_hallucis_long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010176" y="223970"/>
            <a:ext cx="1882874" cy="7241829"/>
          </a:xfrm>
          <a:prstGeom prst="rect">
            <a:avLst/>
          </a:prstGeom>
          <a:noFill/>
        </p:spPr>
      </p:pic>
      <p:sp>
        <p:nvSpPr>
          <p:cNvPr id="24" name="Obdélník 23"/>
          <p:cNvSpPr/>
          <p:nvPr/>
        </p:nvSpPr>
        <p:spPr>
          <a:xfrm>
            <a:off x="5572132" y="427782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500562" y="427782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428992" y="427782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357422" y="427782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1285852" y="427782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643702" y="320625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715272" y="320625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715272" y="427782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6643702" y="427782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428992" y="320625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4500562" y="320625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5572132" y="320625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1285852" y="320625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2357422" y="320625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5572132" y="214311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6643702" y="214311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7715272" y="214311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2357422" y="214311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3428992" y="214311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4500562" y="214311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1285852" y="2143116"/>
            <a:ext cx="1080000" cy="10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3119438" y="4773624"/>
            <a:ext cx="3952892" cy="3698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50800" dir="5400000" algn="ctr" rotWithShape="0">
              <a:srgbClr val="691D3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svalstvo dolní končetiny</a:t>
            </a: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37014 0.525 " pathEditMode="relative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34653 0.75602 " pathEditMode="relative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14815E-6 L -0.43298 -0.52499 " pathEditMode="relative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6545 0.59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0399 -0.63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0.55122 -0.58796 " pathEditMode="relative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51667 0.00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14815E-6 L -0.20486 -0.60902 " pathEditMode="relative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1285 0.877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9931 -0.6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04 0.626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27569 -0.637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17917 0.658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06007 -0.699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788 0.6479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61024 0.006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9948 0.6793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44774 -0.00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39375 -0.105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57292 -0.098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428612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14414" y="1447800"/>
            <a:ext cx="7499350" cy="5181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MATYÁŠEK, Jiří, Věra ŠTIKOVÁ a Josef TRNA. </a:t>
            </a:r>
            <a:r>
              <a:rPr lang="cs-CZ" sz="1400" i="1" dirty="0" smtClean="0"/>
              <a:t>Přírodověda 5: člověk a jeho svět</a:t>
            </a:r>
            <a:r>
              <a:rPr lang="cs-CZ" sz="1400" dirty="0" smtClean="0"/>
              <a:t>. [3. </a:t>
            </a:r>
            <a:r>
              <a:rPr lang="cs-CZ" sz="1400" dirty="0" err="1" smtClean="0"/>
              <a:t>vyd</a:t>
            </a:r>
            <a:r>
              <a:rPr lang="cs-CZ" sz="1400" dirty="0" smtClean="0"/>
              <a:t>.]. Brno: Nová škola, 2011, 2 sv. Duhová řada. ISBN 978-80-7289-313-3.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KHOLOVÁ, Helena. </a:t>
            </a:r>
            <a:r>
              <a:rPr lang="cs-CZ" sz="1400" i="1" dirty="0" smtClean="0"/>
              <a:t>Přírodověda pro pátý ročník: Život na Zemi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1. </a:t>
            </a:r>
            <a:r>
              <a:rPr lang="cs-CZ" sz="1400" dirty="0" err="1" smtClean="0"/>
              <a:t>Všeň</a:t>
            </a:r>
            <a:r>
              <a:rPr lang="cs-CZ" sz="1400" dirty="0" smtClean="0"/>
              <a:t>: Alter, 1997, 63 s. ISBN 80-857-7561-1.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ČECHUROVÁ, Milana, Jana HAVLÍČKOVÁ a Ladislav PODROUŽEK. </a:t>
            </a:r>
            <a:r>
              <a:rPr lang="cs-CZ" sz="1400" i="1" dirty="0" smtClean="0"/>
              <a:t>Přírodověda 5 pro 5. ročník základní školy</a:t>
            </a:r>
            <a:r>
              <a:rPr lang="cs-CZ" sz="1400" dirty="0" smtClean="0"/>
              <a:t>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 - pedagogické nakladatelství, 2011, 111 s. Člověk a jeho svět. ISBN 978-807-2354-689.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SMITH, Tony. </a:t>
            </a:r>
            <a:r>
              <a:rPr lang="cs-CZ" sz="1400" i="1" dirty="0" smtClean="0"/>
              <a:t>Lidské tělo: Ilustrovaný průvodce jeho stavbou, funkcí a některými poruchami</a:t>
            </a:r>
            <a:r>
              <a:rPr lang="cs-CZ" sz="1400" dirty="0" smtClean="0"/>
              <a:t>. 4.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Fortuna </a:t>
            </a:r>
            <a:r>
              <a:rPr lang="cs-CZ" sz="1400" dirty="0" err="1" smtClean="0"/>
              <a:t>Print</a:t>
            </a:r>
            <a:r>
              <a:rPr lang="cs-CZ" sz="1400" dirty="0" smtClean="0"/>
              <a:t>, 2005, 240 s. ISBN 80-732-1155-6.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Gray409.png.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18:14, 23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2007 [cit. 2013-07-09]. Dostupné z: </a:t>
            </a:r>
            <a:r>
              <a:rPr lang="cs-CZ" sz="1400" u="sng" dirty="0" smtClean="0">
                <a:hlinkClick r:id="rId3"/>
              </a:rPr>
              <a:t>http://commons.wikimedia.org/wiki/File:Gray409.png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Flickr</a:t>
            </a:r>
            <a:r>
              <a:rPr lang="cs-CZ" sz="1400" dirty="0" smtClean="0"/>
              <a:t> </a:t>
            </a:r>
            <a:r>
              <a:rPr lang="cs-CZ" sz="1400" dirty="0" err="1" smtClean="0"/>
              <a:t>cc</a:t>
            </a:r>
            <a:r>
              <a:rPr lang="cs-CZ" sz="1400" dirty="0" smtClean="0"/>
              <a:t> </a:t>
            </a:r>
            <a:r>
              <a:rPr lang="cs-CZ" sz="1400" dirty="0" err="1" smtClean="0"/>
              <a:t>runner</a:t>
            </a:r>
            <a:r>
              <a:rPr lang="cs-CZ" sz="1400" dirty="0" smtClean="0"/>
              <a:t> </a:t>
            </a:r>
            <a:r>
              <a:rPr lang="cs-CZ" sz="1400" dirty="0" err="1" smtClean="0"/>
              <a:t>wisconsin</a:t>
            </a:r>
            <a:r>
              <a:rPr lang="cs-CZ" sz="1400" dirty="0" smtClean="0"/>
              <a:t> u.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16:27, 16 May 2006 [cit. 2013-07-08]. Dostupné z: </a:t>
            </a:r>
            <a:r>
              <a:rPr lang="cs-CZ" sz="1400" u="sng" dirty="0" smtClean="0">
                <a:hlinkClick r:id="rId4"/>
              </a:rPr>
              <a:t>http://commons.wikimedia.org/wiki/File:Flickr_cc_runner_wisconsin_u.jpg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Le</a:t>
            </a:r>
            <a:r>
              <a:rPr lang="cs-CZ" sz="1400" dirty="0" smtClean="0"/>
              <a:t> </a:t>
            </a:r>
            <a:r>
              <a:rPr lang="cs-CZ" sz="1400" dirty="0" err="1" smtClean="0"/>
              <a:t>Parkour</a:t>
            </a:r>
            <a:r>
              <a:rPr lang="cs-CZ" sz="1400" dirty="0" smtClean="0"/>
              <a:t> - </a:t>
            </a:r>
            <a:r>
              <a:rPr lang="cs-CZ" sz="1400" dirty="0" err="1" smtClean="0"/>
              <a:t>Saut</a:t>
            </a:r>
            <a:r>
              <a:rPr lang="cs-CZ" sz="1400" dirty="0" smtClean="0"/>
              <a:t> de </a:t>
            </a:r>
            <a:r>
              <a:rPr lang="cs-CZ" sz="1400" dirty="0" err="1" smtClean="0"/>
              <a:t>Précision.jpg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23:25, 14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2006 [cit. 2013-07-09]. Dostupné z: </a:t>
            </a:r>
            <a:r>
              <a:rPr lang="cs-CZ" sz="1400" u="sng" dirty="0" smtClean="0">
                <a:hlinkClick r:id="rId5"/>
              </a:rPr>
              <a:t>http://commons.wikimedia.org/wiki/File:Le_Parkour_-_Saut_de_Pr%C3%A9cision.jpg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Eye</a:t>
            </a:r>
            <a:r>
              <a:rPr lang="cs-CZ" sz="1400" dirty="0" smtClean="0"/>
              <a:t> iris.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18:21, 30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2005 [cit. 2013-07-09]. Dostupné z: </a:t>
            </a:r>
            <a:r>
              <a:rPr lang="cs-CZ" sz="1400" u="sng" dirty="0" smtClean="0">
                <a:hlinkClick r:id="rId6"/>
              </a:rPr>
              <a:t>http://commons.wikimedia.org/wiki/File:Eye_iris.jpg</a:t>
            </a: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166842" y="990600"/>
            <a:ext cx="7620000" cy="57150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Blood</a:t>
            </a:r>
            <a:r>
              <a:rPr lang="cs-CZ" sz="1400" dirty="0" smtClean="0"/>
              <a:t> drop.</a:t>
            </a:r>
            <a:r>
              <a:rPr lang="cs-CZ" sz="1400" dirty="0" err="1" smtClean="0"/>
              <a:t>svg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10. 2011, 14:24 [cit. 2013-01-18]. Dostupné z: </a:t>
            </a:r>
            <a:r>
              <a:rPr lang="cs-CZ" sz="1400" u="sng" dirty="0" smtClean="0">
                <a:hlinkClick r:id="rId3"/>
              </a:rPr>
              <a:t>http://commons.wikimedia.org/wiki/File:Blood_drop.svg?uselang=cs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Gray409.png.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18:14, 23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2007 [cit. 2013-07-09]. Dostupné z: </a:t>
            </a:r>
            <a:r>
              <a:rPr lang="cs-CZ" sz="1400" u="sng" dirty="0" smtClean="0">
                <a:hlinkClick r:id="rId4"/>
              </a:rPr>
              <a:t>http://commons.wikimedia.org/wiki/File:Gray409.png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Head</a:t>
            </a:r>
            <a:r>
              <a:rPr lang="cs-CZ" sz="1400" dirty="0" smtClean="0"/>
              <a:t> </a:t>
            </a:r>
            <a:r>
              <a:rPr lang="cs-CZ" sz="1400" dirty="0" err="1" smtClean="0"/>
              <a:t>lateral</a:t>
            </a:r>
            <a:r>
              <a:rPr lang="cs-CZ" sz="1400" dirty="0" smtClean="0"/>
              <a:t> </a:t>
            </a:r>
            <a:r>
              <a:rPr lang="cs-CZ" sz="1400" dirty="0" err="1" smtClean="0"/>
              <a:t>sagittal</a:t>
            </a:r>
            <a:r>
              <a:rPr lang="cs-CZ" sz="1400" dirty="0" smtClean="0"/>
              <a:t> </a:t>
            </a:r>
            <a:r>
              <a:rPr lang="cs-CZ" sz="1400" dirty="0" err="1" smtClean="0"/>
              <a:t>brain.jpg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05:46, 23 May 2012 [cit. 2013-07-08]. Dostupné z: </a:t>
            </a:r>
            <a:r>
              <a:rPr lang="cs-CZ" sz="1400" u="sng" dirty="0" smtClean="0">
                <a:hlinkClick r:id="rId5"/>
              </a:rPr>
              <a:t>http://commons.wikimedia.org/wiki/File:Head_lateral_sagittal_brain.jpg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Stomach.png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05:01, 19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2010 [cit. 2013-07-08]. Dostupné z: </a:t>
            </a:r>
            <a:r>
              <a:rPr lang="cs-CZ" sz="1400" u="sng" dirty="0" smtClean="0">
                <a:hlinkClick r:id="rId6"/>
              </a:rPr>
              <a:t>http://commons.wikimedia.org/wiki/File:Stomach.png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Heart</a:t>
            </a:r>
            <a:r>
              <a:rPr lang="cs-CZ" sz="1400" dirty="0" smtClean="0"/>
              <a:t> </a:t>
            </a:r>
            <a:r>
              <a:rPr lang="cs-CZ" sz="1400" dirty="0" err="1" smtClean="0"/>
              <a:t>frontally</a:t>
            </a:r>
            <a:r>
              <a:rPr lang="cs-CZ" sz="1400" dirty="0" smtClean="0"/>
              <a:t> </a:t>
            </a:r>
            <a:r>
              <a:rPr lang="cs-CZ" sz="1400" dirty="0" err="1" smtClean="0"/>
              <a:t>PDA.jpg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17:06, 18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2006 [cit. 2013-01-10]. Dostupné z: </a:t>
            </a:r>
            <a:r>
              <a:rPr lang="cs-CZ" sz="1400" u="sng" dirty="0" smtClean="0">
                <a:hlinkClick r:id="rId7"/>
              </a:rPr>
              <a:t>http://commons.wikimedia.org/wiki/File:Heart_frontally_PDA.jpg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Rueda</a:t>
            </a:r>
            <a:r>
              <a:rPr lang="cs-CZ" sz="1400" dirty="0" smtClean="0"/>
              <a:t> de los </a:t>
            </a:r>
            <a:r>
              <a:rPr lang="cs-CZ" sz="1400" dirty="0" err="1" smtClean="0"/>
              <a:t>alimentos.jpg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11:56, 9 June 2007 [cit. 2013-07-09]. Dostupné z: </a:t>
            </a:r>
            <a:r>
              <a:rPr lang="cs-CZ" sz="1400" u="sng" dirty="0" smtClean="0">
                <a:hlinkClick r:id="rId8"/>
              </a:rPr>
              <a:t>http://commons.wikimedia.org/wiki/File:Rueda_de_los_alimentos.jpg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Youth</a:t>
            </a:r>
            <a:r>
              <a:rPr lang="cs-CZ" sz="1400" dirty="0" smtClean="0"/>
              <a:t>-</a:t>
            </a:r>
            <a:r>
              <a:rPr lang="cs-CZ" sz="1400" dirty="0" err="1" smtClean="0"/>
              <a:t>soccer</a:t>
            </a:r>
            <a:r>
              <a:rPr lang="cs-CZ" sz="1400" dirty="0" smtClean="0"/>
              <a:t>-</a:t>
            </a:r>
            <a:r>
              <a:rPr lang="cs-CZ" sz="1400" dirty="0" err="1" smtClean="0"/>
              <a:t>indiana.jpg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22:52, 13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2006 [cit. 2013-07-08]. Dostupné z: </a:t>
            </a:r>
            <a:r>
              <a:rPr lang="cs-CZ" sz="1400" u="sng" dirty="0" smtClean="0">
                <a:hlinkClick r:id="rId9"/>
              </a:rPr>
              <a:t>http://commons.wikimedia.org/wiki/File:Youth-soccer-indiana.jpg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Tongue.agr.jpg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21:29, 3 August 2005 [cit. 2013-07-08]. Dostupné z: </a:t>
            </a:r>
            <a:r>
              <a:rPr lang="cs-CZ" sz="1400" u="sng" dirty="0" smtClean="0">
                <a:hlinkClick r:id="rId10"/>
              </a:rPr>
              <a:t>http://commons.wikimedia.org/wiki/File:Tongue.agr.jpg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142976" y="1000108"/>
            <a:ext cx="7620000" cy="571504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Gluteus</a:t>
            </a:r>
            <a:r>
              <a:rPr lang="cs-CZ" sz="1400" dirty="0" smtClean="0"/>
              <a:t> </a:t>
            </a:r>
            <a:r>
              <a:rPr lang="cs-CZ" sz="1400" dirty="0" err="1" smtClean="0"/>
              <a:t>maximus.png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00:22, 25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2005 [cit. 2013-07-08]. Dostupné z: </a:t>
            </a:r>
            <a:r>
              <a:rPr lang="cs-CZ" sz="1400" u="sng" dirty="0" smtClean="0">
                <a:hlinkClick r:id="rId3"/>
              </a:rPr>
              <a:t>http://commons.wikimedia.org/wiki/File:Gluteus_maximus.png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Sartorius.png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15:44, 29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2007 [cit. 2013-07-08]. Dostupné z: </a:t>
            </a:r>
            <a:r>
              <a:rPr lang="cs-CZ" sz="1400" u="sng" dirty="0" smtClean="0">
                <a:hlinkClick r:id="rId4"/>
              </a:rPr>
              <a:t>http://commons.wikimedia.org/wiki/File:Sartorius.png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Siloměr 25.png.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19:11, 22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2008 [cit. 2013-07-08]. Dostupné z: </a:t>
            </a:r>
            <a:r>
              <a:rPr lang="cs-CZ" sz="1400" u="sng" dirty="0" smtClean="0">
                <a:hlinkClick r:id="rId5"/>
              </a:rPr>
              <a:t>http://commons.wikimedia.org/wiki/File:Silom%C4%9Br_25.png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GodfreyKneller</a:t>
            </a:r>
            <a:r>
              <a:rPr lang="cs-CZ" sz="1400" dirty="0" smtClean="0"/>
              <a:t>-</a:t>
            </a:r>
            <a:r>
              <a:rPr lang="cs-CZ" sz="1400" dirty="0" err="1" smtClean="0"/>
              <a:t>IsaacNewton</a:t>
            </a:r>
            <a:r>
              <a:rPr lang="cs-CZ" sz="1400" dirty="0" smtClean="0"/>
              <a:t>-1689.jpg.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18:22, 9 June 2009 [cit. 2013-07-08]. Dostupné z: </a:t>
            </a:r>
            <a:r>
              <a:rPr lang="cs-CZ" sz="1400" u="sng" dirty="0" smtClean="0">
                <a:hlinkClick r:id="rId6"/>
              </a:rPr>
              <a:t>http://commons.wikimedia.org/wiki/File:GodfreyKneller-IsaacNewton-1689.jpg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Linea </a:t>
            </a:r>
            <a:r>
              <a:rPr lang="cs-CZ" sz="1400" dirty="0" err="1" smtClean="0"/>
              <a:t>Semilunaris.gif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22:32, 25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2009 [cit. 2014-10-13]. Dostupné z: </a:t>
            </a:r>
            <a:r>
              <a:rPr lang="cs-CZ" sz="1400" u="sng" dirty="0" smtClean="0">
                <a:hlinkClick r:id="rId7"/>
              </a:rPr>
              <a:t>http://commons.wikimedia.org/wiki/File:Linea_Semilunaris.gif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Musculussubclavius.PNG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12:29, 20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2007 [cit. 2014-10-13]. Dostupné z: </a:t>
            </a:r>
            <a:r>
              <a:rPr lang="cs-CZ" sz="1400" u="sng" dirty="0" smtClean="0">
                <a:hlinkClick r:id="rId8"/>
              </a:rPr>
              <a:t>http://commons.wikimedia.org/wiki/File:Musculussubclavius.PNG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Musculus</a:t>
            </a:r>
            <a:r>
              <a:rPr lang="cs-CZ" sz="1400" dirty="0" smtClean="0"/>
              <a:t> extensor </a:t>
            </a:r>
            <a:r>
              <a:rPr lang="cs-CZ" sz="1400" dirty="0" err="1" smtClean="0"/>
              <a:t>digitorum.PNG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13:36, 19 June 2007 [cit. 2014-10-13]. Dostupné z: </a:t>
            </a:r>
            <a:r>
              <a:rPr lang="cs-CZ" sz="1400" u="sng" dirty="0" smtClean="0">
                <a:hlinkClick r:id="rId9"/>
              </a:rPr>
              <a:t>http://commons.wikimedia.org/wiki/File:Musculus_extensor_digitorum.PNG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Gray438az.png.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10:11, 23 May 2013 [cit. 2014-10-13]. Dostupné z: </a:t>
            </a:r>
            <a:r>
              <a:rPr lang="cs-CZ" sz="1400" u="sng" dirty="0" smtClean="0">
                <a:hlinkClick r:id="rId10"/>
              </a:rPr>
              <a:t>http://commons.wikimedia.org/wiki/File:Gray438az.png?uselang=en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14414" y="1209676"/>
            <a:ext cx="7572428" cy="521972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Extensor </a:t>
            </a:r>
            <a:r>
              <a:rPr lang="cs-CZ" sz="1400" dirty="0" err="1" smtClean="0"/>
              <a:t>hallucis</a:t>
            </a:r>
            <a:r>
              <a:rPr lang="cs-CZ" sz="1400" dirty="0" smtClean="0"/>
              <a:t> </a:t>
            </a:r>
            <a:r>
              <a:rPr lang="cs-CZ" sz="1400" dirty="0" err="1" smtClean="0"/>
              <a:t>longus.png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13:45, 4 August 2007 [cit. 2014-10-13]. Dostupné z: </a:t>
            </a:r>
            <a:r>
              <a:rPr lang="cs-CZ" sz="1400" u="sng" dirty="0" smtClean="0">
                <a:hlinkClick r:id="rId3"/>
              </a:rPr>
              <a:t>http://commons.wikimedia.org/wiki/File:Extensor_hallucis_longus.png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Ostatní obrázky: </a:t>
            </a:r>
            <a:br>
              <a:rPr lang="cs-CZ" sz="1400" dirty="0" smtClean="0"/>
            </a:br>
            <a:r>
              <a:rPr lang="cs-CZ" sz="1400" dirty="0" smtClean="0"/>
              <a:t>Zdroj: </a:t>
            </a:r>
            <a:r>
              <a:rPr lang="cs-CZ" sz="1400" u="sng" dirty="0" smtClean="0">
                <a:hlinkClick r:id="rId4"/>
              </a:rPr>
              <a:t>www.office.</a:t>
            </a:r>
            <a:r>
              <a:rPr lang="cs-CZ" sz="1400" u="sng" dirty="0" err="1" smtClean="0">
                <a:hlinkClick r:id="rId4"/>
              </a:rPr>
              <a:t>microsoft.com</a:t>
            </a:r>
            <a:r>
              <a:rPr lang="cs-CZ" sz="1400" dirty="0" smtClean="0"/>
              <a:t> (Kolekce Klipart Microsoft Office)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pro seznámení s učivem o </a:t>
            </a:r>
            <a:r>
              <a:rPr lang="cs-CZ" dirty="0" smtClean="0"/>
              <a:t>svalové </a:t>
            </a:r>
            <a:br>
              <a:rPr lang="cs-CZ" dirty="0" smtClean="0"/>
            </a:br>
            <a:r>
              <a:rPr lang="cs-CZ" dirty="0" smtClean="0"/>
              <a:t>    soustavě </a:t>
            </a:r>
            <a:r>
              <a:rPr lang="cs-CZ" dirty="0"/>
              <a:t>člověka.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Materiál vysvětluje úlohu svalové soustavy v životě člověka, seznamuje</a:t>
            </a:r>
            <a:br>
              <a:rPr lang="cs-CZ" dirty="0" smtClean="0"/>
            </a:br>
            <a:r>
              <a:rPr lang="cs-CZ" dirty="0" smtClean="0"/>
              <a:t>    se svaly, které člověk nemůže ovládat svou vůlí.Vysvětluje, co prospívá</a:t>
            </a:r>
            <a:br>
              <a:rPr lang="cs-CZ" dirty="0" smtClean="0"/>
            </a:br>
            <a:r>
              <a:rPr lang="cs-CZ" dirty="0" smtClean="0"/>
              <a:t>    správnému vývoji svalstva. Seznamuje se sílou jako fyzikální veličinou.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určen pro předmět přírodověda, ročník 5.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učebnici: MATYÁŠEK, Jiří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Věra </a:t>
            </a:r>
            <a:r>
              <a:rPr lang="cs-CZ" dirty="0"/>
              <a:t>ŠTIKOVÁ a Josef TRNA. </a:t>
            </a:r>
            <a:r>
              <a:rPr lang="cs-CZ" i="1" dirty="0"/>
              <a:t>Přírodověda 5: člověk a jeho svět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[</a:t>
            </a:r>
            <a:r>
              <a:rPr lang="cs-CZ" dirty="0"/>
              <a:t>3. </a:t>
            </a:r>
            <a:r>
              <a:rPr lang="cs-CZ" dirty="0" err="1"/>
              <a:t>vyd</a:t>
            </a:r>
            <a:r>
              <a:rPr lang="cs-CZ" dirty="0"/>
              <a:t>.]. Brno: Nová škola, 2011, 2 sv. Duhová řada. ISBN </a:t>
            </a:r>
            <a:r>
              <a:rPr lang="cs-CZ" dirty="0" smtClean="0"/>
              <a:t>978-80-7289-</a:t>
            </a:r>
            <a:br>
              <a:rPr lang="cs-CZ" dirty="0" smtClean="0"/>
            </a:br>
            <a:r>
              <a:rPr lang="cs-CZ" dirty="0" smtClean="0"/>
              <a:t>    313-3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8930" y="533400"/>
            <a:ext cx="38227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Svalová soustava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295430" y="1676400"/>
            <a:ext cx="7562850" cy="2362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Svalová soustava je tvořena </a:t>
            </a:r>
            <a:r>
              <a:rPr lang="cs-CZ" sz="2200" b="1" dirty="0" smtClean="0"/>
              <a:t>svaly</a:t>
            </a:r>
            <a:r>
              <a:rPr lang="cs-CZ" sz="22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Většina svalů se upíná na kostru.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Svaly společně s kostrou </a:t>
            </a:r>
            <a:r>
              <a:rPr lang="cs-CZ" sz="2200" b="1" dirty="0" smtClean="0"/>
              <a:t>umožňují pohyb </a:t>
            </a:r>
            <a:r>
              <a:rPr lang="cs-CZ" sz="2200" dirty="0" smtClean="0"/>
              <a:t>celého těla i jeho jednotlivých částí.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Při pohybu se svaly zkracují, nebo natahují, a tím pohybují kostrou. Ke kostře jsou připojeny šlachami.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cs-CZ" sz="2200" dirty="0" smtClean="0"/>
          </a:p>
        </p:txBody>
      </p:sp>
      <p:pic>
        <p:nvPicPr>
          <p:cNvPr id="11268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Svalová soustava\Flickr_cc_runner_wisconsin_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914" y="4419600"/>
            <a:ext cx="3081886" cy="2057400"/>
          </a:xfrm>
          <a:prstGeom prst="rect">
            <a:avLst/>
          </a:prstGeom>
          <a:noFill/>
        </p:spPr>
      </p:pic>
      <p:pic>
        <p:nvPicPr>
          <p:cNvPr id="3074" name="Picture 2" descr="E:\Projekt Slušovice\Svalová soustava\800px-Le_Parkour_-_Saut_de_Précis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4196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74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E:\Projekt Slušovice\Oběhová soustava\z cliartu\MH900439272.JPG"/>
          <p:cNvPicPr>
            <a:picLocks noChangeAspect="1" noChangeArrowheads="1"/>
          </p:cNvPicPr>
          <p:nvPr/>
        </p:nvPicPr>
        <p:blipFill>
          <a:blip r:embed="rId4"/>
          <a:srcRect t="9005" b="11374"/>
          <a:stretch>
            <a:fillRect/>
          </a:stretch>
        </p:blipFill>
        <p:spPr bwMode="auto">
          <a:xfrm>
            <a:off x="2590800" y="5029200"/>
            <a:ext cx="2009775" cy="1600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457200"/>
            <a:ext cx="749935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Svaly umožňují pohyb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9350" cy="1752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Svaly umožňují pohyby těla – od mrknutí oka až po skákání.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Na svalech závisí i trávení potravy a oběh krve.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V lidském těle je asi 640 svalů.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I při nepatrném pohybu (zvedání ruky) jsou zapojeny do činnosti desítky svalů.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800" dirty="0" smtClean="0"/>
          </a:p>
        </p:txBody>
      </p:sp>
      <p:pic>
        <p:nvPicPr>
          <p:cNvPr id="4098" name="Picture 2" descr="E:\Projekt Slušovice\Svalová soustava\Eye_ir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359448"/>
            <a:ext cx="2354854" cy="1574502"/>
          </a:xfrm>
          <a:prstGeom prst="rect">
            <a:avLst/>
          </a:prstGeom>
          <a:noFill/>
        </p:spPr>
      </p:pic>
      <p:pic>
        <p:nvPicPr>
          <p:cNvPr id="4099" name="Picture 3" descr="E:\Projekt Slušovice\Svalová soustava\800px-Le_Parkour_-_Saut_de_Précis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352800"/>
            <a:ext cx="2133600" cy="1600200"/>
          </a:xfrm>
          <a:prstGeom prst="rect">
            <a:avLst/>
          </a:prstGeom>
          <a:noFill/>
        </p:spPr>
      </p:pic>
      <p:pic>
        <p:nvPicPr>
          <p:cNvPr id="4100" name="Picture 4" descr="E:\Projekt Slušovice\Oběhová soustava\367px-Blood_drop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105400"/>
            <a:ext cx="914400" cy="149493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2315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Svaly ovládané vůlí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16764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Velké svaly umožňují nejen těžkou práci, ale i skákání, běhání apod.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Obličejové svaly jsou mnohem menší a jemnější. Umožňují např. pohyb očních víček, úsměv nebo řeč.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Tyto svaly můžeme ovládat svou vůlí.</a:t>
            </a:r>
            <a:endParaRPr lang="cs-CZ" sz="18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E:\Projekt Slušovice\Svalová soustava\380px-Gray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97318"/>
            <a:ext cx="2286000" cy="3603458"/>
          </a:xfrm>
          <a:prstGeom prst="rect">
            <a:avLst/>
          </a:prstGeom>
          <a:noFill/>
        </p:spPr>
      </p:pic>
      <p:pic>
        <p:nvPicPr>
          <p:cNvPr id="5123" name="Picture 3" descr="E:\Projekt Slušovice\Svalová soustava\507px-Head_lateral_sagittal_br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937599"/>
            <a:ext cx="3059112" cy="361560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357174"/>
            <a:ext cx="3562352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Svalstvo hlavy</a:t>
            </a:r>
            <a:endParaRPr lang="cs-CZ" sz="4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Projekt Slušovice\Svalová soustava\507px-Head_lateral_sagittal_br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71481"/>
            <a:ext cx="4521206" cy="534366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66" y="457200"/>
            <a:ext cx="7423150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Svalstvo trupu</a:t>
            </a:r>
            <a:endParaRPr lang="cs-CZ" sz="4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Svalová soustava\380px-Gray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3081718" cy="4857760"/>
          </a:xfrm>
          <a:prstGeom prst="rect">
            <a:avLst/>
          </a:prstGeom>
          <a:noFill/>
        </p:spPr>
      </p:pic>
      <p:pic>
        <p:nvPicPr>
          <p:cNvPr id="1027" name="Picture 3" descr="E:\Projekt Slušovice\Svalová soustava\479px-Linea_Semilunari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382110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3692" y="785802"/>
            <a:ext cx="7423150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Svalstvo horní končetiny</a:t>
            </a:r>
            <a:endParaRPr lang="cs-CZ" sz="4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285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Projekt Slušovice\Svalová soustava\Musculussubclavi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7737" y="2143116"/>
            <a:ext cx="4501585" cy="4362445"/>
          </a:xfrm>
          <a:prstGeom prst="rect">
            <a:avLst/>
          </a:prstGeom>
          <a:noFill/>
        </p:spPr>
      </p:pic>
      <p:pic>
        <p:nvPicPr>
          <p:cNvPr id="2051" name="Picture 3" descr="E:\Projekt Slušovice\Svalová soustava\Musculus_extensor_digitoru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6428" y="1714488"/>
            <a:ext cx="1622162" cy="49577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30" y="714364"/>
            <a:ext cx="7423150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Svalstvo dolní končetiny</a:t>
            </a:r>
            <a:endParaRPr lang="cs-CZ" sz="4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285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Projekt Slušovice\Svalová soustava\Extensor_hallucis_long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0199" y="1785926"/>
            <a:ext cx="1281597" cy="4929222"/>
          </a:xfrm>
          <a:prstGeom prst="rect">
            <a:avLst/>
          </a:prstGeom>
          <a:noFill/>
        </p:spPr>
      </p:pic>
      <p:pic>
        <p:nvPicPr>
          <p:cNvPr id="3075" name="Picture 3" descr="E:\Projekt Slušovice\Svalová soustava\187px-Gray438az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587" y="1716980"/>
            <a:ext cx="1560363" cy="499816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1471</Words>
  <Application>Microsoft Office PowerPoint</Application>
  <PresentationFormat>Předvádění na obrazovce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Slunovrat</vt:lpstr>
      <vt:lpstr>Člověk – Svalová soustava</vt:lpstr>
      <vt:lpstr>Anotace:</vt:lpstr>
      <vt:lpstr>Svalová soustava</vt:lpstr>
      <vt:lpstr>Svaly umožňují pohyb</vt:lpstr>
      <vt:lpstr>Svaly ovládané vůlí</vt:lpstr>
      <vt:lpstr>Svalstvo hlavy</vt:lpstr>
      <vt:lpstr>Svalstvo trupu</vt:lpstr>
      <vt:lpstr>Svalstvo horní končetiny</vt:lpstr>
      <vt:lpstr>Svalstvo dolní končetiny</vt:lpstr>
      <vt:lpstr>Svaly neovládané vůlí</vt:lpstr>
      <vt:lpstr>Správný vývoj svalstva </vt:lpstr>
      <vt:lpstr>Zajímavosti</vt:lpstr>
      <vt:lpstr>Síla – člověk využívá sílu</vt:lpstr>
      <vt:lpstr>Otázky k opakování</vt:lpstr>
      <vt:lpstr>Poznáš,  jaký obrázek je ukryt pod kartičkami?</vt:lpstr>
      <vt:lpstr>Použité zdroje: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Helča</cp:lastModifiedBy>
  <cp:revision>229</cp:revision>
  <cp:lastPrinted>1601-01-01T00:00:00Z</cp:lastPrinted>
  <dcterms:created xsi:type="dcterms:W3CDTF">1601-01-01T00:00:00Z</dcterms:created>
  <dcterms:modified xsi:type="dcterms:W3CDTF">2014-10-16T15:04:37Z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