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</p:sldMasterIdLst>
  <p:notesMasterIdLst>
    <p:notesMasterId r:id="rId23"/>
  </p:notesMasterIdLst>
  <p:sldIdLst>
    <p:sldId id="256" r:id="rId3"/>
    <p:sldId id="259" r:id="rId4"/>
    <p:sldId id="317" r:id="rId5"/>
    <p:sldId id="306" r:id="rId6"/>
    <p:sldId id="307" r:id="rId7"/>
    <p:sldId id="299" r:id="rId8"/>
    <p:sldId id="308" r:id="rId9"/>
    <p:sldId id="305" r:id="rId10"/>
    <p:sldId id="304" r:id="rId11"/>
    <p:sldId id="318" r:id="rId12"/>
    <p:sldId id="302" r:id="rId13"/>
    <p:sldId id="320" r:id="rId14"/>
    <p:sldId id="314" r:id="rId15"/>
    <p:sldId id="315" r:id="rId16"/>
    <p:sldId id="313" r:id="rId17"/>
    <p:sldId id="312" r:id="rId18"/>
    <p:sldId id="311" r:id="rId19"/>
    <p:sldId id="310" r:id="rId20"/>
    <p:sldId id="321" r:id="rId21"/>
    <p:sldId id="322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D71CA-A1B3-4EAB-8AC6-06673C0F91E3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C741-BE71-436B-B4CA-77FDC1A68A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C741-BE71-436B-B4CA-77FDC1A68A4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4AE1-11D9-4AD5-880E-95BB7E7A0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C347-D745-4A27-8681-74AA25AC1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94DF-5F9E-486D-8CC5-B66C1E9F0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7725-48C8-4540-A693-624043A2D7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0033-59F3-4D32-9BD0-06325D6841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BAD94-F50E-4303-9B40-E2ABD6642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6194-9B01-4DC9-8807-612307AB0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26F-A475-4725-AAB0-0EBC0516B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8AE4-73B8-4A1A-9E5F-236F6A05C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F006D-560E-4BF2-BD33-42E41D785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2216-914D-461A-93F2-8943AF8FA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113560-A963-48F3-9D3E-6EF0EE3403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akery-products.jpg" TargetMode="External"/><Relationship Id="rId3" Type="http://schemas.openxmlformats.org/officeDocument/2006/relationships/hyperlink" Target="http://commons.wikimedia.org/wiki/File:Thai_market_vegetables_01.jpg" TargetMode="External"/><Relationship Id="rId7" Type="http://schemas.openxmlformats.org/officeDocument/2006/relationships/hyperlink" Target="http://commons.wikimedia.org/wiki/File:Pommes-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LG_L194WT-SF_LCD_monitor.jpg" TargetMode="External"/><Relationship Id="rId5" Type="http://schemas.openxmlformats.org/officeDocument/2006/relationships/hyperlink" Target="http://commons.wikimedia.org/wiki/File:Sofa3800ppx.jpg" TargetMode="External"/><Relationship Id="rId4" Type="http://schemas.openxmlformats.org/officeDocument/2006/relationships/hyperlink" Target="http://commons.wikimedia.org/wiki/File:NGC891.jpg" TargetMode="Externa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echerovka_Original_-_lahev.png" TargetMode="External"/><Relationship Id="rId3" Type="http://schemas.openxmlformats.org/officeDocument/2006/relationships/hyperlink" Target="http://commons.wikimedia.org/wiki/File:Kartoffelchips-1.jpg" TargetMode="External"/><Relationship Id="rId7" Type="http://schemas.openxmlformats.org/officeDocument/2006/relationships/hyperlink" Target="http://commons.wikimedia.org/wiki/File:Cigarett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Wzwz_heizkraftwerk_mtb_2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commons.wikimedia.org/wiki/File:Crying-girl.jpg" TargetMode="External"/><Relationship Id="rId10" Type="http://schemas.openxmlformats.org/officeDocument/2006/relationships/hyperlink" Target="http://commons.wikimedia.org/wiki/File:Chengdu-pandas-d10.jpg" TargetMode="External"/><Relationship Id="rId4" Type="http://schemas.openxmlformats.org/officeDocument/2006/relationships/hyperlink" Target="http://commons.wikimedia.org/wiki/File:Vincent_Willem_van_Gogh_002.jpg" TargetMode="External"/><Relationship Id="rId9" Type="http://schemas.openxmlformats.org/officeDocument/2006/relationships/hyperlink" Target="http://commons.wikimedia.org/wiki/File:Pyschoactive_Drug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microsoft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4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Zdravý životní styl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Pří_138_Člověk </a:t>
            </a:r>
            <a:r>
              <a:rPr lang="cs-CZ" dirty="0"/>
              <a:t>a jeho </a:t>
            </a:r>
            <a:r>
              <a:rPr lang="cs-CZ" dirty="0" smtClean="0"/>
              <a:t>zdraví_Zdravý životní styl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Helena </a:t>
            </a:r>
            <a:r>
              <a:rPr lang="cs-CZ" b="1" dirty="0" err="1" smtClean="0"/>
              <a:t>Koždoňová</a:t>
            </a:r>
            <a:endParaRPr lang="cs-CZ" b="1" dirty="0" smtClean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err="1"/>
              <a:t>Fryšták</a:t>
            </a:r>
            <a:r>
              <a:rPr lang="cs-CZ" dirty="0"/>
              <a:t>, okres Zlín, příspěvková organizace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:\Documents and Settings\Helca\Plocha\Foto z plodhy 3-13\TISK  FOTKY\P11107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3441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09600"/>
            <a:ext cx="7499350" cy="1143000"/>
          </a:xfrm>
        </p:spPr>
        <p:txBody>
          <a:bodyPr/>
          <a:lstStyle/>
          <a:p>
            <a:r>
              <a:rPr lang="cs-CZ" dirty="0" smtClean="0"/>
              <a:t>Veselá 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800"/>
            <a:ext cx="4343400" cy="1981200"/>
          </a:xfrm>
        </p:spPr>
        <p:txBody>
          <a:bodyPr/>
          <a:lstStyle/>
          <a:p>
            <a:r>
              <a:rPr lang="cs-CZ" sz="2400" dirty="0" smtClean="0"/>
              <a:t>myslet pozitivně </a:t>
            </a:r>
          </a:p>
          <a:p>
            <a:r>
              <a:rPr lang="cs-CZ" sz="2400" dirty="0" smtClean="0"/>
              <a:t>udržovat hezké vztahy</a:t>
            </a:r>
          </a:p>
          <a:p>
            <a:r>
              <a:rPr lang="cs-CZ" sz="2400" dirty="0" smtClean="0"/>
              <a:t>dělat ostatním i sobě radost</a:t>
            </a:r>
          </a:p>
          <a:p>
            <a:r>
              <a:rPr lang="cs-CZ" sz="2400" dirty="0" smtClean="0"/>
              <a:t>hodně se smát </a:t>
            </a:r>
            <a:endParaRPr lang="cs-CZ" sz="2400" dirty="0"/>
          </a:p>
        </p:txBody>
      </p:sp>
      <p:pic>
        <p:nvPicPr>
          <p:cNvPr id="2050" name="Picture 2" descr="C:\Documents and Settings\Helca\Plocha\Foto z plodhy 3-13\16987_3867443262843_7948512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1144" y="3962400"/>
            <a:ext cx="3906656" cy="2592229"/>
          </a:xfrm>
          <a:prstGeom prst="rect">
            <a:avLst/>
          </a:prstGeom>
          <a:noFill/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D:\DĚTI FOTKY  k+p\prosinec k+p\Kryštof smějící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714489"/>
            <a:ext cx="1743075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D:\DĚTI FOTKY  k+p\prosinec k+p\P11107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714488"/>
            <a:ext cx="1571625" cy="198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066800"/>
            <a:ext cx="7499350" cy="1143000"/>
          </a:xfrm>
        </p:spPr>
        <p:txBody>
          <a:bodyPr/>
          <a:lstStyle/>
          <a:p>
            <a:r>
              <a:rPr lang="cs-CZ" dirty="0" smtClean="0"/>
              <a:t>Našemu zdraví škodí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2438400"/>
            <a:ext cx="4127500" cy="2895600"/>
          </a:xfrm>
        </p:spPr>
        <p:txBody>
          <a:bodyPr/>
          <a:lstStyle/>
          <a:p>
            <a:r>
              <a:rPr lang="cs-CZ" sz="2200" dirty="0" smtClean="0"/>
              <a:t>nedostatek pohybu</a:t>
            </a:r>
          </a:p>
          <a:p>
            <a:r>
              <a:rPr lang="cs-CZ" sz="2200" dirty="0" smtClean="0"/>
              <a:t>nevhodná strava</a:t>
            </a:r>
          </a:p>
          <a:p>
            <a:r>
              <a:rPr lang="cs-CZ" sz="2200" dirty="0" smtClean="0"/>
              <a:t>nedostatek odpočinku</a:t>
            </a:r>
          </a:p>
          <a:p>
            <a:r>
              <a:rPr lang="cs-CZ" sz="2200" dirty="0" smtClean="0"/>
              <a:t>stres</a:t>
            </a:r>
          </a:p>
          <a:p>
            <a:r>
              <a:rPr lang="cs-CZ" sz="2200" dirty="0" smtClean="0"/>
              <a:t>špína</a:t>
            </a:r>
          </a:p>
          <a:p>
            <a:r>
              <a:rPr lang="cs-CZ" sz="2200" dirty="0" smtClean="0"/>
              <a:t>znečištěné životní prostředí</a:t>
            </a:r>
          </a:p>
          <a:p>
            <a:r>
              <a:rPr lang="cs-CZ" sz="2200" dirty="0" smtClean="0"/>
              <a:t>návykové látky (alkohol, cigarety, drogy)</a:t>
            </a:r>
          </a:p>
          <a:p>
            <a:pPr>
              <a:buNone/>
            </a:pP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466975"/>
            <a:ext cx="324802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1285860"/>
            <a:ext cx="4779974" cy="1143000"/>
          </a:xfrm>
        </p:spPr>
        <p:txBody>
          <a:bodyPr/>
          <a:lstStyle/>
          <a:p>
            <a:r>
              <a:rPr lang="cs-CZ" dirty="0" smtClean="0"/>
              <a:t>Nedostatek pohybu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Projekt Slušovice\Zdravý životní styl\697px-LG_L194WT-SF_LCD_moni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000504"/>
            <a:ext cx="2857520" cy="245984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428728" y="2455127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Dlouhé vysedávání u televize nebo počítače tvému zdraví rozhodně neprospívá.</a:t>
            </a:r>
            <a:endParaRPr lang="cs-CZ" sz="2400" dirty="0">
              <a:latin typeface="+mn-lt"/>
            </a:endParaRPr>
          </a:p>
        </p:txBody>
      </p:sp>
      <p:pic>
        <p:nvPicPr>
          <p:cNvPr id="10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28604"/>
            <a:ext cx="928694" cy="928694"/>
          </a:xfrm>
          <a:prstGeom prst="rect">
            <a:avLst/>
          </a:prstGeom>
          <a:noFill/>
        </p:spPr>
      </p:pic>
      <p:pic>
        <p:nvPicPr>
          <p:cNvPr id="5124" name="Picture 4" descr="E:\Projekt Slušovice\Zdravý životní styl\800px-Sofa3800pp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0972" y="4102895"/>
            <a:ext cx="4345870" cy="228701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142992"/>
            <a:ext cx="7499350" cy="1143000"/>
          </a:xfrm>
        </p:spPr>
        <p:txBody>
          <a:bodyPr/>
          <a:lstStyle/>
          <a:p>
            <a:r>
              <a:rPr lang="cs-CZ" dirty="0" smtClean="0"/>
              <a:t>Nevhodná strava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3662" y="2285992"/>
            <a:ext cx="7423180" cy="714380"/>
          </a:xfrm>
        </p:spPr>
        <p:txBody>
          <a:bodyPr/>
          <a:lstStyle/>
          <a:p>
            <a:pPr>
              <a:buNone/>
            </a:pPr>
            <a:r>
              <a:rPr lang="cs-CZ" sz="2600" dirty="0" smtClean="0"/>
              <a:t>Nejez příliš mastného, sladkého a slaného jídla.</a:t>
            </a:r>
          </a:p>
          <a:p>
            <a:pPr>
              <a:buNone/>
            </a:pP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5728"/>
            <a:ext cx="928694" cy="928694"/>
          </a:xfrm>
          <a:prstGeom prst="rect">
            <a:avLst/>
          </a:prstGeom>
          <a:noFill/>
        </p:spPr>
      </p:pic>
      <p:pic>
        <p:nvPicPr>
          <p:cNvPr id="3074" name="Picture 2" descr="E:\Projekt Slušovice\Zdravý životní styl\395px-Bakery-produc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143248"/>
            <a:ext cx="2214578" cy="3363916"/>
          </a:xfrm>
          <a:prstGeom prst="rect">
            <a:avLst/>
          </a:prstGeom>
          <a:noFill/>
        </p:spPr>
      </p:pic>
      <p:pic>
        <p:nvPicPr>
          <p:cNvPr id="3075" name="Picture 3" descr="E:\Projekt Slušovice\Zdravý životní styl\707px-Kartoffelchips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071942"/>
            <a:ext cx="2343968" cy="1989223"/>
          </a:xfrm>
          <a:prstGeom prst="rect">
            <a:avLst/>
          </a:prstGeom>
          <a:noFill/>
        </p:spPr>
      </p:pic>
      <p:pic>
        <p:nvPicPr>
          <p:cNvPr id="3076" name="Picture 4" descr="E:\Projekt Slušovice\Zdravý životní styl\800px-Pommes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214818"/>
            <a:ext cx="2438400" cy="16732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1066800"/>
            <a:ext cx="7499350" cy="1143000"/>
          </a:xfrm>
        </p:spPr>
        <p:txBody>
          <a:bodyPr/>
          <a:lstStyle/>
          <a:p>
            <a:r>
              <a:rPr lang="cs-CZ" dirty="0" smtClean="0"/>
              <a:t>Stres, nedostatek odpočinku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85728"/>
            <a:ext cx="928694" cy="928694"/>
          </a:xfrm>
          <a:prstGeom prst="rect">
            <a:avLst/>
          </a:prstGeom>
          <a:noFill/>
        </p:spPr>
      </p:pic>
      <p:pic>
        <p:nvPicPr>
          <p:cNvPr id="4098" name="Picture 2" descr="E:\Projekt Slušovice\Zdravý životní styl\467px-Vincent_Willem_van_Gogh_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357430"/>
            <a:ext cx="3174638" cy="4071966"/>
          </a:xfrm>
          <a:prstGeom prst="rect">
            <a:avLst/>
          </a:prstGeom>
          <a:noFill/>
        </p:spPr>
      </p:pic>
      <p:pic>
        <p:nvPicPr>
          <p:cNvPr id="4099" name="Picture 3" descr="E:\Projekt Slušovice\Zdravý životní styl\800px-Crying-gir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018363"/>
            <a:ext cx="3214710" cy="241103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214942" y="235743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Pokud tě něco trápí, popovídej si o tom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s někým, komu důvěřuješ.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1806" y="1000108"/>
            <a:ext cx="7499350" cy="1143000"/>
          </a:xfrm>
        </p:spPr>
        <p:txBody>
          <a:bodyPr/>
          <a:lstStyle/>
          <a:p>
            <a:r>
              <a:rPr lang="cs-CZ" dirty="0" smtClean="0"/>
              <a:t>Znečištěné 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2071678"/>
            <a:ext cx="7715304" cy="990600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	Šetři energií a chovej se šetrně k prostředí, ve kterém žiješ a trávíš volný čas. </a:t>
            </a:r>
          </a:p>
          <a:p>
            <a:pPr>
              <a:buNone/>
            </a:pP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290"/>
            <a:ext cx="928694" cy="928694"/>
          </a:xfrm>
          <a:prstGeom prst="rect">
            <a:avLst/>
          </a:prstGeom>
          <a:noFill/>
        </p:spPr>
      </p:pic>
      <p:pic>
        <p:nvPicPr>
          <p:cNvPr id="2050" name="Picture 2" descr="E:\Projekt Slušovice\Zdravý životní styl\800px-Wzwz_heizkraftwerk_mtb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7"/>
            <a:ext cx="4524379" cy="3357585"/>
          </a:xfrm>
          <a:prstGeom prst="rect">
            <a:avLst/>
          </a:prstGeom>
          <a:noFill/>
        </p:spPr>
      </p:pic>
      <p:pic>
        <p:nvPicPr>
          <p:cNvPr id="2051" name="Picture 3" descr="E:\Nová složka1\Ekovycházka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214685"/>
            <a:ext cx="2518191" cy="335758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7290" y="1000116"/>
            <a:ext cx="7494618" cy="1143000"/>
          </a:xfrm>
        </p:spPr>
        <p:txBody>
          <a:bodyPr/>
          <a:lstStyle/>
          <a:p>
            <a:r>
              <a:rPr lang="cs-CZ" dirty="0" smtClean="0"/>
              <a:t>Návykové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2071678"/>
            <a:ext cx="7715304" cy="1357322"/>
          </a:xfrm>
        </p:spPr>
        <p:txBody>
          <a:bodyPr/>
          <a:lstStyle/>
          <a:p>
            <a:pPr>
              <a:buNone/>
            </a:pPr>
            <a:r>
              <a:rPr lang="cs-CZ" sz="2600" dirty="0" smtClean="0"/>
              <a:t>	Alkohol, cigarety a drogy by zničily nejen zdraví tvoje, ale i tvých blízkých.</a:t>
            </a:r>
          </a:p>
          <a:p>
            <a:pPr>
              <a:buNone/>
            </a:pP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Projekt Slušovice\Zdravý životní styl\Klipart\MH900347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85728"/>
            <a:ext cx="857256" cy="857256"/>
          </a:xfrm>
          <a:prstGeom prst="rect">
            <a:avLst/>
          </a:prstGeom>
          <a:noFill/>
        </p:spPr>
      </p:pic>
      <p:pic>
        <p:nvPicPr>
          <p:cNvPr id="5" name="Picture 2" descr="E:\Projekt Slušovice\Zdravý životní styl\Cigaret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2286016" cy="2228866"/>
          </a:xfrm>
          <a:prstGeom prst="rect">
            <a:avLst/>
          </a:prstGeom>
          <a:noFill/>
        </p:spPr>
      </p:pic>
      <p:pic>
        <p:nvPicPr>
          <p:cNvPr id="1027" name="Picture 3" descr="E:\Projekt Slušovice\Zdravý životní styl\241px-Becherovka_Original_-_lahe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000372"/>
            <a:ext cx="1500198" cy="3734933"/>
          </a:xfrm>
          <a:prstGeom prst="rect">
            <a:avLst/>
          </a:prstGeom>
          <a:noFill/>
        </p:spPr>
      </p:pic>
      <p:pic>
        <p:nvPicPr>
          <p:cNvPr id="1028" name="Picture 4" descr="E:\Projekt Slušovice\Zdravý životní styl\Pyschoactive_Drug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000504"/>
            <a:ext cx="2643206" cy="231352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Roztřiď, co našemu zdraví:</a:t>
            </a:r>
            <a:endParaRPr lang="cs-CZ" dirty="0"/>
          </a:p>
        </p:txBody>
      </p:sp>
      <p:pic>
        <p:nvPicPr>
          <p:cNvPr id="36867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2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aoblený obdélník 15"/>
          <p:cNvSpPr/>
          <p:nvPr/>
        </p:nvSpPr>
        <p:spPr>
          <a:xfrm>
            <a:off x="4876800" y="548640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pravidelný režim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7010400" y="609600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zdravá výživa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000892" y="485776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čistota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2714612" y="548640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návykové látky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010400" y="548640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sport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609600" y="548640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stres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09600" y="6096000"/>
            <a:ext cx="1752600" cy="547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nedostatek odpočinku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4857752" y="6096000"/>
            <a:ext cx="1752600" cy="547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odpočinek, spánek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2714612" y="6094800"/>
            <a:ext cx="1752600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znečištěné živ. prostředí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604822" y="4786322"/>
            <a:ext cx="1752600" cy="5476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nedostatek pohybu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2057400" y="1571612"/>
            <a:ext cx="1905000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prospívá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5867400" y="1571612"/>
            <a:ext cx="1905000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škodí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2714612" y="485776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veselá mysl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4857752" y="4857760"/>
            <a:ext cx="1752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nevhodná strava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671 L 0.58264 -0.3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-0.06302 -0.38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0.01041 L 0.11702 -0.29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53472 -0.294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132 L 0.5816 -0.3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32 L 0.35139 -0.217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828 L -0.29931 -0.3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3.33333E-6 L -0.53576 -0.210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2269 L 0.5816 -0.21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065 L 0.35434 -0.115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898 L -0.30034 -0.20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2338 L -0.53576 -0.107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6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9350" cy="865909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142976" y="1214422"/>
            <a:ext cx="7786742" cy="5595926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ČECHUROVÁ, Milana, Jana HAVLÍČKOVÁ a Ladislav PODROUŽEK. </a:t>
            </a:r>
            <a:r>
              <a:rPr lang="cs-CZ" sz="1400" i="1" dirty="0" smtClean="0"/>
              <a:t>Přírodověda 5 pro 5. ročník základní školy</a:t>
            </a:r>
            <a:r>
              <a:rPr lang="cs-CZ" sz="1400" dirty="0" smtClean="0"/>
              <a:t>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- pedagogické nakladatelství, 2011, 111 s. Člověk a jeho svět. ISBN 978-807-2354-689.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Thai</a:t>
            </a:r>
            <a:r>
              <a:rPr lang="cs-CZ" sz="1400" dirty="0" smtClean="0"/>
              <a:t> market </a:t>
            </a:r>
            <a:r>
              <a:rPr lang="cs-CZ" sz="1400" dirty="0" err="1" smtClean="0"/>
              <a:t>vegetables</a:t>
            </a:r>
            <a:r>
              <a:rPr lang="cs-CZ" sz="1400" dirty="0" smtClean="0"/>
              <a:t> 01.jpg.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04:51, 15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2009 [cit. 2013-07-13]. Dostupné z: </a:t>
            </a:r>
            <a:r>
              <a:rPr lang="cs-CZ" sz="1400" u="sng" dirty="0" smtClean="0">
                <a:hlinkClick r:id="rId3"/>
              </a:rPr>
              <a:t>http://commons.wikimedia.org/wiki/File:Thai_market_vegetables_01.jpg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NGC891.jpg.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13:56, 23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2006 [cit. 2013-01-19]. Dostupné z: </a:t>
            </a:r>
            <a:r>
              <a:rPr lang="cs-CZ" sz="1400" u="sng" dirty="0" smtClean="0">
                <a:hlinkClick r:id="rId4"/>
              </a:rPr>
              <a:t>http://</a:t>
            </a:r>
            <a:r>
              <a:rPr lang="cs-CZ" sz="1400" u="sng" dirty="0" smtClean="0">
                <a:hlinkClick r:id="rId4"/>
              </a:rPr>
              <a:t>commons.wikimedia.org/wiki/File:NGC891.jpg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Sofa3800ppx.jpg.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05:49, 26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2010 [cit. 2014-10-28]. Dostupné z: </a:t>
            </a:r>
            <a:r>
              <a:rPr lang="cs-CZ" sz="1400" u="sng" dirty="0" smtClean="0">
                <a:hlinkClick r:id="rId5"/>
              </a:rPr>
              <a:t>http://commons.wikimedia.org/wiki/File:Sofa3800ppx.jpg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LG L194WT-SF LCD monitor.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22:35, 4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2008 [cit. 2014-10-28]. Dostupné z: </a:t>
            </a:r>
            <a:r>
              <a:rPr lang="cs-CZ" sz="1400" u="sng" dirty="0" smtClean="0">
                <a:hlinkClick r:id="rId6"/>
              </a:rPr>
              <a:t>http://commons.wikimedia.org/wiki/File:LG_L194WT-SF_LCD_monitor.jpg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Pommes</a:t>
            </a:r>
            <a:r>
              <a:rPr lang="cs-CZ" sz="1400" dirty="0" smtClean="0"/>
              <a:t>-1.jpg.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19:56, 5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2006 [cit. 2014-10-28]. Dostupné z: </a:t>
            </a:r>
            <a:r>
              <a:rPr lang="cs-CZ" sz="1400" u="sng" dirty="0" smtClean="0">
                <a:hlinkClick r:id="rId7"/>
              </a:rPr>
              <a:t>http://commons.wikimedia.org/wiki/File:Pommes-1.jpg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Bakery</a:t>
            </a:r>
            <a:r>
              <a:rPr lang="cs-CZ" sz="1400" dirty="0" smtClean="0"/>
              <a:t>-</a:t>
            </a:r>
            <a:r>
              <a:rPr lang="cs-CZ" sz="1400" dirty="0" err="1" smtClean="0"/>
              <a:t>products.jpg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19:09, 21 August 2006 [cit. 2014-10-28]. Dostupné z: </a:t>
            </a:r>
            <a:r>
              <a:rPr lang="cs-CZ" sz="1400" u="sng" dirty="0" smtClean="0">
                <a:hlinkClick r:id="rId8"/>
              </a:rPr>
              <a:t>http://commons.wikimedia.org/wiki/File:Bakery-products.jpg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3556" y="14285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142976" y="1000108"/>
            <a:ext cx="7786742" cy="5857892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Kartoffelchips</a:t>
            </a:r>
            <a:r>
              <a:rPr lang="cs-CZ" sz="1400" dirty="0" smtClean="0"/>
              <a:t>-1.jpg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22:32, 8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2006 [cit. 2014-10-28]. Dostupné z: </a:t>
            </a:r>
            <a:r>
              <a:rPr lang="cs-CZ" sz="1400" u="sng" dirty="0" smtClean="0">
                <a:hlinkClick r:id="rId3"/>
              </a:rPr>
              <a:t>http://commons.wikimedia.org/wiki/File:Kartoffelchips-1.jpg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Vincent </a:t>
            </a:r>
            <a:r>
              <a:rPr lang="cs-CZ" sz="1400" dirty="0" err="1" smtClean="0"/>
              <a:t>Willem</a:t>
            </a:r>
            <a:r>
              <a:rPr lang="cs-CZ" sz="1400" dirty="0" smtClean="0"/>
              <a:t> van </a:t>
            </a:r>
            <a:r>
              <a:rPr lang="cs-CZ" sz="1400" dirty="0" err="1" smtClean="0"/>
              <a:t>Gogh</a:t>
            </a:r>
            <a:r>
              <a:rPr lang="cs-CZ" sz="1400" dirty="0" smtClean="0"/>
              <a:t> 002.jpg.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13:30, 19 May 2005 [cit. 2014-10-28]. Dostupné z: </a:t>
            </a:r>
            <a:r>
              <a:rPr lang="cs-CZ" sz="1400" u="sng" dirty="0" smtClean="0">
                <a:hlinkClick r:id="rId4"/>
              </a:rPr>
              <a:t>http://commons.wikimedia.org/wiki/File:Vincent_Willem_van_Gogh_002.jpg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Crying</a:t>
            </a:r>
            <a:r>
              <a:rPr lang="cs-CZ" sz="1400" dirty="0" smtClean="0"/>
              <a:t>-girl.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12:55, 14 </a:t>
            </a:r>
            <a:r>
              <a:rPr lang="cs-CZ" sz="1400" dirty="0" err="1" smtClean="0"/>
              <a:t>March</a:t>
            </a:r>
            <a:r>
              <a:rPr lang="cs-CZ" sz="1400" dirty="0" smtClean="0"/>
              <a:t> 2011 [cit. 2014-10-28]. Dostupné z: </a:t>
            </a:r>
            <a:r>
              <a:rPr lang="cs-CZ" sz="1400" u="sng" dirty="0" smtClean="0">
                <a:hlinkClick r:id="rId5"/>
              </a:rPr>
              <a:t>http://commons.wikimedia.org/wiki/File:Crying-girl.jpg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Wzwz</a:t>
            </a:r>
            <a:r>
              <a:rPr lang="cs-CZ" sz="1400" dirty="0" smtClean="0"/>
              <a:t> </a:t>
            </a:r>
            <a:r>
              <a:rPr lang="cs-CZ" sz="1400" dirty="0" err="1" smtClean="0"/>
              <a:t>heizkraftwerk</a:t>
            </a:r>
            <a:r>
              <a:rPr lang="cs-CZ" sz="1400" dirty="0" smtClean="0"/>
              <a:t> </a:t>
            </a:r>
            <a:r>
              <a:rPr lang="cs-CZ" sz="1400" dirty="0" err="1" smtClean="0"/>
              <a:t>mtb</a:t>
            </a:r>
            <a:r>
              <a:rPr lang="cs-CZ" sz="1400" dirty="0" smtClean="0"/>
              <a:t> 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19:44, 10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2013 [cit. 2014-10-28]. Dostupné z: </a:t>
            </a:r>
            <a:r>
              <a:rPr lang="cs-CZ" sz="1400" u="sng" dirty="0" smtClean="0">
                <a:hlinkClick r:id="rId6"/>
              </a:rPr>
              <a:t>http://commons.wikimedia.org/wiki/File:Wzwz_heizkraftwerk_mtb_2.jpg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Cigarette.jpg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12:36, 18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2005 [cit. 2014-10-28]. Dostupné z: </a:t>
            </a:r>
            <a:r>
              <a:rPr lang="cs-CZ" sz="1400" u="sng" dirty="0" smtClean="0">
                <a:hlinkClick r:id="rId7"/>
              </a:rPr>
              <a:t>http://commons.wikimedia.org/wiki/File:Cigarette.jpg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Becherovka </a:t>
            </a:r>
            <a:r>
              <a:rPr lang="cs-CZ" sz="1400" dirty="0" err="1" smtClean="0"/>
              <a:t>Original</a:t>
            </a:r>
            <a:r>
              <a:rPr lang="cs-CZ" sz="1400" dirty="0" smtClean="0"/>
              <a:t> - lahev.</a:t>
            </a:r>
            <a:r>
              <a:rPr lang="cs-CZ" sz="1400" dirty="0" err="1" smtClean="0"/>
              <a:t>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14:27, 19 August 2013 [cit. 2014-10-28]. Dostupné z: </a:t>
            </a:r>
            <a:r>
              <a:rPr lang="cs-CZ" sz="1400" u="sng" dirty="0" smtClean="0">
                <a:hlinkClick r:id="rId8"/>
              </a:rPr>
              <a:t>http://commons.wikimedia.org/wiki/File:Becherovka_Original_-_lahev.png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Pyschoactive</a:t>
            </a:r>
            <a:r>
              <a:rPr lang="cs-CZ" sz="1400" dirty="0" smtClean="0"/>
              <a:t> </a:t>
            </a:r>
            <a:r>
              <a:rPr lang="cs-CZ" sz="1400" dirty="0" err="1" smtClean="0"/>
              <a:t>Drugs.jpg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21:48, 20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2005 [cit. 2014-10-28]. Dostupné z: </a:t>
            </a:r>
            <a:r>
              <a:rPr lang="cs-CZ" sz="1400" u="sng" dirty="0" smtClean="0">
                <a:hlinkClick r:id="rId9"/>
              </a:rPr>
              <a:t>http://commons.wikimedia.org/wiki/File:Pyschoactive_Drugs.jpg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Chengdu</a:t>
            </a:r>
            <a:r>
              <a:rPr lang="cs-CZ" sz="1400" dirty="0" smtClean="0"/>
              <a:t>-</a:t>
            </a:r>
            <a:r>
              <a:rPr lang="cs-CZ" sz="1400" dirty="0" err="1" smtClean="0"/>
              <a:t>pandas</a:t>
            </a:r>
            <a:r>
              <a:rPr lang="cs-CZ" sz="1400" dirty="0" smtClean="0"/>
              <a:t>-d10.jpg.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21:10, 23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2006 [cit. 2013-06-29]. Dostupné z: </a:t>
            </a:r>
            <a:r>
              <a:rPr lang="cs-CZ" sz="1400" u="sng" dirty="0" smtClean="0">
                <a:hlinkClick r:id="rId10"/>
              </a:rPr>
              <a:t>http://commons.wikimedia.org/wiki/File:Chengdu-pandas-d10.jpg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cs-CZ" sz="1400" u="sng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43556" y="14285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 Digitální </a:t>
            </a:r>
            <a:r>
              <a:rPr lang="cs-CZ" dirty="0"/>
              <a:t>učební materiál je určen pro seznámení s učivem o </a:t>
            </a:r>
            <a:r>
              <a:rPr lang="cs-CZ" dirty="0" smtClean="0"/>
              <a:t>zdravém </a:t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dirty="0" smtClean="0"/>
              <a:t>životním </a:t>
            </a:r>
            <a:r>
              <a:rPr lang="cs-CZ" dirty="0" smtClean="0"/>
              <a:t>stylu.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 Materiál seznamuje se zásadami zdravého životního stylu.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 Je určen pro předmět přírodověda, ročník 5.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 Tento </a:t>
            </a:r>
            <a:r>
              <a:rPr lang="cs-CZ" dirty="0"/>
              <a:t>materiál vznikl jako doplňující materiál k učebnici: MATYÁŠEK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smtClean="0"/>
              <a:t>     Jiří,Věra </a:t>
            </a:r>
            <a:r>
              <a:rPr lang="cs-CZ" dirty="0"/>
              <a:t>ŠTIKOVÁ a Josef TRNA. </a:t>
            </a:r>
            <a:r>
              <a:rPr lang="cs-CZ" i="1" dirty="0"/>
              <a:t>Přírodověda 5: člověk a jeho svět</a:t>
            </a:r>
            <a:r>
              <a:rPr lang="cs-CZ" dirty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[</a:t>
            </a:r>
            <a:r>
              <a:rPr lang="cs-CZ" dirty="0"/>
              <a:t>3. </a:t>
            </a:r>
            <a:r>
              <a:rPr lang="cs-CZ" dirty="0" err="1"/>
              <a:t>vyd</a:t>
            </a:r>
            <a:r>
              <a:rPr lang="cs-CZ" dirty="0"/>
              <a:t>.]. Brno: Nová škola, 2011, 2 sv. Duhová řada. ISBN </a:t>
            </a:r>
            <a:r>
              <a:rPr lang="cs-CZ" dirty="0" smtClean="0"/>
              <a:t>978-80-7289-</a:t>
            </a:r>
            <a:br>
              <a:rPr lang="cs-CZ" dirty="0" smtClean="0"/>
            </a:br>
            <a:r>
              <a:rPr lang="cs-CZ" dirty="0" smtClean="0"/>
              <a:t>     313-3</a:t>
            </a:r>
            <a:r>
              <a:rPr lang="cs-CZ" dirty="0"/>
              <a:t>. 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14414" y="1119198"/>
            <a:ext cx="7715304" cy="5381636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b="1" dirty="0" smtClean="0"/>
              <a:t>vlastní fotografie</a:t>
            </a:r>
            <a:r>
              <a:rPr lang="cs-CZ" sz="1400" dirty="0" smtClean="0"/>
              <a:t>:</a:t>
            </a:r>
            <a:br>
              <a:rPr lang="cs-CZ" sz="1400" dirty="0" smtClean="0"/>
            </a:br>
            <a:r>
              <a:rPr lang="cs-CZ" sz="1400" dirty="0" smtClean="0"/>
              <a:t>pozadí slajdů č.: 3, 5, 6, 7, 9, 10, 11, 12, 13, 14, 15, 16, 18, 19, 20</a:t>
            </a:r>
            <a:br>
              <a:rPr lang="cs-CZ" sz="1400" dirty="0" smtClean="0"/>
            </a:br>
            <a:r>
              <a:rPr lang="cs-CZ" sz="1400" dirty="0" smtClean="0"/>
              <a:t>všechny obrázky na slajdu č.: 3, 6, 7, 8, 9, 10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slajd č. 15 (sběr odpadků)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b="1" dirty="0" smtClean="0"/>
              <a:t>ostatní </a:t>
            </a:r>
            <a:r>
              <a:rPr lang="cs-CZ" sz="1400" b="1" dirty="0" smtClean="0"/>
              <a:t>obrázky</a:t>
            </a:r>
            <a:r>
              <a:rPr lang="cs-CZ" sz="1400" dirty="0" smtClean="0"/>
              <a:t>: </a:t>
            </a:r>
            <a:br>
              <a:rPr lang="cs-CZ" sz="1400" dirty="0" smtClean="0"/>
            </a:br>
            <a:r>
              <a:rPr lang="cs-CZ" sz="1400" dirty="0" smtClean="0"/>
              <a:t>Zdroj: </a:t>
            </a:r>
            <a:r>
              <a:rPr lang="cs-CZ" sz="1400" u="sng" dirty="0" smtClean="0">
                <a:hlinkClick r:id="rId3"/>
              </a:rPr>
              <a:t>www.office.</a:t>
            </a:r>
            <a:r>
              <a:rPr lang="cs-CZ" sz="1400" u="sng" dirty="0" err="1" smtClean="0">
                <a:hlinkClick r:id="rId3"/>
              </a:rPr>
              <a:t>microsoft.com</a:t>
            </a:r>
            <a:r>
              <a:rPr lang="cs-CZ" sz="1400" dirty="0" smtClean="0"/>
              <a:t> (Kolekce Klipart Microsoft Office)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5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857232"/>
            <a:ext cx="7499350" cy="1143000"/>
          </a:xfrm>
        </p:spPr>
        <p:txBody>
          <a:bodyPr/>
          <a:lstStyle/>
          <a:p>
            <a:r>
              <a:rPr lang="cs-CZ" dirty="0" smtClean="0"/>
              <a:t>Zdravý životní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290" y="2214562"/>
            <a:ext cx="4286280" cy="36433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 smtClean="0"/>
              <a:t>zdravá výživa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pohyb na čerstvém vzduchu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pravidelný režim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odpočinek, spánek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čistota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veselá mysl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D:\KOMPLET FOTO K+P\říjen k+p\P11103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02573"/>
            <a:ext cx="2538402" cy="19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:\KOMPLET FOTO K+P\říjen k+p\P1110338.JPG"/>
          <p:cNvPicPr/>
          <p:nvPr/>
        </p:nvPicPr>
        <p:blipFill>
          <a:blip r:embed="rId5" cstate="print"/>
          <a:srcRect l="3226"/>
          <a:stretch>
            <a:fillRect/>
          </a:stretch>
        </p:blipFill>
        <p:spPr bwMode="auto">
          <a:xfrm>
            <a:off x="6072198" y="1928802"/>
            <a:ext cx="2538402" cy="23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600" y="785802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Zásady zdravé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2600" y="1857364"/>
            <a:ext cx="7181850" cy="289560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cs-CZ" sz="2200" dirty="0" smtClean="0"/>
              <a:t>jíst pravidelně (nejlépe 5krát denně) </a:t>
            </a:r>
            <a:r>
              <a:rPr lang="cs-CZ" sz="2200" b="1" dirty="0" smtClean="0"/>
              <a:t>pestrou</a:t>
            </a:r>
            <a:r>
              <a:rPr lang="cs-CZ" sz="2200" dirty="0" smtClean="0"/>
              <a:t> stravu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nepřejídat se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dostatek zeleniny, ovoce, luštěnin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nepřesolené pokrmy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méně tuku a tučných jídel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méně cukru a sladkých pokrmů</a:t>
            </a:r>
          </a:p>
          <a:p>
            <a:pPr>
              <a:buClr>
                <a:srgbClr val="92D050"/>
              </a:buClr>
            </a:pPr>
            <a:r>
              <a:rPr lang="cs-CZ" sz="2200" dirty="0" smtClean="0"/>
              <a:t>pít dostatek tekutin (asi 2 litry denně, sportovci více)</a:t>
            </a:r>
          </a:p>
          <a:p>
            <a:pPr>
              <a:buNone/>
            </a:pP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74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Projekt Slušovice\Zdravá strava\Klipart\MH900177958.JPG"/>
          <p:cNvPicPr>
            <a:picLocks noChangeAspect="1" noChangeArrowheads="1"/>
          </p:cNvPicPr>
          <p:nvPr/>
        </p:nvPicPr>
        <p:blipFill>
          <a:blip r:embed="rId4"/>
          <a:srcRect t="18000" b="18000"/>
          <a:stretch>
            <a:fillRect/>
          </a:stretch>
        </p:blipFill>
        <p:spPr bwMode="auto">
          <a:xfrm>
            <a:off x="2428860" y="4953000"/>
            <a:ext cx="2619375" cy="1676400"/>
          </a:xfrm>
          <a:prstGeom prst="rect">
            <a:avLst/>
          </a:prstGeom>
          <a:noFill/>
        </p:spPr>
      </p:pic>
      <p:pic>
        <p:nvPicPr>
          <p:cNvPr id="2052" name="Picture 4" descr="E:\Projekt Slušovice\Zdravá strava\Klipart\MH900448467.JPG"/>
          <p:cNvPicPr>
            <a:picLocks noChangeAspect="1" noChangeArrowheads="1"/>
          </p:cNvPicPr>
          <p:nvPr/>
        </p:nvPicPr>
        <p:blipFill>
          <a:blip r:embed="rId5"/>
          <a:srcRect t="18000" b="18000"/>
          <a:stretch>
            <a:fillRect/>
          </a:stretch>
        </p:blipFill>
        <p:spPr bwMode="auto">
          <a:xfrm>
            <a:off x="5410200" y="4971288"/>
            <a:ext cx="2590800" cy="16581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ojekt Slušovice\Zdravý životní styl\Klipart\MH900446544.JPG"/>
          <p:cNvPicPr>
            <a:picLocks noChangeAspect="1" noChangeArrowheads="1"/>
          </p:cNvPicPr>
          <p:nvPr/>
        </p:nvPicPr>
        <p:blipFill>
          <a:blip r:embed="rId3"/>
          <a:srcRect t="18000" b="18000"/>
          <a:stretch>
            <a:fillRect/>
          </a:stretch>
        </p:blipFill>
        <p:spPr bwMode="auto">
          <a:xfrm>
            <a:off x="2895600" y="3048000"/>
            <a:ext cx="2438399" cy="1560575"/>
          </a:xfrm>
          <a:prstGeom prst="rect">
            <a:avLst/>
          </a:prstGeom>
          <a:noFill/>
        </p:spPr>
      </p:pic>
      <p:pic>
        <p:nvPicPr>
          <p:cNvPr id="1028" name="Picture 4" descr="E:\Projekt Slušovice\Zdravý životní styl\Klipart\MH900305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876800"/>
            <a:ext cx="1752600" cy="1752600"/>
          </a:xfrm>
          <a:prstGeom prst="rect">
            <a:avLst/>
          </a:prstGeom>
          <a:noFill/>
        </p:spPr>
      </p:pic>
      <p:pic>
        <p:nvPicPr>
          <p:cNvPr id="1029" name="Picture 5" descr="E:\Projekt Slušovice\Zdravý životní styl\Klipart\MH9003847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895600"/>
            <a:ext cx="1571625" cy="1571625"/>
          </a:xfrm>
          <a:prstGeom prst="rect">
            <a:avLst/>
          </a:prstGeom>
          <a:noFill/>
        </p:spPr>
      </p:pic>
      <p:pic>
        <p:nvPicPr>
          <p:cNvPr id="1030" name="Picture 6" descr="E:\Projekt Slušovice\Zdravý životní styl\Klipart\MH900400730.JPG"/>
          <p:cNvPicPr>
            <a:picLocks noChangeAspect="1" noChangeArrowheads="1"/>
          </p:cNvPicPr>
          <p:nvPr/>
        </p:nvPicPr>
        <p:blipFill>
          <a:blip r:embed="rId6"/>
          <a:srcRect t="15538" b="18000"/>
          <a:stretch>
            <a:fillRect/>
          </a:stretch>
        </p:blipFill>
        <p:spPr bwMode="auto">
          <a:xfrm>
            <a:off x="6096001" y="4876800"/>
            <a:ext cx="2438399" cy="1620598"/>
          </a:xfrm>
          <a:prstGeom prst="rect">
            <a:avLst/>
          </a:prstGeom>
          <a:noFill/>
        </p:spPr>
      </p:pic>
      <p:pic>
        <p:nvPicPr>
          <p:cNvPr id="1031" name="Picture 7" descr="E:\Projekt Slušovice\Zdravý životní styl\Klipart\MH900407440.JPG"/>
          <p:cNvPicPr>
            <a:picLocks noChangeAspect="1" noChangeArrowheads="1"/>
          </p:cNvPicPr>
          <p:nvPr/>
        </p:nvPicPr>
        <p:blipFill>
          <a:blip r:embed="rId7"/>
          <a:srcRect t="15538" b="18000"/>
          <a:stretch>
            <a:fillRect/>
          </a:stretch>
        </p:blipFill>
        <p:spPr bwMode="auto">
          <a:xfrm>
            <a:off x="914400" y="4983245"/>
            <a:ext cx="2362199" cy="1569954"/>
          </a:xfrm>
          <a:prstGeom prst="rect">
            <a:avLst/>
          </a:prstGeom>
          <a:noFill/>
        </p:spPr>
      </p:pic>
      <p:pic>
        <p:nvPicPr>
          <p:cNvPr id="1032" name="Picture 8" descr="E:\Projekt Slušovice\Zdravý životní styl\Klipart\MH90041253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895600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E:\Projekt Slušovice\Zdravý životní styl\Klipart\MH900442521.JPG"/>
          <p:cNvPicPr>
            <a:picLocks noChangeAspect="1" noChangeArrowheads="1"/>
          </p:cNvPicPr>
          <p:nvPr/>
        </p:nvPicPr>
        <p:blipFill>
          <a:blip r:embed="rId9"/>
          <a:srcRect l="17231" t="20211" r="18769"/>
          <a:stretch>
            <a:fillRect/>
          </a:stretch>
        </p:blipFill>
        <p:spPr bwMode="auto">
          <a:xfrm>
            <a:off x="7239000" y="2819400"/>
            <a:ext cx="1447800" cy="18049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6050" y="609600"/>
            <a:ext cx="7499350" cy="1143000"/>
          </a:xfrm>
        </p:spPr>
        <p:txBody>
          <a:bodyPr/>
          <a:lstStyle/>
          <a:p>
            <a:r>
              <a:rPr lang="cs-CZ" dirty="0" smtClean="0"/>
              <a:t>Pohyb na čerstvém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676400"/>
            <a:ext cx="7499350" cy="762000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	Pokud pravidelně nesportuješ, běž každý den alespoň na procházku nebo se projet na kole.</a:t>
            </a: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76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642926"/>
            <a:ext cx="4071966" cy="1143000"/>
          </a:xfrm>
        </p:spPr>
        <p:txBody>
          <a:bodyPr/>
          <a:lstStyle/>
          <a:p>
            <a:r>
              <a:rPr lang="cs-CZ" dirty="0" smtClean="0"/>
              <a:t>Režim 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2000240"/>
            <a:ext cx="4575176" cy="32147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 smtClean="0"/>
              <a:t>pravidelný denní režim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dostatek odpočinku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aktivní využívání volného času 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dostatek spánku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8" y="5643578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D:\FOTKY K+P\mamce k tisku1\P10508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285728"/>
            <a:ext cx="2909878" cy="197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D:\KOMPLET FOTO K+P\leden K+p\P11109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1" y="2357430"/>
            <a:ext cx="2909879" cy="20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D:\FOTKY K+P\mamce k tisku1\P10500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1" y="4572008"/>
            <a:ext cx="2909879" cy="207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1806" y="785802"/>
            <a:ext cx="7499350" cy="1143000"/>
          </a:xfrm>
        </p:spPr>
        <p:txBody>
          <a:bodyPr/>
          <a:lstStyle/>
          <a:p>
            <a:r>
              <a:rPr lang="cs-CZ" dirty="0" smtClean="0"/>
              <a:t>Pravidelnost</a:t>
            </a:r>
            <a:endParaRPr lang="cs-CZ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98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1138244" y="1928802"/>
            <a:ext cx="7639102" cy="1428752"/>
          </a:xfrm>
        </p:spPr>
        <p:txBody>
          <a:bodyPr/>
          <a:lstStyle/>
          <a:p>
            <a:pPr>
              <a:buNone/>
            </a:pPr>
            <a:r>
              <a:rPr lang="cs-CZ" sz="2500" dirty="0" smtClean="0"/>
              <a:t>	Pro zdravý život člověka je důležitá </a:t>
            </a:r>
            <a:r>
              <a:rPr lang="cs-CZ" sz="2500" b="1" dirty="0" smtClean="0"/>
              <a:t>pravidelnost</a:t>
            </a:r>
            <a:r>
              <a:rPr lang="cs-CZ" sz="2500" dirty="0" smtClean="0"/>
              <a:t>, </a:t>
            </a:r>
            <a:br>
              <a:rPr lang="cs-CZ" sz="2500" dirty="0" smtClean="0"/>
            </a:br>
            <a:r>
              <a:rPr lang="cs-CZ" sz="2500" dirty="0" smtClean="0"/>
              <a:t>a to ve všem - v jídle, v pitném režimu, ve spánku, </a:t>
            </a:r>
            <a:br>
              <a:rPr lang="cs-CZ" sz="2500" dirty="0" smtClean="0"/>
            </a:br>
            <a:r>
              <a:rPr lang="cs-CZ" sz="2500" dirty="0" smtClean="0"/>
              <a:t>v pohybu i v odpočinku.</a:t>
            </a:r>
          </a:p>
        </p:txBody>
      </p:sp>
      <p:pic>
        <p:nvPicPr>
          <p:cNvPr id="16" name="Obrázek 15" descr="D:\FOTKY K+P\K+P září 11\P11102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876"/>
            <a:ext cx="24003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6" descr="D:\KOMPLET FOTO K+P\leden K+p\P11109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394" y="3571876"/>
            <a:ext cx="2404316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09600"/>
            <a:ext cx="7499350" cy="1143000"/>
          </a:xfrm>
        </p:spPr>
        <p:txBody>
          <a:bodyPr/>
          <a:lstStyle/>
          <a:p>
            <a:r>
              <a:rPr lang="cs-CZ" dirty="0" smtClean="0"/>
              <a:t>Kvalitní spánek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9350" cy="1828800"/>
          </a:xfrm>
        </p:spPr>
        <p:txBody>
          <a:bodyPr/>
          <a:lstStyle/>
          <a:p>
            <a:r>
              <a:rPr lang="cs-CZ" sz="2400" dirty="0" smtClean="0"/>
              <a:t>Mezi základní pravidla kvalitního spánku patří vyvětraná, tichá a neosvětlená místnost. </a:t>
            </a:r>
          </a:p>
          <a:p>
            <a:r>
              <a:rPr lang="cs-CZ" sz="2400" dirty="0" smtClean="0"/>
              <a:t>Výborným receptem pro dobré spaní je krátká večerní procházka.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D:\FOTKY K+P\mamce k tisku1\P105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2" y="4114800"/>
            <a:ext cx="2719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:\FOTKY K+P\mamce k tisku1\P1060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148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9935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Čistota – půl zdraví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36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:\FOTKY K+P\mamce k tisku1\P1050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:\FOTKY K+P\mamce k tisku1\P10604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148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435100" y="1752600"/>
            <a:ext cx="4356100" cy="2133600"/>
          </a:xfrm>
        </p:spPr>
        <p:txBody>
          <a:bodyPr/>
          <a:lstStyle/>
          <a:p>
            <a:r>
              <a:rPr lang="cs-CZ" sz="2300" dirty="0" smtClean="0"/>
              <a:t>hygiena těla</a:t>
            </a:r>
          </a:p>
          <a:p>
            <a:r>
              <a:rPr lang="cs-CZ" sz="2300" dirty="0" smtClean="0"/>
              <a:t>umývání rukou</a:t>
            </a:r>
          </a:p>
          <a:p>
            <a:r>
              <a:rPr lang="cs-CZ" sz="2300" dirty="0" smtClean="0"/>
              <a:t>čištění zubů</a:t>
            </a:r>
          </a:p>
          <a:p>
            <a:r>
              <a:rPr lang="cs-CZ" sz="2300" dirty="0" smtClean="0"/>
              <a:t>preventivní lékařské prohlídky,  povinná očkování</a:t>
            </a:r>
          </a:p>
        </p:txBody>
      </p:sp>
      <p:pic>
        <p:nvPicPr>
          <p:cNvPr id="9" name="Zástupný symbol pro obsah 4" descr="C:\Documents and Settings\Helca\Plocha\Foto z plodhy 3-13\TISK  FOTKY\P1090200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05600" y="12954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7181</TotalTime>
  <Words>945</Words>
  <Application>Microsoft Office PowerPoint</Application>
  <PresentationFormat>Předvádění na obrazovce (4:3)</PresentationFormat>
  <Paragraphs>118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Slunovrat</vt:lpstr>
      <vt:lpstr>Zdravý životní styl</vt:lpstr>
      <vt:lpstr>Anotace:</vt:lpstr>
      <vt:lpstr>Zdravý životní styl</vt:lpstr>
      <vt:lpstr>Zásady zdravé výživy</vt:lpstr>
      <vt:lpstr>Pohyb na čerstvém vzduchu</vt:lpstr>
      <vt:lpstr>Režim dne</vt:lpstr>
      <vt:lpstr>Pravidelnost</vt:lpstr>
      <vt:lpstr>Kvalitní spánek</vt:lpstr>
      <vt:lpstr>Čistota – půl zdraví</vt:lpstr>
      <vt:lpstr>Veselá mysl</vt:lpstr>
      <vt:lpstr>Našemu zdraví škodí</vt:lpstr>
      <vt:lpstr>Nedostatek pohybu</vt:lpstr>
      <vt:lpstr>Nevhodná strava</vt:lpstr>
      <vt:lpstr>Stres, nedostatek odpočinku</vt:lpstr>
      <vt:lpstr>Znečištěné životní prostředí</vt:lpstr>
      <vt:lpstr>Návykové látky</vt:lpstr>
      <vt:lpstr>Roztřiď, co našemu zdraví:</vt:lpstr>
      <vt:lpstr>Použité zdroje: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Helča</cp:lastModifiedBy>
  <cp:revision>264</cp:revision>
  <cp:lastPrinted>1601-01-01T00:00:00Z</cp:lastPrinted>
  <dcterms:created xsi:type="dcterms:W3CDTF">1601-01-01T00:00:00Z</dcterms:created>
  <dcterms:modified xsi:type="dcterms:W3CDTF">2014-10-28T15:30:41Z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