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60" r:id="rId4"/>
    <p:sldId id="264" r:id="rId5"/>
    <p:sldId id="269" r:id="rId6"/>
    <p:sldId id="276" r:id="rId7"/>
    <p:sldId id="263" r:id="rId8"/>
    <p:sldId id="262" r:id="rId9"/>
    <p:sldId id="270" r:id="rId10"/>
    <p:sldId id="261" r:id="rId11"/>
    <p:sldId id="271" r:id="rId12"/>
    <p:sldId id="278" r:id="rId13"/>
    <p:sldId id="265" r:id="rId14"/>
    <p:sldId id="268" r:id="rId15"/>
    <p:sldId id="272" r:id="rId16"/>
    <p:sldId id="275" r:id="rId17"/>
    <p:sldId id="274" r:id="rId18"/>
    <p:sldId id="280" r:id="rId19"/>
    <p:sldId id="279" r:id="rId20"/>
    <p:sldId id="273" r:id="rId21"/>
    <p:sldId id="267" r:id="rId22"/>
    <p:sldId id="266"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A1440-DB83-44A3-94F5-2DEE9E1E9D1A}" type="datetimeFigureOut">
              <a:rPr lang="cs-CZ" smtClean="0"/>
              <a:pPr/>
              <a:t>11. 11. 2014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1D454-AE8E-4FA4-B0E1-527905371609}" type="slidenum">
              <a:rPr lang="cs-CZ" smtClean="0"/>
              <a:pPr/>
              <a:t>‹#›</a:t>
            </a:fld>
            <a:endParaRPr lang="cs-CZ"/>
          </a:p>
        </p:txBody>
      </p:sp>
    </p:spTree>
    <p:extLst>
      <p:ext uri="{BB962C8B-B14F-4D97-AF65-F5344CB8AC3E}">
        <p14:creationId xmlns:p14="http://schemas.microsoft.com/office/powerpoint/2010/main" val="2893292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27409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222536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41927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37662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336944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199822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296269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97728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422740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123386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C74145-6D65-4B9B-BF75-20423459A2A9}" type="datetimeFigureOut">
              <a:rPr lang="cs-CZ" smtClean="0"/>
              <a:pPr/>
              <a:t>11. 11. 2014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C1A98D-10F2-4D3D-B435-20CAD3E58EF1}" type="slidenum">
              <a:rPr lang="cs-CZ" smtClean="0"/>
              <a:pPr/>
              <a:t>‹#›</a:t>
            </a:fld>
            <a:endParaRPr lang="cs-CZ"/>
          </a:p>
        </p:txBody>
      </p:sp>
    </p:spTree>
    <p:extLst>
      <p:ext uri="{BB962C8B-B14F-4D97-AF65-F5344CB8AC3E}">
        <p14:creationId xmlns:p14="http://schemas.microsoft.com/office/powerpoint/2010/main" val="380751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phere">
          <a:fgClr>
            <a:srgbClr val="FFFF00"/>
          </a:fgClr>
          <a:bgClr>
            <a:schemeClr val="bg1"/>
          </a:bgClr>
        </a:patt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74145-6D65-4B9B-BF75-20423459A2A9}" type="datetimeFigureOut">
              <a:rPr lang="cs-CZ" smtClean="0"/>
              <a:pPr/>
              <a:t>11. 11. 2014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1A98D-10F2-4D3D-B435-20CAD3E58EF1}" type="slidenum">
              <a:rPr lang="cs-CZ" smtClean="0"/>
              <a:pPr/>
              <a:t>‹#›</a:t>
            </a:fld>
            <a:endParaRPr lang="cs-CZ"/>
          </a:p>
        </p:txBody>
      </p:sp>
    </p:spTree>
    <p:extLst>
      <p:ext uri="{BB962C8B-B14F-4D97-AF65-F5344CB8AC3E}">
        <p14:creationId xmlns:p14="http://schemas.microsoft.com/office/powerpoint/2010/main" val="5741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5.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276600"/>
            <a:ext cx="7772400" cy="914400"/>
          </a:xfrm>
        </p:spPr>
        <p:txBody>
          <a:bodyPr/>
          <a:lstStyle/>
          <a:p>
            <a:r>
              <a:rPr lang="cs-CZ" sz="4800" b="1" smtClean="0">
                <a:solidFill>
                  <a:schemeClr val="bg1"/>
                </a:solidFill>
                <a:effectLst>
                  <a:outerShdw blurRad="38100" dist="38100" dir="2700000" algn="tl">
                    <a:srgbClr val="000000"/>
                  </a:outerShdw>
                </a:effectLst>
              </a:rPr>
              <a:t>Včela medonosná</a:t>
            </a:r>
            <a:endParaRPr lang="cs-CZ" sz="4800" b="1" dirty="0">
              <a:solidFill>
                <a:schemeClr val="bg1"/>
              </a:solidFill>
              <a:effectLst>
                <a:outerShdw blurRad="38100" dist="38100" dir="2700000" algn="tl">
                  <a:srgbClr val="000000"/>
                </a:outerShdw>
              </a:effectLst>
            </a:endParaRPr>
          </a:p>
        </p:txBody>
      </p:sp>
      <p:pic>
        <p:nvPicPr>
          <p:cNvPr id="4100" name="Picture 4" descr="OPVK_hor_zakladni_logolink_RGB_cz"/>
          <p:cNvPicPr>
            <a:picLocks noChangeAspect="1" noChangeArrowheads="1"/>
          </p:cNvPicPr>
          <p:nvPr/>
        </p:nvPicPr>
        <p:blipFill>
          <a:blip r:embed="rId2" cstate="print"/>
          <a:srcRect/>
          <a:stretch>
            <a:fillRect/>
          </a:stretch>
        </p:blipFill>
        <p:spPr bwMode="auto">
          <a:xfrm>
            <a:off x="1752600" y="609600"/>
            <a:ext cx="5575300" cy="1217613"/>
          </a:xfrm>
          <a:prstGeom prst="rect">
            <a:avLst/>
          </a:prstGeom>
          <a:noFill/>
        </p:spPr>
      </p:pic>
      <p:sp>
        <p:nvSpPr>
          <p:cNvPr id="4103" name="Text Box 7"/>
          <p:cNvSpPr txBox="1">
            <a:spLocks noChangeArrowheads="1"/>
          </p:cNvSpPr>
          <p:nvPr/>
        </p:nvSpPr>
        <p:spPr bwMode="auto">
          <a:xfrm>
            <a:off x="9072563" y="4760913"/>
            <a:ext cx="184150" cy="366712"/>
          </a:xfrm>
          <a:prstGeom prst="rect">
            <a:avLst/>
          </a:prstGeom>
          <a:noFill/>
          <a:ln w="9525">
            <a:noFill/>
            <a:miter lim="800000"/>
            <a:headEnd/>
            <a:tailEnd/>
          </a:ln>
          <a:effectLst/>
        </p:spPr>
        <p:txBody>
          <a:bodyPr wrap="none">
            <a:spAutoFit/>
          </a:bodyPr>
          <a:lstStyle/>
          <a:p>
            <a:pPr algn="ctr"/>
            <a:endParaRPr lang="cs-CZ"/>
          </a:p>
        </p:txBody>
      </p:sp>
      <p:sp>
        <p:nvSpPr>
          <p:cNvPr id="4110" name="Text Box 14"/>
          <p:cNvSpPr txBox="1">
            <a:spLocks noChangeArrowheads="1"/>
          </p:cNvSpPr>
          <p:nvPr/>
        </p:nvSpPr>
        <p:spPr bwMode="auto">
          <a:xfrm>
            <a:off x="0" y="4572000"/>
            <a:ext cx="9144000" cy="1477328"/>
          </a:xfrm>
          <a:prstGeom prst="rect">
            <a:avLst/>
          </a:prstGeom>
          <a:solidFill>
            <a:schemeClr val="bg1"/>
          </a:solidFill>
          <a:ln w="9525">
            <a:noFill/>
            <a:miter lim="800000"/>
            <a:headEnd/>
            <a:tailEnd/>
          </a:ln>
          <a:effectLst/>
        </p:spPr>
        <p:txBody>
          <a:bodyPr>
            <a:spAutoFit/>
          </a:bodyPr>
          <a:lstStyle/>
          <a:p>
            <a:pPr algn="ctr"/>
            <a:r>
              <a:rPr lang="cs-CZ" b="1" dirty="0" smtClean="0"/>
              <a:t>Pří_190_Rozmanitost přírody _ </a:t>
            </a:r>
            <a:r>
              <a:rPr lang="cs-CZ" b="1" smtClean="0"/>
              <a:t>Včela medonosná</a:t>
            </a:r>
            <a:endParaRPr lang="cs-CZ" b="1" dirty="0" smtClean="0"/>
          </a:p>
          <a:p>
            <a:pPr algn="ctr"/>
            <a:endParaRPr lang="cs-CZ" b="1" dirty="0" smtClean="0"/>
          </a:p>
          <a:p>
            <a:pPr algn="ctr"/>
            <a:r>
              <a:rPr lang="cs-CZ" b="1" dirty="0" smtClean="0"/>
              <a:t>Autor</a:t>
            </a:r>
            <a:r>
              <a:rPr lang="cs-CZ" b="1" dirty="0"/>
              <a:t>: Mgr. </a:t>
            </a:r>
            <a:r>
              <a:rPr lang="cs-CZ" b="1" dirty="0" smtClean="0"/>
              <a:t>Eliška </a:t>
            </a:r>
            <a:r>
              <a:rPr lang="cs-CZ" b="1" dirty="0" err="1" smtClean="0"/>
              <a:t>Galíková</a:t>
            </a:r>
            <a:r>
              <a:rPr lang="cs-CZ" b="1" dirty="0" smtClean="0"/>
              <a:t> </a:t>
            </a:r>
            <a:endParaRPr lang="cs-CZ" b="1" dirty="0"/>
          </a:p>
          <a:p>
            <a:pPr algn="ctr"/>
            <a:endParaRPr lang="cs-CZ" dirty="0"/>
          </a:p>
          <a:p>
            <a:pPr algn="ctr"/>
            <a:r>
              <a:rPr lang="cs-CZ" dirty="0"/>
              <a:t>Škola: Základní škola </a:t>
            </a:r>
            <a:r>
              <a:rPr lang="cs-CZ" dirty="0" smtClean="0"/>
              <a:t>Fryšták, </a:t>
            </a:r>
            <a:r>
              <a:rPr lang="cs-CZ" dirty="0"/>
              <a:t>okres Zlín, příspěvková organizace </a:t>
            </a:r>
          </a:p>
        </p:txBody>
      </p:sp>
      <p:sp>
        <p:nvSpPr>
          <p:cNvPr id="4113" name="Text Box 17"/>
          <p:cNvSpPr txBox="1">
            <a:spLocks noChangeArrowheads="1"/>
          </p:cNvSpPr>
          <p:nvPr/>
        </p:nvSpPr>
        <p:spPr bwMode="auto">
          <a:xfrm>
            <a:off x="0" y="2057400"/>
            <a:ext cx="9144000" cy="823913"/>
          </a:xfrm>
          <a:prstGeom prst="rect">
            <a:avLst/>
          </a:prstGeom>
          <a:solidFill>
            <a:srgbClr val="FFFFFF"/>
          </a:solidFill>
          <a:ln w="9525" algn="ctr">
            <a:noFill/>
            <a:miter lim="800000"/>
            <a:headEnd/>
            <a:tailEnd/>
          </a:ln>
          <a:effectLst/>
        </p:spPr>
        <p:txBody>
          <a:bodyPr>
            <a:spAutoFit/>
          </a:bodyPr>
          <a:lstStyle/>
          <a:p>
            <a:pPr algn="ctr"/>
            <a:r>
              <a:rPr lang="cs-CZ" dirty="0"/>
              <a:t>Registrační číslo projektu: CZ.1.07/1.1.38/02.0025</a:t>
            </a:r>
          </a:p>
          <a:p>
            <a:pPr algn="ctr"/>
            <a:r>
              <a:rPr lang="cs-CZ" dirty="0"/>
              <a:t>Název projektu: Modernizace výuky na ZŠ Slušovice, </a:t>
            </a:r>
            <a:r>
              <a:rPr lang="cs-CZ" dirty="0" err="1"/>
              <a:t>Fryšták</a:t>
            </a:r>
            <a:r>
              <a:rPr lang="cs-CZ" dirty="0"/>
              <a:t>, </a:t>
            </a:r>
            <a:r>
              <a:rPr lang="cs-CZ" dirty="0" err="1"/>
              <a:t>Kašava</a:t>
            </a:r>
            <a:r>
              <a:rPr lang="cs-CZ" dirty="0"/>
              <a:t> a Velehrad</a:t>
            </a:r>
          </a:p>
          <a:p>
            <a:pPr algn="ctr"/>
            <a:r>
              <a:rPr lang="cs-CZ" sz="1200" dirty="0"/>
              <a:t>Tento projekt je spolufinancován z Evropského sociálního fondu a státního rozpočtu České republiky.</a:t>
            </a:r>
          </a:p>
        </p:txBody>
      </p:sp>
    </p:spTree>
    <p:extLst>
      <p:ext uri="{BB962C8B-B14F-4D97-AF65-F5344CB8AC3E}">
        <p14:creationId xmlns:p14="http://schemas.microsoft.com/office/powerpoint/2010/main" val="650254691"/>
      </p:ext>
    </p:extLst>
  </p:cSld>
  <p:clrMapOvr>
    <a:masterClrMapping/>
  </p:clrMapOvr>
  <p:transition>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5192" y="28636"/>
            <a:ext cx="8229600" cy="1143000"/>
          </a:xfrm>
        </p:spPr>
        <p:txBody>
          <a:bodyPr>
            <a:normAutofit/>
          </a:bodyPr>
          <a:lstStyle/>
          <a:p>
            <a:r>
              <a:rPr lang="cs-CZ" sz="6000" b="1" dirty="0" smtClean="0">
                <a:latin typeface="Andalus" panose="02020603050405020304" pitchFamily="18" charset="-78"/>
                <a:cs typeface="Andalus" panose="02020603050405020304" pitchFamily="18" charset="-78"/>
              </a:rPr>
              <a:t>Život včely</a:t>
            </a:r>
            <a:endParaRPr lang="cs-CZ" sz="6000" b="1" dirty="0">
              <a:latin typeface="Andalus" panose="02020603050405020304" pitchFamily="18" charset="-78"/>
              <a:cs typeface="Andalus" panose="02020603050405020304"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51520" y="1098407"/>
            <a:ext cx="8496944" cy="1754326"/>
          </a:xfrm>
          <a:prstGeom prst="rect">
            <a:avLst/>
          </a:prstGeom>
          <a:noFill/>
        </p:spPr>
        <p:txBody>
          <a:bodyPr wrap="square" rtlCol="0">
            <a:spAutoFit/>
          </a:bodyPr>
          <a:lstStyle/>
          <a:p>
            <a:r>
              <a:rPr lang="cs-CZ" sz="3600" dirty="0" smtClean="0">
                <a:latin typeface="Andalus" panose="02020603050405020304" pitchFamily="18" charset="-78"/>
                <a:cs typeface="Andalus" panose="02020603050405020304" pitchFamily="18" charset="-78"/>
              </a:rPr>
              <a:t>Včela medonosná žije v úlu, kde si staví hnízdo. To se skládá z plástů tvořených komůrkami z vosku. </a:t>
            </a:r>
            <a:endParaRPr lang="cs-CZ" sz="3600" dirty="0">
              <a:latin typeface="Andalus" panose="02020603050405020304" pitchFamily="18" charset="-78"/>
              <a:cs typeface="Andalus" panose="02020603050405020304" pitchFamily="18" charset="-78"/>
            </a:endParaRPr>
          </a:p>
        </p:txBody>
      </p:sp>
      <p:sp>
        <p:nvSpPr>
          <p:cNvPr id="6" name="TextovéPole 5"/>
          <p:cNvSpPr txBox="1"/>
          <p:nvPr/>
        </p:nvSpPr>
        <p:spPr>
          <a:xfrm>
            <a:off x="251520" y="3140968"/>
            <a:ext cx="8496944" cy="2308324"/>
          </a:xfrm>
          <a:prstGeom prst="rect">
            <a:avLst/>
          </a:prstGeom>
          <a:noFill/>
        </p:spPr>
        <p:txBody>
          <a:bodyPr wrap="square" rtlCol="0">
            <a:spAutoFit/>
          </a:bodyPr>
          <a:lstStyle/>
          <a:p>
            <a:r>
              <a:rPr lang="cs-CZ" sz="3600" dirty="0" smtClean="0">
                <a:latin typeface="Andalus" panose="02020603050405020304" pitchFamily="18" charset="-78"/>
                <a:cs typeface="Andalus" panose="02020603050405020304" pitchFamily="18" charset="-78"/>
              </a:rPr>
              <a:t>V jednom úlu žije jediná královna – matka, která klade vajíčka. Spolu s ní zde žijí včelí samečci – trubci. Jejich jediným úkolem je oplodnit královnu, po oplodnění hynou. </a:t>
            </a:r>
            <a:endParaRPr lang="cs-CZ" sz="3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1793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upload.wikimedia.org/wikipedia/commons/thumb/3/37/Bienenwabe_mit_Eiern_und_Brut_5.jpg/220px-Bienenwabe_mit_Eiern_und_Brut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3967152"/>
            <a:ext cx="3084790" cy="2313594"/>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2477573" y="5016227"/>
            <a:ext cx="2364750" cy="523220"/>
          </a:xfrm>
          <a:prstGeom prst="rect">
            <a:avLst/>
          </a:prstGeom>
        </p:spPr>
        <p:txBody>
          <a:bodyPr wrap="none">
            <a:spAutoFit/>
          </a:bodyPr>
          <a:lstStyle/>
          <a:p>
            <a:r>
              <a:rPr lang="cs-CZ" sz="2800" dirty="0">
                <a:latin typeface="Andalus" panose="02020603050405020304" pitchFamily="18" charset="-78"/>
                <a:cs typeface="Andalus" panose="02020603050405020304" pitchFamily="18" charset="-78"/>
              </a:rPr>
              <a:t>Vajíčka a larvy</a:t>
            </a:r>
          </a:p>
        </p:txBody>
      </p:sp>
      <p:sp>
        <p:nvSpPr>
          <p:cNvPr id="9" name="Obdélník 8"/>
          <p:cNvSpPr/>
          <p:nvPr/>
        </p:nvSpPr>
        <p:spPr>
          <a:xfrm>
            <a:off x="311215" y="194045"/>
            <a:ext cx="8496944" cy="3416320"/>
          </a:xfrm>
          <a:prstGeom prst="rect">
            <a:avLst/>
          </a:prstGeom>
        </p:spPr>
        <p:txBody>
          <a:bodyPr wrap="square">
            <a:spAutoFit/>
          </a:bodyPr>
          <a:lstStyle/>
          <a:p>
            <a:r>
              <a:rPr lang="cs-CZ" sz="3600" dirty="0">
                <a:latin typeface="Andalus" panose="02020603050405020304" pitchFamily="18" charset="-78"/>
                <a:cs typeface="Andalus" panose="02020603050405020304" pitchFamily="18" charset="-78"/>
              </a:rPr>
              <a:t>Celý úl zabezpečují dělnice. Mladé dělnice čistí úl, starší krmí larvy a staví voskové plásty. Nejstarší dělnice sbírají pyl a nektar a vyrábějí med, kterým krmí larvy, trubce i královnu. Dělnice jsou též samičky, ale nemají schopnost se rozmnožovat.</a:t>
            </a:r>
          </a:p>
        </p:txBody>
      </p:sp>
    </p:spTree>
    <p:extLst>
      <p:ext uri="{BB962C8B-B14F-4D97-AF65-F5344CB8AC3E}">
        <p14:creationId xmlns:p14="http://schemas.microsoft.com/office/powerpoint/2010/main" val="402488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36639" y="898614"/>
            <a:ext cx="3816424" cy="3785652"/>
          </a:xfrm>
          <a:prstGeom prst="rect">
            <a:avLst/>
          </a:prstGeom>
        </p:spPr>
        <p:txBody>
          <a:bodyPr wrap="square">
            <a:spAutoFit/>
          </a:bodyPr>
          <a:lstStyle/>
          <a:p>
            <a:r>
              <a:rPr lang="cs-CZ" sz="4000" dirty="0">
                <a:latin typeface="Andalus" panose="02020603050405020304" pitchFamily="18" charset="-78"/>
                <a:cs typeface="Andalus" panose="02020603050405020304" pitchFamily="18" charset="-78"/>
              </a:rPr>
              <a:t>Dole čerstvě vyprodukované voskové šupinky, nahoře část mezistěny z vosku</a:t>
            </a:r>
          </a:p>
        </p:txBody>
      </p:sp>
      <p:pic>
        <p:nvPicPr>
          <p:cNvPr id="5" name="Picture 10" descr="http://upload.wikimedia.org/wikipedia/commons/thumb/e/e6/Bienenwachs.jpg/220px-Bienenwach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5366" y="908720"/>
            <a:ext cx="5040560" cy="37804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OPVK_hor_zakladni_logolink_RGB_c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68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423" y="274638"/>
            <a:ext cx="8982577" cy="1143000"/>
          </a:xfrm>
        </p:spPr>
        <p:txBody>
          <a:bodyPr>
            <a:noAutofit/>
          </a:bodyPr>
          <a:lstStyle/>
          <a:p>
            <a:r>
              <a:rPr lang="cs-CZ" b="1" dirty="0" smtClean="0">
                <a:latin typeface="Andalus" panose="02020603050405020304" pitchFamily="18" charset="-78"/>
                <a:cs typeface="Andalus" panose="02020603050405020304" pitchFamily="18" charset="-78"/>
              </a:rPr>
              <a:t>Vybrané poddruhy včely medonosné</a:t>
            </a:r>
            <a:endParaRPr lang="cs-CZ" b="1" dirty="0">
              <a:latin typeface="Andalus" panose="02020603050405020304" pitchFamily="18" charset="-78"/>
              <a:cs typeface="Andalus" panose="02020603050405020304"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descr="http://upload.wikimedia.org/wikipedia/commons/thumb/2/2c/Apis_mell_syr_02.jpg/120px-Apis_mell_syr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423" y="1847412"/>
            <a:ext cx="3343605" cy="169966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upload.wikimedia.org/wikipedia/commons/thumb/5/55/Abeille-bee-honey.jpg/120px-Abeille-bee-hone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6861" y="3585084"/>
            <a:ext cx="2235847" cy="214268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upload.wikimedia.org/wikipedia/commons/thumb/f/f5/Apis_mellifera_carnica_worker_hive_entrance_2.jpg/120px-Apis_mellifera_carnica_worker_hive_entrance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960" y="1541063"/>
            <a:ext cx="2109748" cy="1406499"/>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upload.wikimedia.org/wikipedia/commons/thumb/a/ac/Apis_mellifera_scutellata_1355021.jpg/80px-Apis_mellifera_scutellata_135502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7227" y="2401457"/>
            <a:ext cx="1944216" cy="2916327"/>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6407696" y="5317784"/>
            <a:ext cx="2736304" cy="400110"/>
          </a:xfrm>
          <a:prstGeom prst="rect">
            <a:avLst/>
          </a:prstGeom>
          <a:noFill/>
        </p:spPr>
        <p:txBody>
          <a:bodyPr wrap="square" rtlCol="0">
            <a:spAutoFit/>
          </a:bodyPr>
          <a:lstStyle/>
          <a:p>
            <a:r>
              <a:rPr lang="cs-CZ" sz="2000" b="1" dirty="0">
                <a:latin typeface="Andalus" panose="02020603050405020304" pitchFamily="18" charset="-78"/>
                <a:cs typeface="Andalus" panose="02020603050405020304" pitchFamily="18" charset="-78"/>
              </a:rPr>
              <a:t>Včela med. středoafrická</a:t>
            </a:r>
          </a:p>
        </p:txBody>
      </p:sp>
      <p:sp>
        <p:nvSpPr>
          <p:cNvPr id="6" name="TextovéPole 5"/>
          <p:cNvSpPr txBox="1"/>
          <p:nvPr/>
        </p:nvSpPr>
        <p:spPr>
          <a:xfrm>
            <a:off x="3752518" y="2947562"/>
            <a:ext cx="2922240" cy="400110"/>
          </a:xfrm>
          <a:prstGeom prst="rect">
            <a:avLst/>
          </a:prstGeom>
          <a:noFill/>
        </p:spPr>
        <p:txBody>
          <a:bodyPr wrap="square" rtlCol="0">
            <a:spAutoFit/>
          </a:bodyPr>
          <a:lstStyle/>
          <a:p>
            <a:r>
              <a:rPr lang="cs-CZ" sz="2000" b="1" dirty="0">
                <a:latin typeface="Andalus" panose="02020603050405020304" pitchFamily="18" charset="-78"/>
                <a:cs typeface="Andalus" panose="02020603050405020304" pitchFamily="18" charset="-78"/>
              </a:rPr>
              <a:t>Včela medonosná kraňská</a:t>
            </a:r>
          </a:p>
        </p:txBody>
      </p:sp>
      <p:sp>
        <p:nvSpPr>
          <p:cNvPr id="7" name="TextovéPole 6"/>
          <p:cNvSpPr txBox="1"/>
          <p:nvPr/>
        </p:nvSpPr>
        <p:spPr>
          <a:xfrm>
            <a:off x="3236633" y="5754795"/>
            <a:ext cx="2736304" cy="400110"/>
          </a:xfrm>
          <a:prstGeom prst="rect">
            <a:avLst/>
          </a:prstGeom>
          <a:noFill/>
        </p:spPr>
        <p:txBody>
          <a:bodyPr wrap="square" rtlCol="0">
            <a:spAutoFit/>
          </a:bodyPr>
          <a:lstStyle/>
          <a:p>
            <a:r>
              <a:rPr lang="cs-CZ" sz="2000" b="1" dirty="0">
                <a:latin typeface="Andalus" panose="02020603050405020304" pitchFamily="18" charset="-78"/>
                <a:cs typeface="Andalus" panose="02020603050405020304" pitchFamily="18" charset="-78"/>
              </a:rPr>
              <a:t>Včela medonosná tmavá</a:t>
            </a:r>
          </a:p>
        </p:txBody>
      </p:sp>
      <p:sp>
        <p:nvSpPr>
          <p:cNvPr id="8" name="TextovéPole 7"/>
          <p:cNvSpPr txBox="1"/>
          <p:nvPr/>
        </p:nvSpPr>
        <p:spPr>
          <a:xfrm>
            <a:off x="521759" y="3659565"/>
            <a:ext cx="2808561" cy="400110"/>
          </a:xfrm>
          <a:prstGeom prst="rect">
            <a:avLst/>
          </a:prstGeom>
          <a:noFill/>
        </p:spPr>
        <p:txBody>
          <a:bodyPr wrap="square" rtlCol="0">
            <a:spAutoFit/>
          </a:bodyPr>
          <a:lstStyle/>
          <a:p>
            <a:r>
              <a:rPr lang="cs-CZ" sz="2000" b="1" dirty="0">
                <a:latin typeface="Andalus" panose="02020603050405020304" pitchFamily="18" charset="-78"/>
                <a:cs typeface="Andalus" panose="02020603050405020304" pitchFamily="18" charset="-78"/>
              </a:rPr>
              <a:t>Včela medonosná syrská</a:t>
            </a:r>
          </a:p>
        </p:txBody>
      </p:sp>
    </p:spTree>
    <p:extLst>
      <p:ext uri="{BB962C8B-B14F-4D97-AF65-F5344CB8AC3E}">
        <p14:creationId xmlns:p14="http://schemas.microsoft.com/office/powerpoint/2010/main" val="412942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150"/>
                                        </p:tgtEl>
                                        <p:attrNameLst>
                                          <p:attrName>style.visibility</p:attrName>
                                        </p:attrNameLst>
                                      </p:cBhvr>
                                      <p:to>
                                        <p:strVal val="visible"/>
                                      </p:to>
                                    </p:set>
                                    <p:animEffect transition="in" filter="fade">
                                      <p:cBhvr>
                                        <p:cTn id="19" dur="1000"/>
                                        <p:tgtEl>
                                          <p:spTgt spid="6150"/>
                                        </p:tgtEl>
                                      </p:cBhvr>
                                    </p:animEffect>
                                    <p:anim calcmode="lin" valueType="num">
                                      <p:cBhvr>
                                        <p:cTn id="20" dur="1000" fill="hold"/>
                                        <p:tgtEl>
                                          <p:spTgt spid="6150"/>
                                        </p:tgtEl>
                                        <p:attrNameLst>
                                          <p:attrName>ppt_x</p:attrName>
                                        </p:attrNameLst>
                                      </p:cBhvr>
                                      <p:tavLst>
                                        <p:tav tm="0">
                                          <p:val>
                                            <p:strVal val="#ppt_x"/>
                                          </p:val>
                                        </p:tav>
                                        <p:tav tm="100000">
                                          <p:val>
                                            <p:strVal val="#ppt_x"/>
                                          </p:val>
                                        </p:tav>
                                      </p:tavLst>
                                    </p:anim>
                                    <p:anim calcmode="lin" valueType="num">
                                      <p:cBhvr>
                                        <p:cTn id="21" dur="1000" fill="hold"/>
                                        <p:tgtEl>
                                          <p:spTgt spid="615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148"/>
                                        </p:tgtEl>
                                        <p:attrNameLst>
                                          <p:attrName>style.visibility</p:attrName>
                                        </p:attrNameLst>
                                      </p:cBhvr>
                                      <p:to>
                                        <p:strVal val="visible"/>
                                      </p:to>
                                    </p:set>
                                    <p:animEffect transition="in" filter="fade">
                                      <p:cBhvr>
                                        <p:cTn id="31" dur="1000"/>
                                        <p:tgtEl>
                                          <p:spTgt spid="6148"/>
                                        </p:tgtEl>
                                      </p:cBhvr>
                                    </p:animEffect>
                                    <p:anim calcmode="lin" valueType="num">
                                      <p:cBhvr>
                                        <p:cTn id="32" dur="1000" fill="hold"/>
                                        <p:tgtEl>
                                          <p:spTgt spid="6148"/>
                                        </p:tgtEl>
                                        <p:attrNameLst>
                                          <p:attrName>ppt_x</p:attrName>
                                        </p:attrNameLst>
                                      </p:cBhvr>
                                      <p:tavLst>
                                        <p:tav tm="0">
                                          <p:val>
                                            <p:strVal val="#ppt_x"/>
                                          </p:val>
                                        </p:tav>
                                        <p:tav tm="100000">
                                          <p:val>
                                            <p:strVal val="#ppt_x"/>
                                          </p:val>
                                        </p:tav>
                                      </p:tavLst>
                                    </p:anim>
                                    <p:anim calcmode="lin" valueType="num">
                                      <p:cBhvr>
                                        <p:cTn id="33" dur="1000" fill="hold"/>
                                        <p:tgtEl>
                                          <p:spTgt spid="614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152"/>
                                        </p:tgtEl>
                                        <p:attrNameLst>
                                          <p:attrName>style.visibility</p:attrName>
                                        </p:attrNameLst>
                                      </p:cBhvr>
                                      <p:to>
                                        <p:strVal val="visible"/>
                                      </p:to>
                                    </p:set>
                                    <p:animEffect transition="in" filter="fade">
                                      <p:cBhvr>
                                        <p:cTn id="43" dur="1000"/>
                                        <p:tgtEl>
                                          <p:spTgt spid="6152"/>
                                        </p:tgtEl>
                                      </p:cBhvr>
                                    </p:animEffect>
                                    <p:anim calcmode="lin" valueType="num">
                                      <p:cBhvr>
                                        <p:cTn id="44" dur="1000" fill="hold"/>
                                        <p:tgtEl>
                                          <p:spTgt spid="6152"/>
                                        </p:tgtEl>
                                        <p:attrNameLst>
                                          <p:attrName>ppt_x</p:attrName>
                                        </p:attrNameLst>
                                      </p:cBhvr>
                                      <p:tavLst>
                                        <p:tav tm="0">
                                          <p:val>
                                            <p:strVal val="#ppt_x"/>
                                          </p:val>
                                        </p:tav>
                                        <p:tav tm="100000">
                                          <p:val>
                                            <p:strVal val="#ppt_x"/>
                                          </p:val>
                                        </p:tav>
                                      </p:tavLst>
                                    </p:anim>
                                    <p:anim calcmode="lin" valueType="num">
                                      <p:cBhvr>
                                        <p:cTn id="45" dur="1000" fill="hold"/>
                                        <p:tgtEl>
                                          <p:spTgt spid="615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anim calcmode="lin" valueType="num">
                                      <p:cBhvr>
                                        <p:cTn id="49" dur="1000" fill="hold"/>
                                        <p:tgtEl>
                                          <p:spTgt spid="5"/>
                                        </p:tgtEl>
                                        <p:attrNameLst>
                                          <p:attrName>ppt_x</p:attrName>
                                        </p:attrNameLst>
                                      </p:cBhvr>
                                      <p:tavLst>
                                        <p:tav tm="0">
                                          <p:val>
                                            <p:strVal val="#ppt_x"/>
                                          </p:val>
                                        </p:tav>
                                        <p:tav tm="100000">
                                          <p:val>
                                            <p:strVal val="#ppt_x"/>
                                          </p:val>
                                        </p:tav>
                                      </p:tavLst>
                                    </p:anim>
                                    <p:anim calcmode="lin" valueType="num">
                                      <p:cBhvr>
                                        <p:cTn id="5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124" y="25121"/>
            <a:ext cx="8229600" cy="1143000"/>
          </a:xfrm>
        </p:spPr>
        <p:txBody>
          <a:bodyPr>
            <a:normAutofit/>
          </a:bodyPr>
          <a:lstStyle/>
          <a:p>
            <a:r>
              <a:rPr lang="cs-CZ" sz="6000" b="1" dirty="0" smtClean="0">
                <a:latin typeface="Andalus" panose="02020603050405020304" pitchFamily="18" charset="-78"/>
                <a:cs typeface="Andalus" panose="02020603050405020304" pitchFamily="18" charset="-78"/>
              </a:rPr>
              <a:t>Význam včely</a:t>
            </a:r>
            <a:endParaRPr lang="cs-CZ" sz="6000" b="1" dirty="0">
              <a:latin typeface="Andalus" panose="02020603050405020304" pitchFamily="18" charset="-78"/>
              <a:cs typeface="Andalus" panose="02020603050405020304" pitchFamily="18" charset="-78"/>
            </a:endParaRPr>
          </a:p>
        </p:txBody>
      </p:sp>
      <p:sp>
        <p:nvSpPr>
          <p:cNvPr id="4" name="TextovéPole 3"/>
          <p:cNvSpPr txBox="1"/>
          <p:nvPr/>
        </p:nvSpPr>
        <p:spPr>
          <a:xfrm>
            <a:off x="85466" y="1023491"/>
            <a:ext cx="8810180" cy="1200329"/>
          </a:xfrm>
          <a:prstGeom prst="rect">
            <a:avLst/>
          </a:prstGeom>
          <a:noFill/>
        </p:spPr>
        <p:txBody>
          <a:bodyPr wrap="square" rtlCol="0">
            <a:spAutoFit/>
          </a:bodyPr>
          <a:lstStyle/>
          <a:p>
            <a:r>
              <a:rPr lang="cs-CZ" sz="3600" dirty="0" smtClean="0">
                <a:latin typeface="Andalus" panose="02020603050405020304" pitchFamily="18" charset="-78"/>
                <a:cs typeface="Andalus" panose="02020603050405020304" pitchFamily="18" charset="-78"/>
              </a:rPr>
              <a:t>Včely poskytují lidem přímý užitek – med, vosk, mateří kašičku, propolis a včelí jed. </a:t>
            </a:r>
            <a:endParaRPr lang="cs-CZ" sz="3600" dirty="0">
              <a:latin typeface="Andalus" panose="02020603050405020304" pitchFamily="18" charset="-78"/>
              <a:cs typeface="Andalus" panose="02020603050405020304" pitchFamily="18" charset="-78"/>
            </a:endParaRPr>
          </a:p>
        </p:txBody>
      </p:sp>
      <p:sp>
        <p:nvSpPr>
          <p:cNvPr id="5" name="TextovéPole 4"/>
          <p:cNvSpPr txBox="1"/>
          <p:nvPr/>
        </p:nvSpPr>
        <p:spPr>
          <a:xfrm>
            <a:off x="73850" y="2470041"/>
            <a:ext cx="8856984" cy="1200329"/>
          </a:xfrm>
          <a:prstGeom prst="rect">
            <a:avLst/>
          </a:prstGeom>
          <a:noFill/>
        </p:spPr>
        <p:txBody>
          <a:bodyPr wrap="square" rtlCol="0">
            <a:spAutoFit/>
          </a:bodyPr>
          <a:lstStyle/>
          <a:p>
            <a:r>
              <a:rPr lang="cs-CZ" sz="3600" dirty="0" smtClean="0">
                <a:latin typeface="Andalus" panose="02020603050405020304" pitchFamily="18" charset="-78"/>
                <a:cs typeface="Andalus" panose="02020603050405020304" pitchFamily="18" charset="-78"/>
              </a:rPr>
              <a:t>Ještě větší význam mají pro opylování květů. Jen opylené květy mohou přinést plody. </a:t>
            </a:r>
            <a:endParaRPr lang="cs-CZ" sz="3600" dirty="0">
              <a:latin typeface="Andalus" panose="02020603050405020304" pitchFamily="18" charset="-78"/>
              <a:cs typeface="Andalus" panose="02020603050405020304" pitchFamily="18" charset="-78"/>
            </a:endParaRPr>
          </a:p>
        </p:txBody>
      </p:sp>
      <p:pic>
        <p:nvPicPr>
          <p:cNvPr id="9"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Picture 2" descr="http://upload.wikimedia.org/wikipedia/commons/thumb/b/bf/Mor%C3%A1vka%2C_v%C4%8Del%C3%AD_%C3%BAly.JPG/220px-Mor%C3%A1vka%2C_v%C4%8Del%C3%AD_%C3%BAl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5669" y="3861048"/>
            <a:ext cx="4440597" cy="27047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ovéPole 9"/>
          <p:cNvSpPr txBox="1"/>
          <p:nvPr/>
        </p:nvSpPr>
        <p:spPr>
          <a:xfrm>
            <a:off x="2759848" y="5306614"/>
            <a:ext cx="1800200" cy="523220"/>
          </a:xfrm>
          <a:prstGeom prst="rect">
            <a:avLst/>
          </a:prstGeom>
          <a:noFill/>
        </p:spPr>
        <p:txBody>
          <a:bodyPr wrap="square" rtlCol="0">
            <a:spAutoFit/>
          </a:bodyPr>
          <a:lstStyle/>
          <a:p>
            <a:r>
              <a:rPr lang="cs-CZ" sz="2800" dirty="0" smtClean="0">
                <a:latin typeface="Andalus" panose="02020603050405020304" pitchFamily="18" charset="-78"/>
                <a:cs typeface="Andalus" panose="02020603050405020304" pitchFamily="18" charset="-78"/>
              </a:rPr>
              <a:t>Včelí úly</a:t>
            </a:r>
            <a:endParaRPr lang="cs-CZ"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8409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fade">
                                      <p:cBhvr>
                                        <p:cTn id="17" dur="750"/>
                                        <p:tgtEl>
                                          <p:spTgt spid="819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1403648" y="188640"/>
            <a:ext cx="6725944" cy="1015663"/>
          </a:xfrm>
          <a:prstGeom prst="rect">
            <a:avLst/>
          </a:prstGeom>
        </p:spPr>
        <p:txBody>
          <a:bodyPr wrap="none">
            <a:spAutoFit/>
          </a:bodyPr>
          <a:lstStyle/>
          <a:p>
            <a:r>
              <a:rPr lang="cs-CZ" sz="6000" b="1" dirty="0">
                <a:latin typeface="Andalus" panose="02020603050405020304" pitchFamily="18" charset="-78"/>
                <a:cs typeface="Andalus" panose="02020603050405020304" pitchFamily="18" charset="-78"/>
              </a:rPr>
              <a:t>Nebezpečí pro včely </a:t>
            </a:r>
          </a:p>
        </p:txBody>
      </p:sp>
      <p:sp>
        <p:nvSpPr>
          <p:cNvPr id="6" name="Obdélník 5"/>
          <p:cNvSpPr/>
          <p:nvPr/>
        </p:nvSpPr>
        <p:spPr>
          <a:xfrm>
            <a:off x="196817" y="1500101"/>
            <a:ext cx="7992888" cy="1200329"/>
          </a:xfrm>
          <a:prstGeom prst="rect">
            <a:avLst/>
          </a:prstGeom>
        </p:spPr>
        <p:txBody>
          <a:bodyPr wrap="square">
            <a:spAutoFit/>
          </a:bodyPr>
          <a:lstStyle/>
          <a:p>
            <a:r>
              <a:rPr lang="cs-CZ" sz="3600" dirty="0">
                <a:latin typeface="Andalus" panose="02020603050405020304" pitchFamily="18" charset="-78"/>
                <a:cs typeface="Andalus" panose="02020603050405020304" pitchFamily="18" charset="-78"/>
              </a:rPr>
              <a:t>Používání chemických látek na polích, v zahradách a v sadech.</a:t>
            </a:r>
          </a:p>
        </p:txBody>
      </p:sp>
      <p:sp>
        <p:nvSpPr>
          <p:cNvPr id="7" name="Obdélník 6"/>
          <p:cNvSpPr/>
          <p:nvPr/>
        </p:nvSpPr>
        <p:spPr>
          <a:xfrm>
            <a:off x="230948" y="2852936"/>
            <a:ext cx="8085468" cy="2308324"/>
          </a:xfrm>
          <a:prstGeom prst="rect">
            <a:avLst/>
          </a:prstGeom>
        </p:spPr>
        <p:txBody>
          <a:bodyPr wrap="square">
            <a:spAutoFit/>
          </a:bodyPr>
          <a:lstStyle/>
          <a:p>
            <a:r>
              <a:rPr lang="cs-CZ" sz="3600" dirty="0">
                <a:latin typeface="Andalus" panose="02020603050405020304" pitchFamily="18" charset="-78"/>
                <a:cs typeface="Andalus" panose="02020603050405020304" pitchFamily="18" charset="-78"/>
              </a:rPr>
              <a:t>Jelikož první jarní potravu poskytují včelám rozkvetlé květy vrby jívy (kočičky), trháním těchto kočiček je o potravu ochuzujeme. </a:t>
            </a:r>
          </a:p>
        </p:txBody>
      </p:sp>
    </p:spTree>
    <p:extLst>
      <p:ext uri="{BB962C8B-B14F-4D97-AF65-F5344CB8AC3E}">
        <p14:creationId xmlns:p14="http://schemas.microsoft.com/office/powerpoint/2010/main" val="293147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smtClean="0">
                <a:latin typeface="Andalus" panose="02020603050405020304" pitchFamily="18" charset="-78"/>
                <a:cs typeface="Andalus" panose="02020603050405020304" pitchFamily="18" charset="-78"/>
              </a:rPr>
              <a:t>Opakování </a:t>
            </a:r>
            <a:endParaRPr lang="cs-CZ" sz="6000" dirty="0">
              <a:latin typeface="Andalus" panose="02020603050405020304" pitchFamily="18" charset="-78"/>
              <a:cs typeface="Andalus" panose="02020603050405020304"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395536" y="1484784"/>
            <a:ext cx="7704856" cy="707886"/>
          </a:xfrm>
          <a:prstGeom prst="rect">
            <a:avLst/>
          </a:prstGeom>
          <a:noFill/>
        </p:spPr>
        <p:txBody>
          <a:bodyPr wrap="square" rtlCol="0">
            <a:spAutoFit/>
          </a:bodyPr>
          <a:lstStyle/>
          <a:p>
            <a:r>
              <a:rPr lang="cs-CZ" sz="4000" b="1" dirty="0" smtClean="0">
                <a:latin typeface="Andalus" panose="02020603050405020304" pitchFamily="18" charset="-78"/>
                <a:cs typeface="Andalus" panose="02020603050405020304" pitchFamily="18" charset="-78"/>
              </a:rPr>
              <a:t>Tělo se skládá ze tří hlavních částí: </a:t>
            </a:r>
            <a:endParaRPr lang="cs-CZ" sz="4000" b="1" dirty="0">
              <a:latin typeface="Andalus" panose="02020603050405020304" pitchFamily="18" charset="-78"/>
              <a:cs typeface="Andalus" panose="02020603050405020304" pitchFamily="18" charset="-78"/>
            </a:endParaRPr>
          </a:p>
        </p:txBody>
      </p:sp>
      <p:sp>
        <p:nvSpPr>
          <p:cNvPr id="6" name="TextovéPole 5"/>
          <p:cNvSpPr txBox="1"/>
          <p:nvPr/>
        </p:nvSpPr>
        <p:spPr>
          <a:xfrm>
            <a:off x="1403648" y="2348880"/>
            <a:ext cx="482453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a) hlava, tělo, nohy</a:t>
            </a:r>
            <a:endParaRPr lang="cs-CZ" sz="4400" dirty="0">
              <a:latin typeface="Andalus" panose="02020603050405020304" pitchFamily="18" charset="-78"/>
              <a:cs typeface="Andalus" panose="02020603050405020304" pitchFamily="18" charset="-78"/>
            </a:endParaRPr>
          </a:p>
        </p:txBody>
      </p:sp>
      <p:sp>
        <p:nvSpPr>
          <p:cNvPr id="7" name="TextovéPole 6"/>
          <p:cNvSpPr txBox="1"/>
          <p:nvPr/>
        </p:nvSpPr>
        <p:spPr>
          <a:xfrm>
            <a:off x="2080320" y="3443366"/>
            <a:ext cx="626469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b) hlava, hruď, zadeček </a:t>
            </a:r>
            <a:endParaRPr lang="cs-CZ" sz="4400" dirty="0">
              <a:latin typeface="Andalus" panose="02020603050405020304" pitchFamily="18" charset="-78"/>
              <a:cs typeface="Andalus" panose="02020603050405020304" pitchFamily="18" charset="-78"/>
            </a:endParaRPr>
          </a:p>
        </p:txBody>
      </p:sp>
      <p:sp>
        <p:nvSpPr>
          <p:cNvPr id="8" name="TextovéPole 7"/>
          <p:cNvSpPr txBox="1"/>
          <p:nvPr/>
        </p:nvSpPr>
        <p:spPr>
          <a:xfrm>
            <a:off x="3275856" y="4581128"/>
            <a:ext cx="554461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c) hlava, ruce, nohy</a:t>
            </a:r>
            <a:endParaRPr lang="cs-CZ" sz="4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92700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000"/>
                                        <p:tgtEl>
                                          <p:spTgt spid="6"/>
                                        </p:tgtEl>
                                        <p:attrNameLst>
                                          <p:attrName>ppt_x</p:attrName>
                                        </p:attrNameLst>
                                      </p:cBhvr>
                                      <p:tavLst>
                                        <p:tav tm="0">
                                          <p:val>
                                            <p:strVal val="ppt_x"/>
                                          </p:val>
                                        </p:tav>
                                        <p:tav tm="100000">
                                          <p:val>
                                            <p:strVal val="ppt_x"/>
                                          </p:val>
                                        </p:tav>
                                      </p:tavLst>
                                    </p:anim>
                                    <p:anim calcmode="lin" valueType="num">
                                      <p:cBhvr additive="base">
                                        <p:cTn id="7" dur="1000"/>
                                        <p:tgtEl>
                                          <p:spTgt spid="6"/>
                                        </p:tgtEl>
                                        <p:attrNameLst>
                                          <p:attrName>ppt_y</p:attrName>
                                        </p:attrNameLst>
                                      </p:cBhvr>
                                      <p:tavLst>
                                        <p:tav tm="0">
                                          <p:val>
                                            <p:strVal val="ppt_y"/>
                                          </p:val>
                                        </p:tav>
                                        <p:tav tm="100000">
                                          <p:val>
                                            <p:strVal val="1+ppt_h/2"/>
                                          </p:val>
                                        </p:tav>
                                      </p:tavLst>
                                    </p:anim>
                                    <p:set>
                                      <p:cBhvr>
                                        <p:cTn id="8" dur="1" fill="hold">
                                          <p:stCondLst>
                                            <p:cond delay="9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00"/>
                                        <p:tgtEl>
                                          <p:spTgt spid="8"/>
                                        </p:tgtEl>
                                        <p:attrNameLst>
                                          <p:attrName>ppt_x</p:attrName>
                                        </p:attrNameLst>
                                      </p:cBhvr>
                                      <p:tavLst>
                                        <p:tav tm="0">
                                          <p:val>
                                            <p:strVal val="ppt_x"/>
                                          </p:val>
                                        </p:tav>
                                        <p:tav tm="100000">
                                          <p:val>
                                            <p:strVal val="ppt_x"/>
                                          </p:val>
                                        </p:tav>
                                      </p:tavLst>
                                    </p:anim>
                                    <p:anim calcmode="lin" valueType="num">
                                      <p:cBhvr additive="base">
                                        <p:cTn id="13" dur="1000"/>
                                        <p:tgtEl>
                                          <p:spTgt spid="8"/>
                                        </p:tgtEl>
                                        <p:attrNameLst>
                                          <p:attrName>ppt_y</p:attrName>
                                        </p:attrNameLst>
                                      </p:cBhvr>
                                      <p:tavLst>
                                        <p:tav tm="0">
                                          <p:val>
                                            <p:strVal val="ppt_y"/>
                                          </p:val>
                                        </p:tav>
                                        <p:tav tm="100000">
                                          <p:val>
                                            <p:strVal val="1+ppt_h/2"/>
                                          </p:val>
                                        </p:tav>
                                      </p:tavLst>
                                    </p:anim>
                                    <p:set>
                                      <p:cBhvr>
                                        <p:cTn id="14" dur="1" fill="hold">
                                          <p:stCondLst>
                                            <p:cond delay="9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1750" tmFilter="0, 0; .2, .5; .8, .5; 1, 0"/>
                                        <p:tgtEl>
                                          <p:spTgt spid="7"/>
                                        </p:tgtEl>
                                      </p:cBhvr>
                                    </p:animEffect>
                                    <p:animScale>
                                      <p:cBhvr>
                                        <p:cTn id="19" dur="875"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smtClean="0">
                <a:latin typeface="Andalus" panose="02020603050405020304" pitchFamily="18" charset="-78"/>
                <a:cs typeface="Andalus" panose="02020603050405020304" pitchFamily="18" charset="-78"/>
              </a:rPr>
              <a:t>Opakování</a:t>
            </a:r>
            <a:endParaRPr lang="cs-CZ" sz="6000" dirty="0">
              <a:latin typeface="Andalus" panose="02020603050405020304" pitchFamily="18" charset="-78"/>
              <a:cs typeface="Andalus" panose="02020603050405020304"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6504" y="1556792"/>
            <a:ext cx="9137496" cy="707886"/>
          </a:xfrm>
          <a:prstGeom prst="rect">
            <a:avLst/>
          </a:prstGeom>
          <a:noFill/>
        </p:spPr>
        <p:txBody>
          <a:bodyPr wrap="square" rtlCol="0">
            <a:spAutoFit/>
          </a:bodyPr>
          <a:lstStyle/>
          <a:p>
            <a:r>
              <a:rPr lang="cs-CZ" sz="4000" b="1" dirty="0" smtClean="0">
                <a:latin typeface="Andalus" panose="02020603050405020304" pitchFamily="18" charset="-78"/>
                <a:cs typeface="Andalus" panose="02020603050405020304" pitchFamily="18" charset="-78"/>
              </a:rPr>
              <a:t>Jaký má tvar hlavy včelí matka:</a:t>
            </a:r>
            <a:endParaRPr lang="cs-CZ" sz="4000" b="1" dirty="0">
              <a:latin typeface="Andalus" panose="02020603050405020304" pitchFamily="18" charset="-78"/>
              <a:cs typeface="Andalus" panose="02020603050405020304" pitchFamily="18" charset="-78"/>
            </a:endParaRPr>
          </a:p>
        </p:txBody>
      </p:sp>
      <p:sp>
        <p:nvSpPr>
          <p:cNvPr id="6" name="TextovéPole 5"/>
          <p:cNvSpPr txBox="1"/>
          <p:nvPr/>
        </p:nvSpPr>
        <p:spPr>
          <a:xfrm>
            <a:off x="1979712" y="4540089"/>
            <a:ext cx="5112568" cy="830997"/>
          </a:xfrm>
          <a:prstGeom prst="rect">
            <a:avLst/>
          </a:prstGeom>
          <a:noFill/>
        </p:spPr>
        <p:txBody>
          <a:bodyPr wrap="square" rtlCol="0">
            <a:spAutoFit/>
          </a:bodyPr>
          <a:lstStyle/>
          <a:p>
            <a:r>
              <a:rPr lang="cs-CZ" sz="4800" dirty="0" smtClean="0">
                <a:latin typeface="Andalus" panose="02020603050405020304" pitchFamily="18" charset="-78"/>
                <a:cs typeface="Andalus" panose="02020603050405020304" pitchFamily="18" charset="-78"/>
              </a:rPr>
              <a:t>c) </a:t>
            </a:r>
            <a:r>
              <a:rPr lang="cs-CZ" sz="4800" dirty="0">
                <a:latin typeface="Andalus" panose="02020603050405020304" pitchFamily="18" charset="-78"/>
                <a:cs typeface="Andalus" panose="02020603050405020304" pitchFamily="18" charset="-78"/>
              </a:rPr>
              <a:t>s</a:t>
            </a:r>
            <a:r>
              <a:rPr lang="cs-CZ" sz="4800" dirty="0" smtClean="0">
                <a:latin typeface="Andalus" panose="02020603050405020304" pitchFamily="18" charset="-78"/>
                <a:cs typeface="Andalus" panose="02020603050405020304" pitchFamily="18" charset="-78"/>
              </a:rPr>
              <a:t>rdcovitý tvar</a:t>
            </a:r>
            <a:endParaRPr lang="cs-CZ" sz="4800" dirty="0">
              <a:latin typeface="Andalus" panose="02020603050405020304" pitchFamily="18" charset="-78"/>
              <a:cs typeface="Andalus" panose="02020603050405020304" pitchFamily="18" charset="-78"/>
            </a:endParaRPr>
          </a:p>
        </p:txBody>
      </p:sp>
      <p:sp>
        <p:nvSpPr>
          <p:cNvPr id="7" name="TextovéPole 6"/>
          <p:cNvSpPr txBox="1"/>
          <p:nvPr/>
        </p:nvSpPr>
        <p:spPr>
          <a:xfrm>
            <a:off x="1403648" y="3501008"/>
            <a:ext cx="6480720" cy="830997"/>
          </a:xfrm>
          <a:prstGeom prst="rect">
            <a:avLst/>
          </a:prstGeom>
          <a:noFill/>
        </p:spPr>
        <p:txBody>
          <a:bodyPr wrap="square" rtlCol="0">
            <a:spAutoFit/>
          </a:bodyPr>
          <a:lstStyle/>
          <a:p>
            <a:r>
              <a:rPr lang="cs-CZ" sz="4800" dirty="0" smtClean="0">
                <a:latin typeface="Andalus" panose="02020603050405020304" pitchFamily="18" charset="-78"/>
                <a:cs typeface="Andalus" panose="02020603050405020304" pitchFamily="18" charset="-78"/>
              </a:rPr>
              <a:t>b) trojúhelníkový tvar</a:t>
            </a:r>
            <a:endParaRPr lang="cs-CZ" sz="4800" dirty="0">
              <a:latin typeface="Andalus" panose="02020603050405020304" pitchFamily="18" charset="-78"/>
              <a:cs typeface="Andalus" panose="02020603050405020304" pitchFamily="18" charset="-78"/>
            </a:endParaRPr>
          </a:p>
        </p:txBody>
      </p:sp>
      <p:sp>
        <p:nvSpPr>
          <p:cNvPr id="8" name="TextovéPole 7"/>
          <p:cNvSpPr txBox="1"/>
          <p:nvPr/>
        </p:nvSpPr>
        <p:spPr>
          <a:xfrm>
            <a:off x="827584" y="2492896"/>
            <a:ext cx="5256584" cy="830997"/>
          </a:xfrm>
          <a:prstGeom prst="rect">
            <a:avLst/>
          </a:prstGeom>
          <a:noFill/>
        </p:spPr>
        <p:txBody>
          <a:bodyPr wrap="square" rtlCol="0">
            <a:spAutoFit/>
          </a:bodyPr>
          <a:lstStyle/>
          <a:p>
            <a:r>
              <a:rPr lang="cs-CZ" sz="4800" dirty="0" smtClean="0">
                <a:latin typeface="Andalus" panose="02020603050405020304" pitchFamily="18" charset="-78"/>
                <a:cs typeface="Andalus" panose="02020603050405020304" pitchFamily="18" charset="-78"/>
              </a:rPr>
              <a:t>a) kruhovitý tvar</a:t>
            </a:r>
            <a:endParaRPr lang="cs-CZ" sz="4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9513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grpId="0" nodeType="clickEffect">
                                  <p:stCondLst>
                                    <p:cond delay="0"/>
                                  </p:stCondLst>
                                  <p:childTnLst>
                                    <p:anim calcmode="lin" valueType="num">
                                      <p:cBhvr additive="base">
                                        <p:cTn id="6" dur="1000"/>
                                        <p:tgtEl>
                                          <p:spTgt spid="8"/>
                                        </p:tgtEl>
                                        <p:attrNameLst>
                                          <p:attrName>ppt_x</p:attrName>
                                        </p:attrNameLst>
                                      </p:cBhvr>
                                      <p:tavLst>
                                        <p:tav tm="0">
                                          <p:val>
                                            <p:strVal val="ppt_x"/>
                                          </p:val>
                                        </p:tav>
                                        <p:tav tm="100000">
                                          <p:val>
                                            <p:strVal val="0-ppt_w/2"/>
                                          </p:val>
                                        </p:tav>
                                      </p:tavLst>
                                    </p:anim>
                                    <p:anim calcmode="lin" valueType="num">
                                      <p:cBhvr additive="base">
                                        <p:cTn id="7" dur="1000"/>
                                        <p:tgtEl>
                                          <p:spTgt spid="8"/>
                                        </p:tgtEl>
                                        <p:attrNameLst>
                                          <p:attrName>ppt_y</p:attrName>
                                        </p:attrNameLst>
                                      </p:cBhvr>
                                      <p:tavLst>
                                        <p:tav tm="0">
                                          <p:val>
                                            <p:strVal val="ppt_y"/>
                                          </p:val>
                                        </p:tav>
                                        <p:tav tm="100000">
                                          <p:val>
                                            <p:strVal val="1+ppt_h/2"/>
                                          </p:val>
                                        </p:tav>
                                      </p:tavLst>
                                    </p:anim>
                                    <p:set>
                                      <p:cBhvr>
                                        <p:cTn id="8" dur="1" fill="hold">
                                          <p:stCondLst>
                                            <p:cond delay="9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00"/>
                                        <p:tgtEl>
                                          <p:spTgt spid="7"/>
                                        </p:tgtEl>
                                        <p:attrNameLst>
                                          <p:attrName>ppt_x</p:attrName>
                                        </p:attrNameLst>
                                      </p:cBhvr>
                                      <p:tavLst>
                                        <p:tav tm="0">
                                          <p:val>
                                            <p:strVal val="ppt_x"/>
                                          </p:val>
                                        </p:tav>
                                        <p:tav tm="100000">
                                          <p:val>
                                            <p:strVal val="ppt_x"/>
                                          </p:val>
                                        </p:tav>
                                      </p:tavLst>
                                    </p:anim>
                                    <p:anim calcmode="lin" valueType="num">
                                      <p:cBhvr additive="base">
                                        <p:cTn id="13" dur="1000"/>
                                        <p:tgtEl>
                                          <p:spTgt spid="7"/>
                                        </p:tgtEl>
                                        <p:attrNameLst>
                                          <p:attrName>ppt_y</p:attrName>
                                        </p:attrNameLst>
                                      </p:cBhvr>
                                      <p:tavLst>
                                        <p:tav tm="0">
                                          <p:val>
                                            <p:strVal val="ppt_y"/>
                                          </p:val>
                                        </p:tav>
                                        <p:tav tm="100000">
                                          <p:val>
                                            <p:strVal val="1+ppt_h/2"/>
                                          </p:val>
                                        </p:tav>
                                      </p:tavLst>
                                    </p:anim>
                                    <p:set>
                                      <p:cBhvr>
                                        <p:cTn id="14" dur="1" fill="hold">
                                          <p:stCondLst>
                                            <p:cond delay="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1750" tmFilter="0, 0; .2, .5; .8, .5; 1, 0"/>
                                        <p:tgtEl>
                                          <p:spTgt spid="6"/>
                                        </p:tgtEl>
                                      </p:cBhvr>
                                    </p:animEffect>
                                    <p:animScale>
                                      <p:cBhvr>
                                        <p:cTn id="19" dur="875"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6000" dirty="0" smtClean="0">
                <a:latin typeface="Andalus" pitchFamily="18" charset="-78"/>
                <a:cs typeface="Andalus" pitchFamily="18" charset="-78"/>
              </a:rPr>
              <a:t>Opakování</a:t>
            </a:r>
            <a:r>
              <a:rPr lang="cs-CZ" dirty="0" smtClean="0"/>
              <a:t> </a:t>
            </a:r>
            <a:endParaRPr lang="cs-CZ" dirty="0"/>
          </a:p>
        </p:txBody>
      </p:sp>
      <p:sp>
        <p:nvSpPr>
          <p:cNvPr id="4" name="TextovéPole 3"/>
          <p:cNvSpPr txBox="1"/>
          <p:nvPr/>
        </p:nvSpPr>
        <p:spPr>
          <a:xfrm>
            <a:off x="467544" y="1484784"/>
            <a:ext cx="6624736" cy="707886"/>
          </a:xfrm>
          <a:prstGeom prst="rect">
            <a:avLst/>
          </a:prstGeom>
          <a:noFill/>
        </p:spPr>
        <p:txBody>
          <a:bodyPr wrap="square" rtlCol="0">
            <a:spAutoFit/>
          </a:bodyPr>
          <a:lstStyle/>
          <a:p>
            <a:r>
              <a:rPr lang="cs-CZ" sz="4000" b="1" dirty="0" smtClean="0">
                <a:latin typeface="Andalus" pitchFamily="18" charset="-78"/>
                <a:cs typeface="Andalus" pitchFamily="18" charset="-78"/>
              </a:rPr>
              <a:t>Jaký mají tvar hlavy dělnice:</a:t>
            </a:r>
            <a:endParaRPr lang="cs-CZ" sz="4000" b="1" dirty="0">
              <a:latin typeface="Andalus" pitchFamily="18" charset="-78"/>
              <a:cs typeface="Andalus" pitchFamily="18" charset="-78"/>
            </a:endParaRPr>
          </a:p>
        </p:txBody>
      </p:sp>
      <p:sp>
        <p:nvSpPr>
          <p:cNvPr id="5" name="TextovéPole 4"/>
          <p:cNvSpPr txBox="1"/>
          <p:nvPr/>
        </p:nvSpPr>
        <p:spPr>
          <a:xfrm>
            <a:off x="1763688" y="2492896"/>
            <a:ext cx="518457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a) kruhovitý tvar</a:t>
            </a:r>
            <a:endParaRPr lang="cs-CZ" sz="4400" dirty="0">
              <a:latin typeface="Andalus" panose="02020603050405020304" pitchFamily="18" charset="-78"/>
              <a:cs typeface="Andalus" panose="02020603050405020304" pitchFamily="18" charset="-78"/>
            </a:endParaRPr>
          </a:p>
        </p:txBody>
      </p:sp>
      <p:sp>
        <p:nvSpPr>
          <p:cNvPr id="6" name="TextovéPole 5"/>
          <p:cNvSpPr txBox="1"/>
          <p:nvPr/>
        </p:nvSpPr>
        <p:spPr>
          <a:xfrm>
            <a:off x="2123728" y="3501008"/>
            <a:ext cx="4608512"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b) srdcovitý tvar</a:t>
            </a:r>
            <a:endParaRPr lang="cs-CZ" sz="4400" dirty="0">
              <a:latin typeface="Andalus" panose="02020603050405020304" pitchFamily="18" charset="-78"/>
              <a:cs typeface="Andalus" panose="02020603050405020304" pitchFamily="18" charset="-78"/>
            </a:endParaRPr>
          </a:p>
        </p:txBody>
      </p:sp>
      <p:sp>
        <p:nvSpPr>
          <p:cNvPr id="7" name="TextovéPole 6"/>
          <p:cNvSpPr txBox="1"/>
          <p:nvPr/>
        </p:nvSpPr>
        <p:spPr>
          <a:xfrm>
            <a:off x="2555776" y="4713774"/>
            <a:ext cx="590465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c) trojúhelníkový tvar</a:t>
            </a:r>
            <a:endParaRPr lang="cs-CZ" sz="4400" dirty="0">
              <a:latin typeface="Andalus" panose="02020603050405020304" pitchFamily="18" charset="-78"/>
              <a:cs typeface="Andalus" panose="02020603050405020304" pitchFamily="18" charset="-78"/>
            </a:endParaRPr>
          </a:p>
        </p:txBody>
      </p:sp>
      <p:pic>
        <p:nvPicPr>
          <p:cNvPr id="8"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6" fill="hold" grpId="0" nodeType="clickEffect">
                                  <p:stCondLst>
                                    <p:cond delay="0"/>
                                  </p:stCondLst>
                                  <p:childTnLst>
                                    <p:anim calcmode="lin" valueType="num">
                                      <p:cBhvr additive="base">
                                        <p:cTn id="6" dur="1250"/>
                                        <p:tgtEl>
                                          <p:spTgt spid="5"/>
                                        </p:tgtEl>
                                        <p:attrNameLst>
                                          <p:attrName>ppt_x</p:attrName>
                                        </p:attrNameLst>
                                      </p:cBhvr>
                                      <p:tavLst>
                                        <p:tav tm="0">
                                          <p:val>
                                            <p:strVal val="ppt_x"/>
                                          </p:val>
                                        </p:tav>
                                        <p:tav tm="100000">
                                          <p:val>
                                            <p:strVal val="1+ppt_w/2"/>
                                          </p:val>
                                        </p:tav>
                                      </p:tavLst>
                                    </p:anim>
                                    <p:anim calcmode="lin" valueType="num">
                                      <p:cBhvr additive="base">
                                        <p:cTn id="7" dur="1250"/>
                                        <p:tgtEl>
                                          <p:spTgt spid="5"/>
                                        </p:tgtEl>
                                        <p:attrNameLst>
                                          <p:attrName>ppt_y</p:attrName>
                                        </p:attrNameLst>
                                      </p:cBhvr>
                                      <p:tavLst>
                                        <p:tav tm="0">
                                          <p:val>
                                            <p:strVal val="ppt_y"/>
                                          </p:val>
                                        </p:tav>
                                        <p:tav tm="100000">
                                          <p:val>
                                            <p:strVal val="1+ppt_h/2"/>
                                          </p:val>
                                        </p:tav>
                                      </p:tavLst>
                                    </p:anim>
                                    <p:set>
                                      <p:cBhvr>
                                        <p:cTn id="8" dur="1" fill="hold">
                                          <p:stCondLst>
                                            <p:cond delay="124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6" fill="hold" grpId="0" nodeType="clickEffect">
                                  <p:stCondLst>
                                    <p:cond delay="0"/>
                                  </p:stCondLst>
                                  <p:childTnLst>
                                    <p:anim calcmode="lin" valueType="num">
                                      <p:cBhvr additive="base">
                                        <p:cTn id="12" dur="1250"/>
                                        <p:tgtEl>
                                          <p:spTgt spid="6"/>
                                        </p:tgtEl>
                                        <p:attrNameLst>
                                          <p:attrName>ppt_x</p:attrName>
                                        </p:attrNameLst>
                                      </p:cBhvr>
                                      <p:tavLst>
                                        <p:tav tm="0">
                                          <p:val>
                                            <p:strVal val="ppt_x"/>
                                          </p:val>
                                        </p:tav>
                                        <p:tav tm="100000">
                                          <p:val>
                                            <p:strVal val="1+ppt_w/2"/>
                                          </p:val>
                                        </p:tav>
                                      </p:tavLst>
                                    </p:anim>
                                    <p:anim calcmode="lin" valueType="num">
                                      <p:cBhvr additive="base">
                                        <p:cTn id="13" dur="1250"/>
                                        <p:tgtEl>
                                          <p:spTgt spid="6"/>
                                        </p:tgtEl>
                                        <p:attrNameLst>
                                          <p:attrName>ppt_y</p:attrName>
                                        </p:attrNameLst>
                                      </p:cBhvr>
                                      <p:tavLst>
                                        <p:tav tm="0">
                                          <p:val>
                                            <p:strVal val="ppt_y"/>
                                          </p:val>
                                        </p:tav>
                                        <p:tav tm="100000">
                                          <p:val>
                                            <p:strVal val="1+ppt_h/2"/>
                                          </p:val>
                                        </p:tav>
                                      </p:tavLst>
                                    </p:anim>
                                    <p:set>
                                      <p:cBhvr>
                                        <p:cTn id="14" dur="1" fill="hold">
                                          <p:stCondLst>
                                            <p:cond delay="124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1750" tmFilter="0, 0; .2, .5; .8, .5; 1, 0"/>
                                        <p:tgtEl>
                                          <p:spTgt spid="7"/>
                                        </p:tgtEl>
                                      </p:cBhvr>
                                    </p:animEffect>
                                    <p:animScale>
                                      <p:cBhvr>
                                        <p:cTn id="19" dur="875"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smtClean="0">
                <a:latin typeface="Andalus" pitchFamily="18" charset="-78"/>
                <a:cs typeface="Andalus" pitchFamily="18" charset="-78"/>
              </a:rPr>
              <a:t>Opakování </a:t>
            </a:r>
            <a:endParaRPr lang="cs-CZ" sz="6000" dirty="0">
              <a:latin typeface="Andalus" pitchFamily="18" charset="-78"/>
              <a:cs typeface="Andalus"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51520" y="1484784"/>
            <a:ext cx="6408712" cy="707886"/>
          </a:xfrm>
          <a:prstGeom prst="rect">
            <a:avLst/>
          </a:prstGeom>
          <a:noFill/>
        </p:spPr>
        <p:txBody>
          <a:bodyPr wrap="square" rtlCol="0">
            <a:spAutoFit/>
          </a:bodyPr>
          <a:lstStyle/>
          <a:p>
            <a:r>
              <a:rPr lang="cs-CZ" sz="4000" b="1" dirty="0" smtClean="0">
                <a:latin typeface="Andalus" pitchFamily="18" charset="-78"/>
                <a:cs typeface="Andalus" pitchFamily="18" charset="-78"/>
              </a:rPr>
              <a:t>Jaký mají tvar hlavy trubci: </a:t>
            </a:r>
            <a:endParaRPr lang="cs-CZ" sz="4000" b="1" dirty="0">
              <a:latin typeface="Andalus" pitchFamily="18" charset="-78"/>
              <a:cs typeface="Andalus" pitchFamily="18" charset="-78"/>
            </a:endParaRPr>
          </a:p>
        </p:txBody>
      </p:sp>
      <p:sp>
        <p:nvSpPr>
          <p:cNvPr id="6" name="TextovéPole 5"/>
          <p:cNvSpPr txBox="1"/>
          <p:nvPr/>
        </p:nvSpPr>
        <p:spPr>
          <a:xfrm>
            <a:off x="1619672" y="2564904"/>
            <a:ext cx="5688632"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a) srdcovitý tvar</a:t>
            </a:r>
            <a:endParaRPr lang="cs-CZ" sz="4400" dirty="0">
              <a:latin typeface="Andalus" panose="02020603050405020304" pitchFamily="18" charset="-78"/>
              <a:cs typeface="Andalus" panose="02020603050405020304" pitchFamily="18" charset="-78"/>
            </a:endParaRPr>
          </a:p>
        </p:txBody>
      </p:sp>
      <p:sp>
        <p:nvSpPr>
          <p:cNvPr id="7" name="TextovéPole 6"/>
          <p:cNvSpPr txBox="1"/>
          <p:nvPr/>
        </p:nvSpPr>
        <p:spPr>
          <a:xfrm>
            <a:off x="1979712" y="3501008"/>
            <a:ext cx="6336704"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b) trojúhelníkový tvar</a:t>
            </a:r>
            <a:endParaRPr lang="cs-CZ" sz="4400" dirty="0">
              <a:latin typeface="Andalus" panose="02020603050405020304" pitchFamily="18" charset="-78"/>
              <a:cs typeface="Andalus" panose="02020603050405020304" pitchFamily="18" charset="-78"/>
            </a:endParaRPr>
          </a:p>
        </p:txBody>
      </p:sp>
      <p:sp>
        <p:nvSpPr>
          <p:cNvPr id="8" name="TextovéPole 7"/>
          <p:cNvSpPr txBox="1"/>
          <p:nvPr/>
        </p:nvSpPr>
        <p:spPr>
          <a:xfrm>
            <a:off x="2267744" y="4446404"/>
            <a:ext cx="5544616" cy="769441"/>
          </a:xfrm>
          <a:prstGeom prst="rect">
            <a:avLst/>
          </a:prstGeom>
          <a:noFill/>
        </p:spPr>
        <p:txBody>
          <a:bodyPr wrap="square" rtlCol="0">
            <a:spAutoFit/>
          </a:bodyPr>
          <a:lstStyle/>
          <a:p>
            <a:r>
              <a:rPr lang="cs-CZ" sz="4400" dirty="0" smtClean="0">
                <a:latin typeface="Andalus" panose="02020603050405020304" pitchFamily="18" charset="-78"/>
                <a:cs typeface="Andalus" panose="02020603050405020304" pitchFamily="18" charset="-78"/>
              </a:rPr>
              <a:t>c) kruhovitý tvar</a:t>
            </a:r>
            <a:endParaRPr lang="cs-CZ" sz="4400" dirty="0">
              <a:latin typeface="Andalus" panose="02020603050405020304" pitchFamily="18" charset="-78"/>
              <a:cs typeface="Andalus"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000"/>
                                        <p:tgtEl>
                                          <p:spTgt spid="6"/>
                                        </p:tgtEl>
                                        <p:attrNameLst>
                                          <p:attrName>ppt_x</p:attrName>
                                        </p:attrNameLst>
                                      </p:cBhvr>
                                      <p:tavLst>
                                        <p:tav tm="0">
                                          <p:val>
                                            <p:strVal val="ppt_x"/>
                                          </p:val>
                                        </p:tav>
                                        <p:tav tm="100000">
                                          <p:val>
                                            <p:strVal val="ppt_x"/>
                                          </p:val>
                                        </p:tav>
                                      </p:tavLst>
                                    </p:anim>
                                    <p:anim calcmode="lin" valueType="num">
                                      <p:cBhvr additive="base">
                                        <p:cTn id="7" dur="1000"/>
                                        <p:tgtEl>
                                          <p:spTgt spid="6"/>
                                        </p:tgtEl>
                                        <p:attrNameLst>
                                          <p:attrName>ppt_y</p:attrName>
                                        </p:attrNameLst>
                                      </p:cBhvr>
                                      <p:tavLst>
                                        <p:tav tm="0">
                                          <p:val>
                                            <p:strVal val="ppt_y"/>
                                          </p:val>
                                        </p:tav>
                                        <p:tav tm="100000">
                                          <p:val>
                                            <p:strVal val="1+ppt_h/2"/>
                                          </p:val>
                                        </p:tav>
                                      </p:tavLst>
                                    </p:anim>
                                    <p:set>
                                      <p:cBhvr>
                                        <p:cTn id="8" dur="1" fill="hold">
                                          <p:stCondLst>
                                            <p:cond delay="9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00"/>
                                        <p:tgtEl>
                                          <p:spTgt spid="7"/>
                                        </p:tgtEl>
                                        <p:attrNameLst>
                                          <p:attrName>ppt_x</p:attrName>
                                        </p:attrNameLst>
                                      </p:cBhvr>
                                      <p:tavLst>
                                        <p:tav tm="0">
                                          <p:val>
                                            <p:strVal val="ppt_x"/>
                                          </p:val>
                                        </p:tav>
                                        <p:tav tm="100000">
                                          <p:val>
                                            <p:strVal val="ppt_x"/>
                                          </p:val>
                                        </p:tav>
                                      </p:tavLst>
                                    </p:anim>
                                    <p:anim calcmode="lin" valueType="num">
                                      <p:cBhvr additive="base">
                                        <p:cTn id="13" dur="1000"/>
                                        <p:tgtEl>
                                          <p:spTgt spid="7"/>
                                        </p:tgtEl>
                                        <p:attrNameLst>
                                          <p:attrName>ppt_y</p:attrName>
                                        </p:attrNameLst>
                                      </p:cBhvr>
                                      <p:tavLst>
                                        <p:tav tm="0">
                                          <p:val>
                                            <p:strVal val="ppt_y"/>
                                          </p:val>
                                        </p:tav>
                                        <p:tav tm="100000">
                                          <p:val>
                                            <p:strVal val="1+ppt_h/2"/>
                                          </p:val>
                                        </p:tav>
                                      </p:tavLst>
                                    </p:anim>
                                    <p:set>
                                      <p:cBhvr>
                                        <p:cTn id="14" dur="1" fill="hold">
                                          <p:stCondLst>
                                            <p:cond delay="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2000" tmFilter="0, 0; .2, .5; .8, .5; 1, 0"/>
                                        <p:tgtEl>
                                          <p:spTgt spid="8"/>
                                        </p:tgtEl>
                                      </p:cBhvr>
                                    </p:animEffect>
                                    <p:animScale>
                                      <p:cBhvr>
                                        <p:cTn id="19"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p:txBody>
          <a:bodyPr/>
          <a:lstStyle/>
          <a:p>
            <a:r>
              <a:rPr lang="cs-CZ" sz="4800" b="1" dirty="0">
                <a:solidFill>
                  <a:schemeClr val="bg1"/>
                </a:solidFill>
                <a:effectLst>
                  <a:outerShdw blurRad="38100" dist="38100" dir="2700000" algn="tl">
                    <a:srgbClr val="000000"/>
                  </a:outerShdw>
                </a:effectLst>
              </a:rPr>
              <a:t>Anotace:</a:t>
            </a:r>
          </a:p>
        </p:txBody>
      </p:sp>
      <p:pic>
        <p:nvPicPr>
          <p:cNvPr id="90115" name="Picture 3" descr="OPVK_hor_zakladni_logolink_RGB_cz"/>
          <p:cNvPicPr>
            <a:picLocks noChangeAspect="1" noChangeArrowheads="1"/>
          </p:cNvPicPr>
          <p:nvPr/>
        </p:nvPicPr>
        <p:blipFill>
          <a:blip r:embed="rId2" cstate="print"/>
          <a:srcRect/>
          <a:stretch>
            <a:fillRect/>
          </a:stretch>
        </p:blipFill>
        <p:spPr bwMode="auto">
          <a:xfrm>
            <a:off x="1752600" y="609600"/>
            <a:ext cx="5575300" cy="1217613"/>
          </a:xfrm>
          <a:prstGeom prst="rect">
            <a:avLst/>
          </a:prstGeom>
          <a:noFill/>
        </p:spPr>
      </p:pic>
      <p:sp>
        <p:nvSpPr>
          <p:cNvPr id="90116" name="Text Box 4"/>
          <p:cNvSpPr txBox="1">
            <a:spLocks noChangeArrowheads="1"/>
          </p:cNvSpPr>
          <p:nvPr/>
        </p:nvSpPr>
        <p:spPr bwMode="auto">
          <a:xfrm>
            <a:off x="9072563" y="4760913"/>
            <a:ext cx="184150" cy="366712"/>
          </a:xfrm>
          <a:prstGeom prst="rect">
            <a:avLst/>
          </a:prstGeom>
          <a:noFill/>
          <a:ln w="9525">
            <a:noFill/>
            <a:miter lim="800000"/>
            <a:headEnd/>
            <a:tailEnd/>
          </a:ln>
          <a:effectLst/>
        </p:spPr>
        <p:txBody>
          <a:bodyPr wrap="none">
            <a:spAutoFit/>
          </a:bodyPr>
          <a:lstStyle/>
          <a:p>
            <a:pPr algn="ctr"/>
            <a:endParaRPr lang="cs-CZ"/>
          </a:p>
        </p:txBody>
      </p:sp>
      <p:sp>
        <p:nvSpPr>
          <p:cNvPr id="90117" name="Text Box 5"/>
          <p:cNvSpPr txBox="1">
            <a:spLocks noChangeArrowheads="1"/>
          </p:cNvSpPr>
          <p:nvPr/>
        </p:nvSpPr>
        <p:spPr bwMode="auto">
          <a:xfrm>
            <a:off x="0" y="3505200"/>
            <a:ext cx="9144000" cy="1754326"/>
          </a:xfrm>
          <a:prstGeom prst="rect">
            <a:avLst/>
          </a:prstGeom>
          <a:solidFill>
            <a:schemeClr val="bg1"/>
          </a:solidFill>
          <a:ln w="9525">
            <a:noFill/>
            <a:miter lim="800000"/>
            <a:headEnd/>
            <a:tailEnd/>
          </a:ln>
          <a:effectLst/>
        </p:spPr>
        <p:txBody>
          <a:bodyPr lIns="738000" rIns="738000">
            <a:spAutoFit/>
          </a:bodyPr>
          <a:lstStyle/>
          <a:p>
            <a:pPr>
              <a:buFont typeface="Wingdings" pitchFamily="2" charset="2"/>
              <a:buChar char="q"/>
            </a:pPr>
            <a:r>
              <a:rPr lang="cs-CZ" dirty="0" smtClean="0"/>
              <a:t>Digitální učební materiál je určen k seznámení žáků se včelou.</a:t>
            </a:r>
          </a:p>
          <a:p>
            <a:pPr>
              <a:buFont typeface="Wingdings" pitchFamily="2" charset="2"/>
              <a:buChar char="q"/>
            </a:pPr>
            <a:r>
              <a:rPr lang="cs-CZ" dirty="0" smtClean="0"/>
              <a:t>Materiál rozvíjí nově získané vědomosti a dovednosti žáků o včele.</a:t>
            </a:r>
          </a:p>
          <a:p>
            <a:pPr>
              <a:buFont typeface="Wingdings" pitchFamily="2" charset="2"/>
              <a:buChar char="q"/>
            </a:pPr>
            <a:r>
              <a:rPr lang="cs-CZ" dirty="0" smtClean="0"/>
              <a:t>Je určen pro předmět přírodověda a ročník čtvrtý.</a:t>
            </a:r>
          </a:p>
          <a:p>
            <a:pPr>
              <a:buFont typeface="Wingdings" pitchFamily="2" charset="2"/>
              <a:buChar char="q"/>
            </a:pPr>
            <a:r>
              <a:rPr lang="cs-CZ" dirty="0" smtClean="0"/>
              <a:t>Tento materiál vznikl jako doplňující materiál k učebnici:</a:t>
            </a:r>
          </a:p>
          <a:p>
            <a:pPr lvl="0"/>
            <a:r>
              <a:rPr lang="en-US" i="1" dirty="0"/>
              <a:t>ČLOVĚK A JEHO SVĚT, </a:t>
            </a:r>
            <a:r>
              <a:rPr lang="en-US" i="1" dirty="0" err="1"/>
              <a:t>Přírodověda</a:t>
            </a:r>
            <a:r>
              <a:rPr lang="en-US" i="1" dirty="0"/>
              <a:t> pro 4. </a:t>
            </a:r>
            <a:r>
              <a:rPr lang="en-US" i="1" dirty="0" err="1"/>
              <a:t>ročník</a:t>
            </a:r>
            <a:r>
              <a:rPr lang="en-US" i="1" dirty="0"/>
              <a:t>. </a:t>
            </a:r>
            <a:r>
              <a:rPr lang="cs-CZ" i="1" dirty="0" smtClean="0"/>
              <a:t>Štiková, Věra. </a:t>
            </a:r>
          </a:p>
          <a:p>
            <a:pPr lvl="0"/>
            <a:r>
              <a:rPr lang="en-US" i="1" dirty="0" smtClean="0"/>
              <a:t>NOVÁ </a:t>
            </a:r>
            <a:r>
              <a:rPr lang="en-US" i="1" dirty="0"/>
              <a:t>ŠKOLA, </a:t>
            </a:r>
            <a:r>
              <a:rPr lang="en-US" i="1" dirty="0" err="1"/>
              <a:t>s.r.o</a:t>
            </a:r>
            <a:r>
              <a:rPr lang="en-US" i="1" dirty="0"/>
              <a:t>., 2010. </a:t>
            </a:r>
            <a:r>
              <a:rPr lang="en-US" i="1" dirty="0" smtClean="0"/>
              <a:t>ISBN </a:t>
            </a:r>
            <a:r>
              <a:rPr lang="en-US" i="1" dirty="0"/>
              <a:t>978–80–7289–211–2</a:t>
            </a:r>
            <a:r>
              <a:rPr lang="en-US" i="1" dirty="0" smtClean="0"/>
              <a:t>.</a:t>
            </a:r>
            <a:endParaRPr lang="cs-CZ" dirty="0"/>
          </a:p>
        </p:txBody>
      </p:sp>
    </p:spTree>
    <p:extLst>
      <p:ext uri="{BB962C8B-B14F-4D97-AF65-F5344CB8AC3E}">
        <p14:creationId xmlns:p14="http://schemas.microsoft.com/office/powerpoint/2010/main" val="324532333"/>
      </p:ext>
    </p:extLst>
  </p:cSld>
  <p:clrMapOvr>
    <a:masterClrMapping/>
  </p:clrMapOvr>
  <p:transition>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smtClean="0">
                <a:latin typeface="Andalus" panose="02020603050405020304" pitchFamily="18" charset="-78"/>
                <a:cs typeface="Andalus" panose="02020603050405020304" pitchFamily="18" charset="-78"/>
              </a:rPr>
              <a:t>Opakování </a:t>
            </a:r>
            <a:endParaRPr lang="cs-CZ" sz="6000" dirty="0">
              <a:latin typeface="Andalus" panose="02020603050405020304" pitchFamily="18" charset="-78"/>
              <a:cs typeface="Andalus" panose="02020603050405020304" pitchFamily="18" charset="-78"/>
            </a:endParaRPr>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51520" y="1412776"/>
            <a:ext cx="7560840" cy="707886"/>
          </a:xfrm>
          <a:prstGeom prst="rect">
            <a:avLst/>
          </a:prstGeom>
          <a:noFill/>
        </p:spPr>
        <p:txBody>
          <a:bodyPr wrap="square" rtlCol="0">
            <a:spAutoFit/>
          </a:bodyPr>
          <a:lstStyle/>
          <a:p>
            <a:r>
              <a:rPr lang="cs-CZ" sz="4000" b="1" dirty="0" smtClean="0">
                <a:latin typeface="Andalus" pitchFamily="18" charset="-78"/>
                <a:cs typeface="Andalus" pitchFamily="18" charset="-78"/>
              </a:rPr>
              <a:t>Kde včela medonosná žije:</a:t>
            </a:r>
            <a:endParaRPr lang="cs-CZ" sz="4000" b="1" dirty="0">
              <a:latin typeface="Andalus" pitchFamily="18" charset="-78"/>
              <a:cs typeface="Andalus" pitchFamily="18" charset="-78"/>
            </a:endParaRPr>
          </a:p>
        </p:txBody>
      </p:sp>
      <p:sp>
        <p:nvSpPr>
          <p:cNvPr id="6" name="TextovéPole 5"/>
          <p:cNvSpPr txBox="1"/>
          <p:nvPr/>
        </p:nvSpPr>
        <p:spPr>
          <a:xfrm>
            <a:off x="2051720" y="3429000"/>
            <a:ext cx="3384376" cy="923330"/>
          </a:xfrm>
          <a:prstGeom prst="rect">
            <a:avLst/>
          </a:prstGeom>
          <a:noFill/>
        </p:spPr>
        <p:txBody>
          <a:bodyPr wrap="square" rtlCol="0">
            <a:spAutoFit/>
          </a:bodyPr>
          <a:lstStyle/>
          <a:p>
            <a:r>
              <a:rPr lang="cs-CZ" sz="5400" dirty="0" smtClean="0">
                <a:latin typeface="Andalus" pitchFamily="18" charset="-78"/>
                <a:cs typeface="Andalus" pitchFamily="18" charset="-78"/>
              </a:rPr>
              <a:t>b) v úlu</a:t>
            </a:r>
            <a:endParaRPr lang="cs-CZ" sz="5400" dirty="0">
              <a:latin typeface="Andalus" pitchFamily="18" charset="-78"/>
              <a:cs typeface="Andalus" pitchFamily="18" charset="-78"/>
            </a:endParaRPr>
          </a:p>
        </p:txBody>
      </p:sp>
      <p:sp>
        <p:nvSpPr>
          <p:cNvPr id="7" name="TextovéPole 6"/>
          <p:cNvSpPr txBox="1"/>
          <p:nvPr/>
        </p:nvSpPr>
        <p:spPr>
          <a:xfrm>
            <a:off x="2699792" y="4365104"/>
            <a:ext cx="3960440" cy="923330"/>
          </a:xfrm>
          <a:prstGeom prst="rect">
            <a:avLst/>
          </a:prstGeom>
          <a:noFill/>
        </p:spPr>
        <p:txBody>
          <a:bodyPr wrap="square" rtlCol="0">
            <a:spAutoFit/>
          </a:bodyPr>
          <a:lstStyle/>
          <a:p>
            <a:r>
              <a:rPr lang="cs-CZ" sz="5400" dirty="0" smtClean="0">
                <a:latin typeface="Andalus" pitchFamily="18" charset="-78"/>
                <a:cs typeface="Andalus" pitchFamily="18" charset="-78"/>
              </a:rPr>
              <a:t>c) v noře </a:t>
            </a:r>
            <a:endParaRPr lang="cs-CZ" sz="5400" dirty="0">
              <a:latin typeface="Andalus" pitchFamily="18" charset="-78"/>
              <a:cs typeface="Andalus" pitchFamily="18" charset="-78"/>
            </a:endParaRPr>
          </a:p>
        </p:txBody>
      </p:sp>
      <p:sp>
        <p:nvSpPr>
          <p:cNvPr id="8" name="TextovéPole 7"/>
          <p:cNvSpPr txBox="1"/>
          <p:nvPr/>
        </p:nvSpPr>
        <p:spPr>
          <a:xfrm>
            <a:off x="1331640" y="2348880"/>
            <a:ext cx="3816424" cy="923330"/>
          </a:xfrm>
          <a:prstGeom prst="rect">
            <a:avLst/>
          </a:prstGeom>
          <a:noFill/>
        </p:spPr>
        <p:txBody>
          <a:bodyPr wrap="square" rtlCol="0">
            <a:spAutoFit/>
          </a:bodyPr>
          <a:lstStyle/>
          <a:p>
            <a:r>
              <a:rPr lang="cs-CZ" sz="5400" dirty="0" smtClean="0">
                <a:latin typeface="Andalus" pitchFamily="18" charset="-78"/>
                <a:cs typeface="Andalus" pitchFamily="18" charset="-78"/>
              </a:rPr>
              <a:t>a) v zemi</a:t>
            </a:r>
            <a:endParaRPr lang="cs-CZ" sz="5400" dirty="0">
              <a:latin typeface="Andalus" pitchFamily="18" charset="-78"/>
              <a:cs typeface="Andalus" pitchFamily="18" charset="-78"/>
            </a:endParaRPr>
          </a:p>
        </p:txBody>
      </p:sp>
    </p:spTree>
    <p:extLst>
      <p:ext uri="{BB962C8B-B14F-4D97-AF65-F5344CB8AC3E}">
        <p14:creationId xmlns:p14="http://schemas.microsoft.com/office/powerpoint/2010/main" val="302744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grpId="0" nodeType="clickEffect">
                                  <p:stCondLst>
                                    <p:cond delay="0"/>
                                  </p:stCondLst>
                                  <p:childTnLst>
                                    <p:anim calcmode="lin" valueType="num">
                                      <p:cBhvr additive="base">
                                        <p:cTn id="6" dur="1000"/>
                                        <p:tgtEl>
                                          <p:spTgt spid="8"/>
                                        </p:tgtEl>
                                        <p:attrNameLst>
                                          <p:attrName>ppt_x</p:attrName>
                                        </p:attrNameLst>
                                      </p:cBhvr>
                                      <p:tavLst>
                                        <p:tav tm="0">
                                          <p:val>
                                            <p:strVal val="ppt_x"/>
                                          </p:val>
                                        </p:tav>
                                        <p:tav tm="100000">
                                          <p:val>
                                            <p:strVal val="0-ppt_w/2"/>
                                          </p:val>
                                        </p:tav>
                                      </p:tavLst>
                                    </p:anim>
                                    <p:anim calcmode="lin" valueType="num">
                                      <p:cBhvr additive="base">
                                        <p:cTn id="7" dur="1000"/>
                                        <p:tgtEl>
                                          <p:spTgt spid="8"/>
                                        </p:tgtEl>
                                        <p:attrNameLst>
                                          <p:attrName>ppt_y</p:attrName>
                                        </p:attrNameLst>
                                      </p:cBhvr>
                                      <p:tavLst>
                                        <p:tav tm="0">
                                          <p:val>
                                            <p:strVal val="ppt_y"/>
                                          </p:val>
                                        </p:tav>
                                        <p:tav tm="100000">
                                          <p:val>
                                            <p:strVal val="1+ppt_h/2"/>
                                          </p:val>
                                        </p:tav>
                                      </p:tavLst>
                                    </p:anim>
                                    <p:set>
                                      <p:cBhvr>
                                        <p:cTn id="8" dur="1" fill="hold">
                                          <p:stCondLst>
                                            <p:cond delay="9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00"/>
                                        <p:tgtEl>
                                          <p:spTgt spid="7"/>
                                        </p:tgtEl>
                                        <p:attrNameLst>
                                          <p:attrName>ppt_x</p:attrName>
                                        </p:attrNameLst>
                                      </p:cBhvr>
                                      <p:tavLst>
                                        <p:tav tm="0">
                                          <p:val>
                                            <p:strVal val="ppt_x"/>
                                          </p:val>
                                        </p:tav>
                                        <p:tav tm="100000">
                                          <p:val>
                                            <p:strVal val="ppt_x"/>
                                          </p:val>
                                        </p:tav>
                                      </p:tavLst>
                                    </p:anim>
                                    <p:anim calcmode="lin" valueType="num">
                                      <p:cBhvr additive="base">
                                        <p:cTn id="13" dur="1000"/>
                                        <p:tgtEl>
                                          <p:spTgt spid="7"/>
                                        </p:tgtEl>
                                        <p:attrNameLst>
                                          <p:attrName>ppt_y</p:attrName>
                                        </p:attrNameLst>
                                      </p:cBhvr>
                                      <p:tavLst>
                                        <p:tav tm="0">
                                          <p:val>
                                            <p:strVal val="ppt_y"/>
                                          </p:val>
                                        </p:tav>
                                        <p:tav tm="100000">
                                          <p:val>
                                            <p:strVal val="1+ppt_h/2"/>
                                          </p:val>
                                        </p:tav>
                                      </p:tavLst>
                                    </p:anim>
                                    <p:set>
                                      <p:cBhvr>
                                        <p:cTn id="14" dur="1" fill="hold">
                                          <p:stCondLst>
                                            <p:cond delay="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2000" tmFilter="0, 0; .2, .5; .8, .5; 1, 0"/>
                                        <p:tgtEl>
                                          <p:spTgt spid="6"/>
                                        </p:tgtEl>
                                      </p:cBhvr>
                                    </p:animEffect>
                                    <p:animScale>
                                      <p:cBhvr>
                                        <p:cTn id="19" dur="100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Zdroje</a:t>
            </a:r>
            <a:endParaRPr lang="cs-CZ" b="1" i="1" dirty="0"/>
          </a:p>
        </p:txBody>
      </p:sp>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0" y="1268760"/>
            <a:ext cx="9144000" cy="646331"/>
          </a:xfrm>
          <a:prstGeom prst="rect">
            <a:avLst/>
          </a:prstGeom>
          <a:noFill/>
        </p:spPr>
        <p:txBody>
          <a:bodyPr wrap="square" rtlCol="0">
            <a:spAutoFit/>
          </a:bodyPr>
          <a:lstStyle/>
          <a:p>
            <a:pPr marL="285750" lvl="0" indent="-285750">
              <a:buFont typeface="Arial" pitchFamily="34" charset="0"/>
              <a:buChar char="•"/>
            </a:pPr>
            <a:r>
              <a:rPr lang="en-US" dirty="0"/>
              <a:t>ČLOVĚK A JEHO SVĚT, </a:t>
            </a:r>
            <a:r>
              <a:rPr lang="en-US" dirty="0" err="1"/>
              <a:t>Přírodověda</a:t>
            </a:r>
            <a:r>
              <a:rPr lang="en-US" dirty="0"/>
              <a:t> pro 4. </a:t>
            </a:r>
            <a:r>
              <a:rPr lang="en-US" dirty="0" err="1"/>
              <a:t>ročník</a:t>
            </a:r>
            <a:r>
              <a:rPr lang="en-US" dirty="0"/>
              <a:t>. </a:t>
            </a:r>
            <a:r>
              <a:rPr lang="cs-CZ" dirty="0" smtClean="0"/>
              <a:t>Štiková, Věra. </a:t>
            </a:r>
            <a:r>
              <a:rPr lang="en-US" dirty="0" smtClean="0"/>
              <a:t>NOVÁ </a:t>
            </a:r>
            <a:r>
              <a:rPr lang="en-US" dirty="0"/>
              <a:t>ŠKOLA, </a:t>
            </a:r>
            <a:r>
              <a:rPr lang="en-US" dirty="0" err="1"/>
              <a:t>s.r.o</a:t>
            </a:r>
            <a:r>
              <a:rPr lang="en-US" dirty="0"/>
              <a:t>., 2010. </a:t>
            </a:r>
            <a:endParaRPr lang="cs-CZ" dirty="0" smtClean="0"/>
          </a:p>
          <a:p>
            <a:pPr lvl="0"/>
            <a:r>
              <a:rPr lang="cs-CZ" dirty="0" smtClean="0"/>
              <a:t>      </a:t>
            </a:r>
            <a:r>
              <a:rPr lang="en-US" dirty="0" smtClean="0"/>
              <a:t>ISBN </a:t>
            </a:r>
            <a:r>
              <a:rPr lang="en-US" dirty="0"/>
              <a:t>978–80–7289–211–2.</a:t>
            </a:r>
            <a:endParaRPr lang="cs-CZ" dirty="0"/>
          </a:p>
        </p:txBody>
      </p:sp>
      <p:sp>
        <p:nvSpPr>
          <p:cNvPr id="6" name="TextovéPole 5"/>
          <p:cNvSpPr txBox="1"/>
          <p:nvPr/>
        </p:nvSpPr>
        <p:spPr>
          <a:xfrm>
            <a:off x="0" y="1948190"/>
            <a:ext cx="7308304" cy="646331"/>
          </a:xfrm>
          <a:prstGeom prst="rect">
            <a:avLst/>
          </a:prstGeom>
          <a:noFill/>
        </p:spPr>
        <p:txBody>
          <a:bodyPr wrap="square" rtlCol="0">
            <a:spAutoFit/>
          </a:bodyPr>
          <a:lstStyle/>
          <a:p>
            <a:pPr marL="285750" indent="-285750">
              <a:buFont typeface="Arial" pitchFamily="34" charset="0"/>
              <a:buChar char="•"/>
            </a:pPr>
            <a:r>
              <a:rPr lang="cs-CZ" dirty="0" smtClean="0"/>
              <a:t>PŘÍRODOVĚDA, 5. ročník. </a:t>
            </a:r>
            <a:r>
              <a:rPr lang="cs-CZ" dirty="0" smtClean="0"/>
              <a:t>Jurčák, Jaroslav a </a:t>
            </a:r>
            <a:r>
              <a:rPr lang="cs-CZ" smtClean="0"/>
              <a:t>kol. PRODOS</a:t>
            </a:r>
            <a:r>
              <a:rPr lang="cs-CZ" dirty="0" smtClean="0"/>
              <a:t>, s.r.o., 1996. ISBN 80-85806-41-X</a:t>
            </a:r>
            <a:endParaRPr lang="cs-CZ" dirty="0"/>
          </a:p>
        </p:txBody>
      </p:sp>
      <p:sp>
        <p:nvSpPr>
          <p:cNvPr id="3" name="TextovéPole 2"/>
          <p:cNvSpPr txBox="1"/>
          <p:nvPr/>
        </p:nvSpPr>
        <p:spPr>
          <a:xfrm>
            <a:off x="6504" y="2577678"/>
            <a:ext cx="8964488" cy="923330"/>
          </a:xfrm>
          <a:prstGeom prst="rect">
            <a:avLst/>
          </a:prstGeom>
          <a:noFill/>
        </p:spPr>
        <p:txBody>
          <a:bodyPr wrap="square" rtlCol="0">
            <a:spAutoFit/>
          </a:bodyPr>
          <a:lstStyle/>
          <a:p>
            <a:pPr marL="285750" indent="-285750">
              <a:buFont typeface="Arial" pitchFamily="34" charset="0"/>
              <a:buChar char="•"/>
            </a:pPr>
            <a:r>
              <a:rPr lang="cs-CZ" dirty="0" err="1"/>
              <a:t>Apis</a:t>
            </a:r>
            <a:r>
              <a:rPr lang="cs-CZ" dirty="0"/>
              <a:t> </a:t>
            </a:r>
            <a:r>
              <a:rPr lang="cs-CZ" dirty="0" err="1"/>
              <a:t>mellifera</a:t>
            </a:r>
            <a:r>
              <a:rPr lang="cs-CZ" dirty="0"/>
              <a:t> bi.jpg.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5.8.2006 [cit. 2013-04-24]. Dostupné z: http://cs.wikipedia.org/wiki/Soubor:Apis_mellifera_bi.jpg</a:t>
            </a:r>
          </a:p>
        </p:txBody>
      </p:sp>
      <p:sp>
        <p:nvSpPr>
          <p:cNvPr id="7" name="TextovéPole 6"/>
          <p:cNvSpPr txBox="1"/>
          <p:nvPr/>
        </p:nvSpPr>
        <p:spPr>
          <a:xfrm>
            <a:off x="6504" y="3645024"/>
            <a:ext cx="8957984" cy="923330"/>
          </a:xfrm>
          <a:prstGeom prst="rect">
            <a:avLst/>
          </a:prstGeom>
          <a:noFill/>
        </p:spPr>
        <p:txBody>
          <a:bodyPr wrap="square" rtlCol="0">
            <a:spAutoFit/>
          </a:bodyPr>
          <a:lstStyle/>
          <a:p>
            <a:pPr marL="285750" indent="-285750">
              <a:buFont typeface="Arial" pitchFamily="34" charset="0"/>
              <a:buChar char="•"/>
            </a:pPr>
            <a:r>
              <a:rPr lang="cs-CZ" dirty="0" err="1"/>
              <a:t>HoneyBeeAnatomy.svg</a:t>
            </a:r>
            <a:r>
              <a:rPr lang="cs-CZ" dirty="0"/>
              <a:t>.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27.9.2012 [cit. 2013-04-24]. Dostupné z: http://cs.wikipedia.org/wiki/Soubor:HoneyBeeAnatomy.svg</a:t>
            </a:r>
          </a:p>
        </p:txBody>
      </p:sp>
      <p:sp>
        <p:nvSpPr>
          <p:cNvPr id="8" name="TextovéPole 7"/>
          <p:cNvSpPr txBox="1"/>
          <p:nvPr/>
        </p:nvSpPr>
        <p:spPr>
          <a:xfrm>
            <a:off x="-7144" y="4797152"/>
            <a:ext cx="8669952" cy="923330"/>
          </a:xfrm>
          <a:prstGeom prst="rect">
            <a:avLst/>
          </a:prstGeom>
          <a:noFill/>
        </p:spPr>
        <p:txBody>
          <a:bodyPr wrap="square" rtlCol="0">
            <a:spAutoFit/>
          </a:bodyPr>
          <a:lstStyle/>
          <a:p>
            <a:pPr marL="285750" indent="-285750">
              <a:buFont typeface="Arial" pitchFamily="34" charset="0"/>
              <a:buChar char="•"/>
            </a:pPr>
            <a:r>
              <a:rPr lang="cs-CZ" dirty="0"/>
              <a:t>Abeille-bee-honey.jpg.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12.4.2007 [cit. 2013-04-24]. Dostupné z: http://cs.wikipedia.org/wiki/Soubor:Abeille-bee-honey.jpg</a:t>
            </a:r>
          </a:p>
        </p:txBody>
      </p:sp>
    </p:spTree>
    <p:extLst>
      <p:ext uri="{BB962C8B-B14F-4D97-AF65-F5344CB8AC3E}">
        <p14:creationId xmlns:p14="http://schemas.microsoft.com/office/powerpoint/2010/main" val="609789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0" y="116632"/>
            <a:ext cx="9036496" cy="923330"/>
          </a:xfrm>
          <a:prstGeom prst="rect">
            <a:avLst/>
          </a:prstGeom>
          <a:noFill/>
        </p:spPr>
        <p:txBody>
          <a:bodyPr wrap="square" rtlCol="0">
            <a:spAutoFit/>
          </a:bodyPr>
          <a:lstStyle/>
          <a:p>
            <a:pPr marL="285750" indent="-285750">
              <a:buFont typeface="Arial" pitchFamily="34" charset="0"/>
              <a:buChar char="•"/>
            </a:pPr>
            <a:r>
              <a:rPr lang="cs-CZ" dirty="0" err="1"/>
              <a:t>Bienenwabe</a:t>
            </a:r>
            <a:r>
              <a:rPr lang="cs-CZ" dirty="0"/>
              <a:t> </a:t>
            </a:r>
            <a:r>
              <a:rPr lang="cs-CZ" dirty="0" err="1"/>
              <a:t>mit</a:t>
            </a:r>
            <a:r>
              <a:rPr lang="cs-CZ" dirty="0"/>
              <a:t> </a:t>
            </a:r>
            <a:r>
              <a:rPr lang="cs-CZ" dirty="0" err="1"/>
              <a:t>Eiern</a:t>
            </a:r>
            <a:r>
              <a:rPr lang="cs-CZ" dirty="0"/>
              <a:t> </a:t>
            </a:r>
            <a:r>
              <a:rPr lang="cs-CZ" dirty="0" err="1"/>
              <a:t>und</a:t>
            </a:r>
            <a:r>
              <a:rPr lang="cs-CZ" dirty="0"/>
              <a:t> </a:t>
            </a:r>
            <a:r>
              <a:rPr lang="cs-CZ" dirty="0" err="1"/>
              <a:t>Brut</a:t>
            </a:r>
            <a:r>
              <a:rPr lang="cs-CZ" dirty="0"/>
              <a:t> 5.jpg.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27.4.2007 [cit. 2013-04-24]. Dostupné z: http://cs.wikipedia.org/wiki/Soubor:Bienenwabe_mit_Eiern_und_Brut_5.jpg</a:t>
            </a:r>
          </a:p>
        </p:txBody>
      </p:sp>
      <p:sp>
        <p:nvSpPr>
          <p:cNvPr id="6" name="TextovéPole 5"/>
          <p:cNvSpPr txBox="1"/>
          <p:nvPr/>
        </p:nvSpPr>
        <p:spPr>
          <a:xfrm>
            <a:off x="0" y="1039962"/>
            <a:ext cx="9036496" cy="923330"/>
          </a:xfrm>
          <a:prstGeom prst="rect">
            <a:avLst/>
          </a:prstGeom>
          <a:noFill/>
        </p:spPr>
        <p:txBody>
          <a:bodyPr wrap="square" rtlCol="0">
            <a:spAutoFit/>
          </a:bodyPr>
          <a:lstStyle/>
          <a:p>
            <a:pPr marL="285750" indent="-285750">
              <a:buFont typeface="Arial" pitchFamily="34" charset="0"/>
              <a:buChar char="•"/>
            </a:pPr>
            <a:r>
              <a:rPr lang="cs-CZ" dirty="0"/>
              <a:t>Bienenwachs.jpg.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30.7.2006 [cit. 2013-04-24]. Dostupné z: http://cs.wikipedia.org/wiki/Soubor:Bienenwachs.jpg</a:t>
            </a:r>
          </a:p>
        </p:txBody>
      </p:sp>
      <p:sp>
        <p:nvSpPr>
          <p:cNvPr id="7" name="TextovéPole 6"/>
          <p:cNvSpPr txBox="1"/>
          <p:nvPr/>
        </p:nvSpPr>
        <p:spPr>
          <a:xfrm>
            <a:off x="0" y="1963292"/>
            <a:ext cx="8532440" cy="923330"/>
          </a:xfrm>
          <a:prstGeom prst="rect">
            <a:avLst/>
          </a:prstGeom>
          <a:noFill/>
        </p:spPr>
        <p:txBody>
          <a:bodyPr wrap="square" rtlCol="0">
            <a:spAutoFit/>
          </a:bodyPr>
          <a:lstStyle/>
          <a:p>
            <a:pPr marL="285750" indent="-285750">
              <a:buFont typeface="Arial" pitchFamily="34" charset="0"/>
              <a:buChar char="•"/>
            </a:pPr>
            <a:r>
              <a:rPr lang="cs-CZ" dirty="0" err="1"/>
              <a:t>Apis</a:t>
            </a:r>
            <a:r>
              <a:rPr lang="cs-CZ" dirty="0"/>
              <a:t> </a:t>
            </a:r>
            <a:r>
              <a:rPr lang="cs-CZ" dirty="0" err="1"/>
              <a:t>mell</a:t>
            </a:r>
            <a:r>
              <a:rPr lang="cs-CZ" dirty="0"/>
              <a:t> </a:t>
            </a:r>
            <a:r>
              <a:rPr lang="cs-CZ" dirty="0" err="1"/>
              <a:t>syr</a:t>
            </a:r>
            <a:r>
              <a:rPr lang="cs-CZ" dirty="0"/>
              <a:t> 02.jpg.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8.4.2011 [cit. 2013-04-24]. Dostupné z: http://cs.wikipedia.org/wiki/Soubor:Apis_mell_syr_02.jpg</a:t>
            </a:r>
          </a:p>
        </p:txBody>
      </p:sp>
      <p:sp>
        <p:nvSpPr>
          <p:cNvPr id="8" name="TextovéPole 7"/>
          <p:cNvSpPr txBox="1"/>
          <p:nvPr/>
        </p:nvSpPr>
        <p:spPr>
          <a:xfrm>
            <a:off x="-13648" y="2886622"/>
            <a:ext cx="9036496" cy="1200329"/>
          </a:xfrm>
          <a:prstGeom prst="rect">
            <a:avLst/>
          </a:prstGeom>
          <a:noFill/>
        </p:spPr>
        <p:txBody>
          <a:bodyPr wrap="square" rtlCol="0">
            <a:spAutoFit/>
          </a:bodyPr>
          <a:lstStyle/>
          <a:p>
            <a:pPr marL="285750" indent="-285750">
              <a:buFont typeface="Arial" pitchFamily="34" charset="0"/>
              <a:buChar char="•"/>
            </a:pPr>
            <a:r>
              <a:rPr lang="cs-CZ" dirty="0" err="1"/>
              <a:t>Apis</a:t>
            </a:r>
            <a:r>
              <a:rPr lang="cs-CZ" dirty="0"/>
              <a:t> </a:t>
            </a:r>
            <a:r>
              <a:rPr lang="cs-CZ" dirty="0" err="1"/>
              <a:t>mellifera</a:t>
            </a:r>
            <a:r>
              <a:rPr lang="cs-CZ" dirty="0"/>
              <a:t> </a:t>
            </a:r>
            <a:r>
              <a:rPr lang="cs-CZ" dirty="0" err="1"/>
              <a:t>carnica</a:t>
            </a:r>
            <a:r>
              <a:rPr lang="cs-CZ" dirty="0"/>
              <a:t> </a:t>
            </a:r>
            <a:r>
              <a:rPr lang="cs-CZ" dirty="0" err="1"/>
              <a:t>worker</a:t>
            </a:r>
            <a:r>
              <a:rPr lang="cs-CZ" dirty="0"/>
              <a:t> </a:t>
            </a:r>
            <a:r>
              <a:rPr lang="cs-CZ" dirty="0" err="1"/>
              <a:t>hive</a:t>
            </a:r>
            <a:r>
              <a:rPr lang="cs-CZ" dirty="0"/>
              <a:t> </a:t>
            </a:r>
            <a:r>
              <a:rPr lang="cs-CZ" dirty="0" err="1"/>
              <a:t>entrance</a:t>
            </a:r>
            <a:r>
              <a:rPr lang="cs-CZ" dirty="0"/>
              <a:t> 2.jpg.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4.6.2007 [cit. 2013-04-24]. Dostupné z: http://cs.wikipedia.org/wiki/Soubor:Apis_mellifera_carnica_worker_hive_entrance_2.jpg</a:t>
            </a:r>
          </a:p>
        </p:txBody>
      </p:sp>
      <p:sp>
        <p:nvSpPr>
          <p:cNvPr id="9" name="TextovéPole 8"/>
          <p:cNvSpPr txBox="1"/>
          <p:nvPr/>
        </p:nvSpPr>
        <p:spPr>
          <a:xfrm>
            <a:off x="13648" y="4100366"/>
            <a:ext cx="9036496" cy="923330"/>
          </a:xfrm>
          <a:prstGeom prst="rect">
            <a:avLst/>
          </a:prstGeom>
          <a:noFill/>
        </p:spPr>
        <p:txBody>
          <a:bodyPr wrap="square" rtlCol="0">
            <a:spAutoFit/>
          </a:bodyPr>
          <a:lstStyle/>
          <a:p>
            <a:pPr marL="285750" indent="-285750">
              <a:buFont typeface="Arial" pitchFamily="34" charset="0"/>
              <a:buChar char="•"/>
            </a:pPr>
            <a:r>
              <a:rPr lang="cs-CZ" dirty="0" err="1"/>
              <a:t>Apis</a:t>
            </a:r>
            <a:r>
              <a:rPr lang="cs-CZ" dirty="0"/>
              <a:t> </a:t>
            </a:r>
            <a:r>
              <a:rPr lang="cs-CZ" dirty="0" err="1"/>
              <a:t>mellifera</a:t>
            </a:r>
            <a:r>
              <a:rPr lang="cs-CZ" dirty="0"/>
              <a:t> </a:t>
            </a:r>
            <a:r>
              <a:rPr lang="cs-CZ" dirty="0" err="1"/>
              <a:t>scutellata</a:t>
            </a:r>
            <a:r>
              <a:rPr lang="cs-CZ" dirty="0"/>
              <a:t> 1355021.jpg.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26.6.2010 [cit. 2013-04-24]. Dostupné z: http://cs.wikipedia.org/wiki/Soubor:Apis_mellifera_scutellata_1355021.jpg</a:t>
            </a:r>
          </a:p>
        </p:txBody>
      </p:sp>
      <p:sp>
        <p:nvSpPr>
          <p:cNvPr id="10" name="TextovéPole 9"/>
          <p:cNvSpPr txBox="1"/>
          <p:nvPr/>
        </p:nvSpPr>
        <p:spPr>
          <a:xfrm>
            <a:off x="1" y="5023696"/>
            <a:ext cx="9022848" cy="923330"/>
          </a:xfrm>
          <a:prstGeom prst="rect">
            <a:avLst/>
          </a:prstGeom>
          <a:noFill/>
        </p:spPr>
        <p:txBody>
          <a:bodyPr wrap="square" rtlCol="0">
            <a:spAutoFit/>
          </a:bodyPr>
          <a:lstStyle/>
          <a:p>
            <a:pPr marL="285750" indent="-285750">
              <a:buFont typeface="Arial" pitchFamily="34" charset="0"/>
              <a:buChar char="•"/>
            </a:pPr>
            <a:r>
              <a:rPr lang="cs-CZ" dirty="0"/>
              <a:t>Morávka, včelí úly.JPG. In: </a:t>
            </a:r>
            <a:r>
              <a:rPr lang="cs-CZ" i="1" dirty="0" err="1"/>
              <a:t>Wikipedia</a:t>
            </a:r>
            <a:r>
              <a:rPr lang="cs-CZ" i="1" dirty="0"/>
              <a:t>: </a:t>
            </a:r>
            <a:r>
              <a:rPr lang="cs-CZ" i="1" dirty="0" err="1"/>
              <a:t>the</a:t>
            </a:r>
            <a:r>
              <a:rPr lang="cs-CZ" i="1" dirty="0"/>
              <a:t> free </a:t>
            </a:r>
            <a:r>
              <a:rPr lang="cs-CZ" i="1" dirty="0" err="1"/>
              <a:t>encyclopedia</a:t>
            </a:r>
            <a:r>
              <a:rPr lang="cs-CZ" dirty="0"/>
              <a:t> [online]. San Francisco (CA): </a:t>
            </a:r>
            <a:r>
              <a:rPr lang="cs-CZ" dirty="0" err="1"/>
              <a:t>Wikimedia</a:t>
            </a:r>
            <a:r>
              <a:rPr lang="cs-CZ" dirty="0"/>
              <a:t> </a:t>
            </a:r>
            <a:r>
              <a:rPr lang="cs-CZ" dirty="0" err="1"/>
              <a:t>Foundation</a:t>
            </a:r>
            <a:r>
              <a:rPr lang="cs-CZ" dirty="0"/>
              <a:t>, 2001-, 7.10.2010 [cit. 2013-04-24]. Dostupné z: http://cs.wikipedia.org/wiki/Soubor:Mor%C3%A1vka,_v%C4%8Del%C3%AD_%C3%BAly.JPG</a:t>
            </a:r>
          </a:p>
        </p:txBody>
      </p:sp>
      <p:pic>
        <p:nvPicPr>
          <p:cNvPr id="11"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3904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latin typeface="Andalus" panose="02020603050405020304" pitchFamily="18" charset="-78"/>
                <a:cs typeface="Andalus" panose="02020603050405020304" pitchFamily="18" charset="-78"/>
              </a:rPr>
              <a:t>Včela medonosná</a:t>
            </a:r>
            <a:endParaRPr lang="cs-CZ" sz="6000" b="1" dirty="0">
              <a:latin typeface="Andalus" panose="02020603050405020304" pitchFamily="18" charset="-78"/>
              <a:cs typeface="Andalus" panose="02020603050405020304" pitchFamily="18" charset="-78"/>
            </a:endParaRPr>
          </a:p>
        </p:txBody>
      </p:sp>
      <p:sp>
        <p:nvSpPr>
          <p:cNvPr id="4" name="TextovéPole 3"/>
          <p:cNvSpPr txBox="1"/>
          <p:nvPr/>
        </p:nvSpPr>
        <p:spPr>
          <a:xfrm>
            <a:off x="381812" y="1274058"/>
            <a:ext cx="5112568" cy="646331"/>
          </a:xfrm>
          <a:prstGeom prst="rect">
            <a:avLst/>
          </a:prstGeom>
          <a:noFill/>
        </p:spPr>
        <p:txBody>
          <a:bodyPr wrap="square" rtlCol="0">
            <a:spAutoFit/>
          </a:bodyPr>
          <a:lstStyle/>
          <a:p>
            <a:r>
              <a:rPr lang="cs-CZ" sz="3600" i="1" u="sng" dirty="0" smtClean="0">
                <a:latin typeface="Andalus" panose="02020603050405020304" pitchFamily="18" charset="-78"/>
                <a:cs typeface="Andalus" panose="02020603050405020304" pitchFamily="18" charset="-78"/>
              </a:rPr>
              <a:t>Základní údaje</a:t>
            </a:r>
            <a:endParaRPr lang="cs-CZ" sz="3600" i="1" u="sng" dirty="0">
              <a:latin typeface="Andalus" panose="02020603050405020304" pitchFamily="18" charset="-78"/>
              <a:cs typeface="Andalus" panose="02020603050405020304" pitchFamily="18" charset="-78"/>
            </a:endParaRPr>
          </a:p>
        </p:txBody>
      </p:sp>
      <p:sp>
        <p:nvSpPr>
          <p:cNvPr id="5" name="TextovéPole 4"/>
          <p:cNvSpPr txBox="1"/>
          <p:nvPr/>
        </p:nvSpPr>
        <p:spPr>
          <a:xfrm>
            <a:off x="224224" y="2038852"/>
            <a:ext cx="4320480" cy="646331"/>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Jméno: </a:t>
            </a:r>
            <a:r>
              <a:rPr lang="cs-CZ" sz="3600" dirty="0" smtClean="0">
                <a:latin typeface="Andalus" panose="02020603050405020304" pitchFamily="18" charset="-78"/>
                <a:cs typeface="Andalus" panose="02020603050405020304" pitchFamily="18" charset="-78"/>
              </a:rPr>
              <a:t>včela</a:t>
            </a:r>
            <a:endParaRPr lang="cs-CZ" sz="3600" dirty="0">
              <a:latin typeface="Andalus" panose="02020603050405020304" pitchFamily="18" charset="-78"/>
              <a:cs typeface="Andalus" panose="02020603050405020304" pitchFamily="18" charset="-78"/>
            </a:endParaRPr>
          </a:p>
        </p:txBody>
      </p:sp>
      <p:sp>
        <p:nvSpPr>
          <p:cNvPr id="6" name="TextovéPole 5"/>
          <p:cNvSpPr txBox="1"/>
          <p:nvPr/>
        </p:nvSpPr>
        <p:spPr>
          <a:xfrm>
            <a:off x="233604" y="2575825"/>
            <a:ext cx="4536504" cy="646331"/>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Třída: </a:t>
            </a:r>
            <a:r>
              <a:rPr lang="cs-CZ" sz="3600" dirty="0" smtClean="0">
                <a:latin typeface="Andalus" panose="02020603050405020304" pitchFamily="18" charset="-78"/>
                <a:cs typeface="Andalus" panose="02020603050405020304" pitchFamily="18" charset="-78"/>
              </a:rPr>
              <a:t>hmyz</a:t>
            </a:r>
            <a:endParaRPr lang="cs-CZ" sz="3600" dirty="0">
              <a:latin typeface="Andalus" panose="02020603050405020304" pitchFamily="18" charset="-78"/>
              <a:cs typeface="Andalus" panose="02020603050405020304" pitchFamily="18" charset="-78"/>
            </a:endParaRPr>
          </a:p>
        </p:txBody>
      </p:sp>
      <p:sp>
        <p:nvSpPr>
          <p:cNvPr id="7" name="TextovéPole 6"/>
          <p:cNvSpPr txBox="1"/>
          <p:nvPr/>
        </p:nvSpPr>
        <p:spPr>
          <a:xfrm>
            <a:off x="234525" y="3089788"/>
            <a:ext cx="4968552" cy="646331"/>
          </a:xfrm>
          <a:prstGeom prst="rect">
            <a:avLst/>
          </a:prstGeom>
          <a:noFill/>
        </p:spPr>
        <p:txBody>
          <a:bodyPr wrap="square" rtlCol="0">
            <a:spAutoFit/>
          </a:bodyPr>
          <a:lstStyle/>
          <a:p>
            <a:r>
              <a:rPr lang="cs-CZ" sz="3600" b="1" dirty="0" smtClean="0"/>
              <a:t>Řád: </a:t>
            </a:r>
            <a:r>
              <a:rPr lang="cs-CZ" sz="3600" dirty="0" smtClean="0"/>
              <a:t>blanokřídlí</a:t>
            </a:r>
            <a:endParaRPr lang="cs-CZ" sz="3600" dirty="0"/>
          </a:p>
        </p:txBody>
      </p:sp>
      <p:sp>
        <p:nvSpPr>
          <p:cNvPr id="8" name="TextovéPole 7"/>
          <p:cNvSpPr txBox="1"/>
          <p:nvPr/>
        </p:nvSpPr>
        <p:spPr>
          <a:xfrm>
            <a:off x="224224" y="3640494"/>
            <a:ext cx="5904656" cy="646331"/>
          </a:xfrm>
          <a:prstGeom prst="rect">
            <a:avLst/>
          </a:prstGeom>
          <a:noFill/>
        </p:spPr>
        <p:txBody>
          <a:bodyPr wrap="square" rtlCol="0">
            <a:spAutoFit/>
          </a:bodyPr>
          <a:lstStyle/>
          <a:p>
            <a:r>
              <a:rPr lang="cs-CZ" sz="3600" b="1" dirty="0" smtClean="0"/>
              <a:t>Čeleď: </a:t>
            </a:r>
            <a:r>
              <a:rPr lang="cs-CZ" sz="3600" dirty="0" err="1" smtClean="0"/>
              <a:t>včelovití</a:t>
            </a:r>
            <a:endParaRPr lang="cs-CZ" sz="3600" dirty="0"/>
          </a:p>
        </p:txBody>
      </p:sp>
      <p:sp>
        <p:nvSpPr>
          <p:cNvPr id="9" name="TextovéPole 8"/>
          <p:cNvSpPr txBox="1"/>
          <p:nvPr/>
        </p:nvSpPr>
        <p:spPr>
          <a:xfrm>
            <a:off x="236117" y="4179155"/>
            <a:ext cx="5472608" cy="646331"/>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Rod: </a:t>
            </a:r>
            <a:r>
              <a:rPr lang="cs-CZ" sz="3600" dirty="0" smtClean="0">
                <a:latin typeface="Andalus" panose="02020603050405020304" pitchFamily="18" charset="-78"/>
                <a:cs typeface="Andalus" panose="02020603050405020304" pitchFamily="18" charset="-78"/>
              </a:rPr>
              <a:t>včela</a:t>
            </a:r>
            <a:endParaRPr lang="cs-CZ" sz="3600" dirty="0">
              <a:latin typeface="Andalus" panose="02020603050405020304" pitchFamily="18" charset="-78"/>
              <a:cs typeface="Andalus" panose="02020603050405020304" pitchFamily="18" charset="-78"/>
            </a:endParaRPr>
          </a:p>
        </p:txBody>
      </p:sp>
      <p:pic>
        <p:nvPicPr>
          <p:cNvPr id="1028" name="Picture 4" descr="http://upload.wikimedia.org/wikipedia/commons/thumb/5/51/Apis_mellifera_bi.jpg/220px-Apis_mellifera_b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4473" y="3572676"/>
            <a:ext cx="3895700" cy="3081146"/>
          </a:xfrm>
          <a:prstGeom prst="rect">
            <a:avLst/>
          </a:prstGeom>
          <a:noFill/>
          <a:extLst>
            <a:ext uri="{909E8E84-426E-40DD-AFC4-6F175D3DCCD1}">
              <a14:hiddenFill xmlns:a14="http://schemas.microsoft.com/office/drawing/2010/main">
                <a:solidFill>
                  <a:srgbClr val="FFFFFF"/>
                </a:solidFill>
              </a14:hiddenFill>
            </a:ext>
          </a:extLst>
        </p:spPr>
      </p:pic>
      <p:sp>
        <p:nvSpPr>
          <p:cNvPr id="10" name="TextovéPole 9"/>
          <p:cNvSpPr txBox="1"/>
          <p:nvPr/>
        </p:nvSpPr>
        <p:spPr>
          <a:xfrm>
            <a:off x="234525" y="5378621"/>
            <a:ext cx="4409483" cy="1200329"/>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Hmotnost:</a:t>
            </a:r>
            <a:r>
              <a:rPr lang="cs-CZ" sz="3600" dirty="0" smtClean="0">
                <a:latin typeface="Andalus" panose="02020603050405020304" pitchFamily="18" charset="-78"/>
                <a:cs typeface="Andalus" panose="02020603050405020304" pitchFamily="18" charset="-78"/>
              </a:rPr>
              <a:t> 175-240 mg</a:t>
            </a:r>
            <a:endParaRPr lang="cs-CZ" sz="3600" dirty="0">
              <a:latin typeface="Andalus" panose="02020603050405020304" pitchFamily="18" charset="-78"/>
              <a:cs typeface="Andalus" panose="02020603050405020304" pitchFamily="18" charset="-78"/>
            </a:endParaRPr>
          </a:p>
        </p:txBody>
      </p:sp>
      <p:sp>
        <p:nvSpPr>
          <p:cNvPr id="11" name="TextovéPole 10"/>
          <p:cNvSpPr txBox="1"/>
          <p:nvPr/>
        </p:nvSpPr>
        <p:spPr>
          <a:xfrm>
            <a:off x="3923928" y="1898716"/>
            <a:ext cx="5085272" cy="1569660"/>
          </a:xfrm>
          <a:prstGeom prst="rect">
            <a:avLst/>
          </a:prstGeom>
          <a:noFill/>
        </p:spPr>
        <p:txBody>
          <a:bodyPr wrap="square" rtlCol="0">
            <a:spAutoFit/>
          </a:bodyPr>
          <a:lstStyle/>
          <a:p>
            <a:r>
              <a:rPr lang="cs-CZ" sz="3200" b="1" dirty="0" smtClean="0">
                <a:latin typeface="Andalus" panose="02020603050405020304" pitchFamily="18" charset="-78"/>
                <a:cs typeface="Andalus" panose="02020603050405020304" pitchFamily="18" charset="-78"/>
              </a:rPr>
              <a:t>Velikost matky: </a:t>
            </a:r>
            <a:r>
              <a:rPr lang="cs-CZ" sz="3200" dirty="0" smtClean="0">
                <a:latin typeface="Andalus" panose="02020603050405020304" pitchFamily="18" charset="-78"/>
                <a:cs typeface="Andalus" panose="02020603050405020304" pitchFamily="18" charset="-78"/>
              </a:rPr>
              <a:t>20-25 mm</a:t>
            </a:r>
          </a:p>
          <a:p>
            <a:r>
              <a:rPr lang="cs-CZ" sz="3200" b="1" dirty="0" smtClean="0">
                <a:latin typeface="Andalus" panose="02020603050405020304" pitchFamily="18" charset="-78"/>
                <a:cs typeface="Andalus" panose="02020603050405020304" pitchFamily="18" charset="-78"/>
              </a:rPr>
              <a:t>Velikost dělnice:</a:t>
            </a:r>
            <a:r>
              <a:rPr lang="cs-CZ" sz="3200" dirty="0" smtClean="0">
                <a:latin typeface="Andalus" panose="02020603050405020304" pitchFamily="18" charset="-78"/>
                <a:cs typeface="Andalus" panose="02020603050405020304" pitchFamily="18" charset="-78"/>
              </a:rPr>
              <a:t> 12-14 mm</a:t>
            </a:r>
          </a:p>
          <a:p>
            <a:r>
              <a:rPr lang="cs-CZ" sz="3200" b="1" dirty="0" smtClean="0">
                <a:latin typeface="Andalus" panose="02020603050405020304" pitchFamily="18" charset="-78"/>
                <a:cs typeface="Andalus" panose="02020603050405020304" pitchFamily="18" charset="-78"/>
              </a:rPr>
              <a:t>Velikost trubce: </a:t>
            </a:r>
            <a:r>
              <a:rPr lang="cs-CZ" sz="3200" dirty="0" smtClean="0">
                <a:latin typeface="Andalus" panose="02020603050405020304" pitchFamily="18" charset="-78"/>
                <a:cs typeface="Andalus" panose="02020603050405020304" pitchFamily="18" charset="-78"/>
              </a:rPr>
              <a:t>15-17 mm</a:t>
            </a:r>
            <a:endParaRPr lang="cs-CZ" sz="3200" dirty="0">
              <a:latin typeface="Andalus" panose="02020603050405020304" pitchFamily="18" charset="-78"/>
              <a:cs typeface="Andalus" panose="02020603050405020304" pitchFamily="18" charset="-78"/>
            </a:endParaRPr>
          </a:p>
        </p:txBody>
      </p:sp>
      <p:pic>
        <p:nvPicPr>
          <p:cNvPr id="14" name="Picture 8" descr="OPVK_hor_zakladni_logolink_RGB_c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p:cNvSpPr txBox="1"/>
          <p:nvPr/>
        </p:nvSpPr>
        <p:spPr>
          <a:xfrm>
            <a:off x="260276" y="4725144"/>
            <a:ext cx="3663652" cy="646331"/>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Kmen:</a:t>
            </a:r>
            <a:r>
              <a:rPr lang="cs-CZ" sz="3600" dirty="0" smtClean="0">
                <a:latin typeface="Andalus" panose="02020603050405020304" pitchFamily="18" charset="-78"/>
                <a:cs typeface="Andalus" panose="02020603050405020304" pitchFamily="18" charset="-78"/>
              </a:rPr>
              <a:t> členovci</a:t>
            </a:r>
            <a:endParaRPr lang="cs-CZ" sz="3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5228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750" fill="hold"/>
                                        <p:tgtEl>
                                          <p:spTgt spid="6"/>
                                        </p:tgtEl>
                                        <p:attrNameLst>
                                          <p:attrName>ppt_x</p:attrName>
                                        </p:attrNameLst>
                                      </p:cBhvr>
                                      <p:tavLst>
                                        <p:tav tm="0">
                                          <p:val>
                                            <p:strVal val="0-#ppt_w/2"/>
                                          </p:val>
                                        </p:tav>
                                        <p:tav tm="100000">
                                          <p:val>
                                            <p:strVal val="#ppt_x"/>
                                          </p:val>
                                        </p:tav>
                                      </p:tavLst>
                                    </p:anim>
                                    <p:anim calcmode="lin" valueType="num">
                                      <p:cBhvr additive="base">
                                        <p:cTn id="14" dur="7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0-#ppt_w/2"/>
                                          </p:val>
                                        </p:tav>
                                        <p:tav tm="100000">
                                          <p:val>
                                            <p:strVal val="#ppt_x"/>
                                          </p:val>
                                        </p:tav>
                                      </p:tavLst>
                                    </p:anim>
                                    <p:anim calcmode="lin" valueType="num">
                                      <p:cBhvr additive="base">
                                        <p:cTn id="20" dur="7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750" fill="hold"/>
                                        <p:tgtEl>
                                          <p:spTgt spid="8"/>
                                        </p:tgtEl>
                                        <p:attrNameLst>
                                          <p:attrName>ppt_x</p:attrName>
                                        </p:attrNameLst>
                                      </p:cBhvr>
                                      <p:tavLst>
                                        <p:tav tm="0">
                                          <p:val>
                                            <p:strVal val="0-#ppt_w/2"/>
                                          </p:val>
                                        </p:tav>
                                        <p:tav tm="100000">
                                          <p:val>
                                            <p:strVal val="#ppt_x"/>
                                          </p:val>
                                        </p:tav>
                                      </p:tavLst>
                                    </p:anim>
                                    <p:anim calcmode="lin" valueType="num">
                                      <p:cBhvr additive="base">
                                        <p:cTn id="26" dur="75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750" fill="hold"/>
                                        <p:tgtEl>
                                          <p:spTgt spid="9"/>
                                        </p:tgtEl>
                                        <p:attrNameLst>
                                          <p:attrName>ppt_x</p:attrName>
                                        </p:attrNameLst>
                                      </p:cBhvr>
                                      <p:tavLst>
                                        <p:tav tm="0">
                                          <p:val>
                                            <p:strVal val="0-#ppt_w/2"/>
                                          </p:val>
                                        </p:tav>
                                        <p:tav tm="100000">
                                          <p:val>
                                            <p:strVal val="#ppt_x"/>
                                          </p:val>
                                        </p:tav>
                                      </p:tavLst>
                                    </p:anim>
                                    <p:anim calcmode="lin" valueType="num">
                                      <p:cBhvr additive="base">
                                        <p:cTn id="32" dur="7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750" fill="hold"/>
                                        <p:tgtEl>
                                          <p:spTgt spid="12"/>
                                        </p:tgtEl>
                                        <p:attrNameLst>
                                          <p:attrName>ppt_x</p:attrName>
                                        </p:attrNameLst>
                                      </p:cBhvr>
                                      <p:tavLst>
                                        <p:tav tm="0">
                                          <p:val>
                                            <p:strVal val="0-#ppt_w/2"/>
                                          </p:val>
                                        </p:tav>
                                        <p:tav tm="100000">
                                          <p:val>
                                            <p:strVal val="#ppt_x"/>
                                          </p:val>
                                        </p:tav>
                                      </p:tavLst>
                                    </p:anim>
                                    <p:anim calcmode="lin" valueType="num">
                                      <p:cBhvr additive="base">
                                        <p:cTn id="38"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750" fill="hold"/>
                                        <p:tgtEl>
                                          <p:spTgt spid="10"/>
                                        </p:tgtEl>
                                        <p:attrNameLst>
                                          <p:attrName>ppt_x</p:attrName>
                                        </p:attrNameLst>
                                      </p:cBhvr>
                                      <p:tavLst>
                                        <p:tav tm="0">
                                          <p:val>
                                            <p:strVal val="0-#ppt_w/2"/>
                                          </p:val>
                                        </p:tav>
                                        <p:tav tm="100000">
                                          <p:val>
                                            <p:strVal val="#ppt_x"/>
                                          </p:val>
                                        </p:tav>
                                      </p:tavLst>
                                    </p:anim>
                                    <p:anim calcmode="lin" valueType="num">
                                      <p:cBhvr additive="base">
                                        <p:cTn id="44"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750" fill="hold"/>
                                        <p:tgtEl>
                                          <p:spTgt spid="11"/>
                                        </p:tgtEl>
                                        <p:attrNameLst>
                                          <p:attrName>ppt_x</p:attrName>
                                        </p:attrNameLst>
                                      </p:cBhvr>
                                      <p:tavLst>
                                        <p:tav tm="0">
                                          <p:val>
                                            <p:strVal val="0-#ppt_w/2"/>
                                          </p:val>
                                        </p:tav>
                                        <p:tav tm="100000">
                                          <p:val>
                                            <p:strVal val="#ppt_x"/>
                                          </p:val>
                                        </p:tav>
                                      </p:tavLst>
                                    </p:anim>
                                    <p:anim calcmode="lin" valueType="num">
                                      <p:cBhvr additive="base">
                                        <p:cTn id="50"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28"/>
                                        </p:tgtEl>
                                        <p:attrNameLst>
                                          <p:attrName>style.visibility</p:attrName>
                                        </p:attrNameLst>
                                      </p:cBhvr>
                                      <p:to>
                                        <p:strVal val="visible"/>
                                      </p:to>
                                    </p:set>
                                    <p:animEffect transition="in" filter="fade">
                                      <p:cBhvr>
                                        <p:cTn id="55"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b="1" i="1" dirty="0" smtClean="0">
                <a:latin typeface="Andalus" panose="02020603050405020304" pitchFamily="18" charset="-78"/>
                <a:cs typeface="Andalus" panose="02020603050405020304" pitchFamily="18" charset="-78"/>
              </a:rPr>
              <a:t>Stavba těla</a:t>
            </a:r>
            <a:endParaRPr lang="cs-CZ" sz="5400" b="1" i="1" dirty="0">
              <a:latin typeface="Andalus" panose="02020603050405020304" pitchFamily="18" charset="-78"/>
              <a:cs typeface="Andalus" panose="02020603050405020304" pitchFamily="18" charset="-78"/>
            </a:endParaRPr>
          </a:p>
        </p:txBody>
      </p:sp>
      <p:sp>
        <p:nvSpPr>
          <p:cNvPr id="4" name="TextovéPole 3"/>
          <p:cNvSpPr txBox="1"/>
          <p:nvPr/>
        </p:nvSpPr>
        <p:spPr>
          <a:xfrm>
            <a:off x="70611" y="1412775"/>
            <a:ext cx="8640960" cy="2308324"/>
          </a:xfrm>
          <a:prstGeom prst="rect">
            <a:avLst/>
          </a:prstGeom>
          <a:noFill/>
        </p:spPr>
        <p:txBody>
          <a:bodyPr wrap="square" rtlCol="0">
            <a:spAutoFit/>
          </a:bodyPr>
          <a:lstStyle/>
          <a:p>
            <a:r>
              <a:rPr lang="cs-CZ" sz="3600" dirty="0">
                <a:latin typeface="Andalus" panose="02020603050405020304" pitchFamily="18" charset="-78"/>
                <a:cs typeface="Andalus" panose="02020603050405020304" pitchFamily="18" charset="-78"/>
              </a:rPr>
              <a:t>Její tělo se skládá ze tří hlavních částí – hlava, hruď, zadeček. Tyto části jsou od sebe oddělené zúžením, které jim umožňuje pohyblivost.</a:t>
            </a:r>
          </a:p>
        </p:txBody>
      </p:sp>
      <p:pic>
        <p:nvPicPr>
          <p:cNvPr id="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upload.wikimedia.org/wikipedia/commons/thumb/4/4b/HoneyBeeAnatomy.svg/220px-HoneyBeeAnatomy.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126676"/>
            <a:ext cx="4104456" cy="3731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09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07504" y="375887"/>
            <a:ext cx="9036496" cy="5078313"/>
          </a:xfrm>
          <a:prstGeom prst="rect">
            <a:avLst/>
          </a:prstGeom>
        </p:spPr>
        <p:txBody>
          <a:bodyPr wrap="square">
            <a:spAutoFit/>
          </a:bodyPr>
          <a:lstStyle/>
          <a:p>
            <a:r>
              <a:rPr lang="cs-CZ" sz="3600" b="1" dirty="0">
                <a:latin typeface="Andalus" panose="02020603050405020304" pitchFamily="18" charset="-78"/>
                <a:cs typeface="Andalus" panose="02020603050405020304" pitchFamily="18" charset="-78"/>
              </a:rPr>
              <a:t>Hlava</a:t>
            </a:r>
          </a:p>
          <a:p>
            <a:r>
              <a:rPr lang="cs-CZ" sz="3600" dirty="0">
                <a:latin typeface="Andalus" panose="02020603050405020304" pitchFamily="18" charset="-78"/>
                <a:cs typeface="Andalus" panose="02020603050405020304" pitchFamily="18" charset="-78"/>
              </a:rPr>
              <a:t>Po boku temene hlavy má včela dvě složené oči a na vrcholu temena tři jednoduché oči, které jsou rozmístěné do tvaru trojúhelníku. Na tykadlech se nachází mnoho smyslových orgánů, pomocí kterých včela dovede vnímat čichová a hmatová podráždění. Hlava včelí matky má </a:t>
            </a:r>
            <a:r>
              <a:rPr lang="cs-CZ" sz="3600" dirty="0" smtClean="0">
                <a:latin typeface="Andalus" panose="02020603050405020304" pitchFamily="18" charset="-78"/>
                <a:cs typeface="Andalus" panose="02020603050405020304" pitchFamily="18" charset="-78"/>
              </a:rPr>
              <a:t>srdcovitý tvar, dělnice trojúhelníkový a </a:t>
            </a:r>
            <a:r>
              <a:rPr lang="cs-CZ" sz="3600" dirty="0">
                <a:latin typeface="Andalus" panose="02020603050405020304" pitchFamily="18" charset="-78"/>
                <a:cs typeface="Andalus" panose="02020603050405020304" pitchFamily="18" charset="-78"/>
              </a:rPr>
              <a:t>hlava trubce je kruhovitá.</a:t>
            </a:r>
          </a:p>
        </p:txBody>
      </p:sp>
      <p:pic>
        <p:nvPicPr>
          <p:cNvPr id="8"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723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79512" y="188640"/>
            <a:ext cx="8568952" cy="3970318"/>
          </a:xfrm>
          <a:prstGeom prst="rect">
            <a:avLst/>
          </a:prstGeom>
        </p:spPr>
        <p:txBody>
          <a:bodyPr wrap="square">
            <a:spAutoFit/>
          </a:bodyPr>
          <a:lstStyle/>
          <a:p>
            <a:r>
              <a:rPr lang="cs-CZ" sz="3600" b="1" dirty="0">
                <a:latin typeface="Andalus" panose="02020603050405020304" pitchFamily="18" charset="-78"/>
                <a:cs typeface="Andalus" panose="02020603050405020304" pitchFamily="18" charset="-78"/>
              </a:rPr>
              <a:t>Nohy </a:t>
            </a:r>
          </a:p>
          <a:p>
            <a:r>
              <a:rPr lang="cs-CZ" sz="3600" dirty="0">
                <a:latin typeface="Andalus" panose="02020603050405020304" pitchFamily="18" charset="-78"/>
                <a:cs typeface="Andalus" panose="02020603050405020304" pitchFamily="18" charset="-78"/>
              </a:rPr>
              <a:t>Má </a:t>
            </a:r>
            <a:r>
              <a:rPr lang="cs-CZ" sz="3600" b="1" dirty="0">
                <a:latin typeface="Andalus" panose="02020603050405020304" pitchFamily="18" charset="-78"/>
                <a:cs typeface="Andalus" panose="02020603050405020304" pitchFamily="18" charset="-78"/>
              </a:rPr>
              <a:t>3 páry</a:t>
            </a:r>
            <a:r>
              <a:rPr lang="cs-CZ" sz="3600" dirty="0">
                <a:latin typeface="Andalus" panose="02020603050405020304" pitchFamily="18" charset="-78"/>
                <a:cs typeface="Andalus" panose="02020603050405020304" pitchFamily="18" charset="-78"/>
              </a:rPr>
              <a:t> nohou. Včele slouží nohy k pohybu, k vytváření řetízků s ostatními včelami, k předávání voskových šupinek, sběru a ukládání pylu, čištění tykadel. Známé je hlavně ústrojí na třetím páru nohou, zvané košíčky, do kterých sbírá pyl.</a:t>
            </a:r>
          </a:p>
        </p:txBody>
      </p:sp>
      <p:sp>
        <p:nvSpPr>
          <p:cNvPr id="5" name="Obdélník 4"/>
          <p:cNvSpPr/>
          <p:nvPr/>
        </p:nvSpPr>
        <p:spPr>
          <a:xfrm>
            <a:off x="251520" y="4158958"/>
            <a:ext cx="8640960" cy="1754326"/>
          </a:xfrm>
          <a:prstGeom prst="rect">
            <a:avLst/>
          </a:prstGeom>
        </p:spPr>
        <p:txBody>
          <a:bodyPr wrap="square">
            <a:spAutoFit/>
          </a:bodyPr>
          <a:lstStyle/>
          <a:p>
            <a:r>
              <a:rPr lang="cs-CZ" sz="3600" b="1" dirty="0">
                <a:latin typeface="Andalus" panose="02020603050405020304" pitchFamily="18" charset="-78"/>
                <a:cs typeface="Andalus" panose="02020603050405020304" pitchFamily="18" charset="-78"/>
              </a:rPr>
              <a:t>Hruď</a:t>
            </a:r>
          </a:p>
          <a:p>
            <a:r>
              <a:rPr lang="cs-CZ" sz="3600" dirty="0">
                <a:latin typeface="Andalus" panose="02020603050405020304" pitchFamily="18" charset="-78"/>
                <a:cs typeface="Andalus" panose="02020603050405020304" pitchFamily="18" charset="-78"/>
              </a:rPr>
              <a:t>Má hlavní funkci jako nosič orgánů pohybu – křídel a nohou.</a:t>
            </a:r>
          </a:p>
        </p:txBody>
      </p:sp>
      <p:pic>
        <p:nvPicPr>
          <p:cNvPr id="6"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17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51520" y="620688"/>
            <a:ext cx="8640960" cy="4524315"/>
          </a:xfrm>
          <a:prstGeom prst="rect">
            <a:avLst/>
          </a:prstGeom>
          <a:noFill/>
        </p:spPr>
        <p:txBody>
          <a:bodyPr wrap="square" rtlCol="0">
            <a:spAutoFit/>
          </a:bodyPr>
          <a:lstStyle/>
          <a:p>
            <a:r>
              <a:rPr lang="cs-CZ" sz="3600" b="1" dirty="0">
                <a:latin typeface="Andalus" panose="02020603050405020304" pitchFamily="18" charset="-78"/>
                <a:cs typeface="Andalus" panose="02020603050405020304" pitchFamily="18" charset="-78"/>
              </a:rPr>
              <a:t>K</a:t>
            </a:r>
            <a:r>
              <a:rPr lang="cs-CZ" sz="3600" b="1" dirty="0" smtClean="0">
                <a:latin typeface="Andalus" panose="02020603050405020304" pitchFamily="18" charset="-78"/>
                <a:cs typeface="Andalus" panose="02020603050405020304" pitchFamily="18" charset="-78"/>
              </a:rPr>
              <a:t>řídla</a:t>
            </a:r>
          </a:p>
          <a:p>
            <a:r>
              <a:rPr lang="cs-CZ" sz="3600" dirty="0" smtClean="0">
                <a:latin typeface="Andalus" panose="02020603050405020304" pitchFamily="18" charset="-78"/>
                <a:cs typeface="Andalus" panose="02020603050405020304" pitchFamily="18" charset="-78"/>
              </a:rPr>
              <a:t>Včela </a:t>
            </a:r>
            <a:r>
              <a:rPr lang="cs-CZ" sz="3600" dirty="0">
                <a:latin typeface="Andalus" panose="02020603050405020304" pitchFamily="18" charset="-78"/>
                <a:cs typeface="Andalus" panose="02020603050405020304" pitchFamily="18" charset="-78"/>
              </a:rPr>
              <a:t>má na každém boku hrudní části jeden pár blanitých </a:t>
            </a:r>
            <a:r>
              <a:rPr lang="cs-CZ" sz="3600" dirty="0" smtClean="0">
                <a:latin typeface="Andalus" panose="02020603050405020304" pitchFamily="18" charset="-78"/>
                <a:cs typeface="Andalus" panose="02020603050405020304" pitchFamily="18" charset="-78"/>
              </a:rPr>
              <a:t>křídel, </a:t>
            </a:r>
            <a:r>
              <a:rPr lang="cs-CZ" sz="3600" dirty="0">
                <a:latin typeface="Andalus" panose="02020603050405020304" pitchFamily="18" charset="-78"/>
                <a:cs typeface="Andalus" panose="02020603050405020304" pitchFamily="18" charset="-78"/>
              </a:rPr>
              <a:t>která jsou na povrchu pokrytá množstvím drobných chloupků, okem běžně neviditelných. Přední křídla jsou větší než zadní</a:t>
            </a:r>
            <a:r>
              <a:rPr lang="cs-CZ" sz="3600" dirty="0" smtClean="0">
                <a:latin typeface="Andalus" panose="02020603050405020304" pitchFamily="18" charset="-78"/>
                <a:cs typeface="Andalus" panose="02020603050405020304" pitchFamily="18" charset="-78"/>
              </a:rPr>
              <a:t>. </a:t>
            </a:r>
            <a:r>
              <a:rPr lang="cs-CZ" sz="3600" dirty="0">
                <a:latin typeface="Andalus" panose="02020603050405020304" pitchFamily="18" charset="-78"/>
                <a:cs typeface="Andalus" panose="02020603050405020304" pitchFamily="18" charset="-78"/>
              </a:rPr>
              <a:t>Pohyb křídel je tak rychlý, že není možné sledovat jednotlivé kmity</a:t>
            </a:r>
            <a:r>
              <a:rPr lang="cs-CZ" sz="3600" dirty="0" smtClean="0">
                <a:latin typeface="Andalus" panose="02020603050405020304" pitchFamily="18" charset="-78"/>
                <a:cs typeface="Andalus" panose="02020603050405020304" pitchFamily="18" charset="-78"/>
              </a:rPr>
              <a:t>. </a:t>
            </a:r>
            <a:r>
              <a:rPr lang="cs-CZ" sz="3600" dirty="0">
                <a:latin typeface="Andalus" panose="02020603050405020304" pitchFamily="18" charset="-78"/>
                <a:cs typeface="Andalus" panose="02020603050405020304" pitchFamily="18" charset="-78"/>
              </a:rPr>
              <a:t>Včela dokáže letět </a:t>
            </a:r>
            <a:r>
              <a:rPr lang="cs-CZ" sz="3600" dirty="0" smtClean="0">
                <a:latin typeface="Andalus" panose="02020603050405020304" pitchFamily="18" charset="-78"/>
                <a:cs typeface="Andalus" panose="02020603050405020304" pitchFamily="18" charset="-78"/>
              </a:rPr>
              <a:t>dopředu i stát </a:t>
            </a:r>
            <a:r>
              <a:rPr lang="cs-CZ" sz="3600" dirty="0">
                <a:latin typeface="Andalus" panose="02020603050405020304" pitchFamily="18" charset="-78"/>
                <a:cs typeface="Andalus" panose="02020603050405020304" pitchFamily="18" charset="-78"/>
              </a:rPr>
              <a:t>za letu na </a:t>
            </a:r>
            <a:r>
              <a:rPr lang="cs-CZ" sz="3600" dirty="0" smtClean="0">
                <a:latin typeface="Andalus" panose="02020603050405020304" pitchFamily="18" charset="-78"/>
                <a:cs typeface="Andalus" panose="02020603050405020304" pitchFamily="18" charset="-78"/>
              </a:rPr>
              <a:t>místě.</a:t>
            </a:r>
            <a:r>
              <a:rPr lang="cs-CZ" sz="3600" dirty="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220181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251520" y="338273"/>
            <a:ext cx="8568952" cy="5632311"/>
          </a:xfrm>
          <a:prstGeom prst="rect">
            <a:avLst/>
          </a:prstGeom>
          <a:noFill/>
        </p:spPr>
        <p:txBody>
          <a:bodyPr wrap="square" rtlCol="0">
            <a:spAutoFit/>
          </a:bodyPr>
          <a:lstStyle/>
          <a:p>
            <a:r>
              <a:rPr lang="cs-CZ" sz="3600" b="1" dirty="0" smtClean="0">
                <a:latin typeface="Andalus" panose="02020603050405020304" pitchFamily="18" charset="-78"/>
                <a:cs typeface="Andalus" panose="02020603050405020304" pitchFamily="18" charset="-78"/>
              </a:rPr>
              <a:t>Zadeček</a:t>
            </a:r>
          </a:p>
          <a:p>
            <a:r>
              <a:rPr lang="cs-CZ" sz="3600" dirty="0" smtClean="0">
                <a:latin typeface="Andalus" panose="02020603050405020304" pitchFamily="18" charset="-78"/>
                <a:cs typeface="Andalus" panose="02020603050405020304" pitchFamily="18" charset="-78"/>
              </a:rPr>
              <a:t>V zadečku</a:t>
            </a:r>
            <a:r>
              <a:rPr lang="cs-CZ" sz="3600" dirty="0">
                <a:latin typeface="Andalus" panose="02020603050405020304" pitchFamily="18" charset="-78"/>
                <a:cs typeface="Andalus" panose="02020603050405020304" pitchFamily="18" charset="-78"/>
              </a:rPr>
              <a:t> včely jsou uložené zažívací orgány, medový váček, jedová žláza, vzdušné vaky a žihadlo. Je pohyblivě spojen s hrudní částí. Žihadlo na konci zadečku je duté, napojené na jedový váček. Na konci má háček, který znemožňuje po bodnutí jeho vytažení z rány. Včela si tak po bodnutí vytrhne žihadlo i s jedovým váčkem a následně umírá.</a:t>
            </a:r>
          </a:p>
        </p:txBody>
      </p:sp>
    </p:spTree>
    <p:extLst>
      <p:ext uri="{BB962C8B-B14F-4D97-AF65-F5344CB8AC3E}">
        <p14:creationId xmlns:p14="http://schemas.microsoft.com/office/powerpoint/2010/main" val="294956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OPVK_hor_zakladni_logolink_RGB_c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4" y="6059978"/>
            <a:ext cx="3653444" cy="79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6504" y="260648"/>
            <a:ext cx="8964488" cy="3416320"/>
          </a:xfrm>
          <a:prstGeom prst="rect">
            <a:avLst/>
          </a:prstGeom>
        </p:spPr>
        <p:txBody>
          <a:bodyPr wrap="square">
            <a:spAutoFit/>
          </a:bodyPr>
          <a:lstStyle/>
          <a:p>
            <a:r>
              <a:rPr lang="cs-CZ" sz="3600" dirty="0">
                <a:latin typeface="Andalus" panose="02020603050405020304" pitchFamily="18" charset="-78"/>
                <a:cs typeface="Andalus" panose="02020603050405020304" pitchFamily="18" charset="-78"/>
              </a:rPr>
              <a:t>Pokud má člověk žihadlo v ráně, v žádném případě ho nesmí vytahovat tak, že by ho uchopil za jedový váček, neboť by si tím vymáčkl zbytek jedu ve váčku do rány. Žihadlo je nutno vyškrábnout tenkým předmětem (nehtem).</a:t>
            </a:r>
          </a:p>
        </p:txBody>
      </p:sp>
      <p:pic>
        <p:nvPicPr>
          <p:cNvPr id="6" name="Picture 2" descr="http://upload.wikimedia.org/wikipedia/commons/thumb/f/f5/Apis_mellifera_carnica_worker_hive_entrance_2.jpg/120px-Apis_mellifera_carnica_worker_hive_entrance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3323675"/>
            <a:ext cx="4104456" cy="2736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62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741</Words>
  <Application>Microsoft Office PowerPoint</Application>
  <PresentationFormat>Předvádění na obrazovce (4:3)</PresentationFormat>
  <Paragraphs>97</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Včela medonosná</vt:lpstr>
      <vt:lpstr>Anotace:</vt:lpstr>
      <vt:lpstr>Včela medonosná</vt:lpstr>
      <vt:lpstr>Stavba těla</vt:lpstr>
      <vt:lpstr>Prezentace aplikace PowerPoint</vt:lpstr>
      <vt:lpstr>Prezentace aplikace PowerPoint</vt:lpstr>
      <vt:lpstr>Prezentace aplikace PowerPoint</vt:lpstr>
      <vt:lpstr>Prezentace aplikace PowerPoint</vt:lpstr>
      <vt:lpstr>Prezentace aplikace PowerPoint</vt:lpstr>
      <vt:lpstr>Život včely</vt:lpstr>
      <vt:lpstr>Prezentace aplikace PowerPoint</vt:lpstr>
      <vt:lpstr>Prezentace aplikace PowerPoint</vt:lpstr>
      <vt:lpstr>Vybrané poddruhy včely medonosné</vt:lpstr>
      <vt:lpstr>Význam včely</vt:lpstr>
      <vt:lpstr>Prezentace aplikace PowerPoint</vt:lpstr>
      <vt:lpstr>Opakování </vt:lpstr>
      <vt:lpstr>Opakování</vt:lpstr>
      <vt:lpstr>Opakování </vt:lpstr>
      <vt:lpstr>Opakování </vt:lpstr>
      <vt:lpstr>Opakování </vt:lpstr>
      <vt:lpstr>Zdroje</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Včela</dc:title>
  <dc:creator>Galik</dc:creator>
  <cp:lastModifiedBy>Tomáš</cp:lastModifiedBy>
  <cp:revision>27</cp:revision>
  <dcterms:created xsi:type="dcterms:W3CDTF">2013-04-24T17:56:48Z</dcterms:created>
  <dcterms:modified xsi:type="dcterms:W3CDTF">2014-11-11T19:16:43Z</dcterms:modified>
</cp:coreProperties>
</file>