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  <p:sldMasterId id="2147483901" r:id="rId2"/>
    <p:sldMasterId id="2147484270" r:id="rId3"/>
    <p:sldMasterId id="2147484282" r:id="rId4"/>
    <p:sldMasterId id="2147484294" r:id="rId5"/>
  </p:sldMasterIdLst>
  <p:handoutMasterIdLst>
    <p:handoutMasterId r:id="rId31"/>
  </p:handoutMasterIdLst>
  <p:sldIdLst>
    <p:sldId id="275" r:id="rId6"/>
    <p:sldId id="258" r:id="rId7"/>
    <p:sldId id="277" r:id="rId8"/>
    <p:sldId id="278" r:id="rId9"/>
    <p:sldId id="283" r:id="rId10"/>
    <p:sldId id="284" r:id="rId11"/>
    <p:sldId id="293" r:id="rId12"/>
    <p:sldId id="280" r:id="rId13"/>
    <p:sldId id="261" r:id="rId14"/>
    <p:sldId id="267" r:id="rId15"/>
    <p:sldId id="291" r:id="rId16"/>
    <p:sldId id="290" r:id="rId17"/>
    <p:sldId id="269" r:id="rId18"/>
    <p:sldId id="279" r:id="rId19"/>
    <p:sldId id="294" r:id="rId20"/>
    <p:sldId id="292" r:id="rId21"/>
    <p:sldId id="268" r:id="rId22"/>
    <p:sldId id="286" r:id="rId23"/>
    <p:sldId id="281" r:id="rId24"/>
    <p:sldId id="285" r:id="rId25"/>
    <p:sldId id="287" r:id="rId26"/>
    <p:sldId id="288" r:id="rId27"/>
    <p:sldId id="295" r:id="rId28"/>
    <p:sldId id="296" r:id="rId29"/>
    <p:sldId id="282" r:id="rId3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CCECFF"/>
    <a:srgbClr val="CCFFFF"/>
    <a:srgbClr val="66FFFF"/>
    <a:srgbClr val="FF99FF"/>
    <a:srgbClr val="CC99FF"/>
    <a:srgbClr val="D981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8" autoAdjust="0"/>
    <p:restoredTop sz="94717" autoAdjust="0"/>
  </p:normalViewPr>
  <p:slideViewPr>
    <p:cSldViewPr>
      <p:cViewPr>
        <p:scale>
          <a:sx n="119" d="100"/>
          <a:sy n="119" d="100"/>
        </p:scale>
        <p:origin x="-140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7689C25-85C1-4872-AD1D-13AF9E98BE38}" type="datetimeFigureOut">
              <a:rPr lang="cs-CZ"/>
              <a:pPr>
                <a:defRPr/>
              </a:pPr>
              <a:t>30.10.2014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AE10820-8CDB-4EC1-910B-5D2E62D734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104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80B4B-7E4E-4A33-8F12-B5184767A523}" type="datetimeFigureOut">
              <a:rPr lang="cs-CZ"/>
              <a:pPr>
                <a:defRPr/>
              </a:pPr>
              <a:t>30.10.2014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5F034-9FBD-4668-A51E-E949BA1597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595281"/>
      </p:ext>
    </p:extLst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EB071-A0F8-4FA1-A9A3-FB6BA43D851A}" type="datetimeFigureOut">
              <a:rPr lang="cs-CZ"/>
              <a:pPr>
                <a:defRPr/>
              </a:pPr>
              <a:t>30.10.2014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455B6-6197-407D-9075-534B4EFAF6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846614"/>
      </p:ext>
    </p:extLst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213D4-7101-4F19-8E9C-CFB9F15CF4DB}" type="datetimeFigureOut">
              <a:rPr lang="cs-CZ"/>
              <a:pPr>
                <a:defRPr/>
              </a:pPr>
              <a:t>30.10.2014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55E58-5092-4908-A555-C437B144C4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327202"/>
      </p:ext>
    </p:extLst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34CD7-52CE-456C-8138-889678E74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488699"/>
      </p:ext>
    </p:extLst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FA277-8A08-42AC-BB3A-45F0A3AF77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527590"/>
      </p:ext>
    </p:extLst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DA246-29A7-4109-B42C-7640AAA5EB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342668"/>
      </p:ext>
    </p:extLst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7175-0DFB-406B-A8C8-989FDF650B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15273"/>
      </p:ext>
    </p:extLst>
  </p:cSld>
  <p:clrMapOvr>
    <a:masterClrMapping/>
  </p:clrMapOvr>
  <p:transition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4B221-6FB9-4119-8265-3BCA986D42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115715"/>
      </p:ext>
    </p:extLst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61BB0-8A47-4A37-B1CC-79F164866F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66697"/>
      </p:ext>
    </p:extLst>
  </p:cSld>
  <p:clrMapOvr>
    <a:masterClrMapping/>
  </p:clrMapOvr>
  <p:transition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A9883-F007-4549-AA62-E044EBD4C5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688627"/>
      </p:ext>
    </p:extLst>
  </p:cSld>
  <p:clrMapOvr>
    <a:masterClrMapping/>
  </p:clrMapOvr>
  <p:transition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95B21-7A0A-444B-B072-1C486BFD6C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329009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EE67E-68E7-482A-B7B8-BE221BB6A2D9}" type="datetimeFigureOut">
              <a:rPr lang="cs-CZ"/>
              <a:pPr>
                <a:defRPr/>
              </a:pPr>
              <a:t>30.10.2014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40927-EB53-4170-ADD6-0C8617E509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31257"/>
      </p:ext>
    </p:extLst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F405F-D876-41C4-96A0-BA9E07CDF5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636957"/>
      </p:ext>
    </p:extLst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E8406-747F-454F-AC39-D5BA67FD7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510678"/>
      </p:ext>
    </p:extLst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9FD1F-B44C-4AD4-8EA6-9B9D8AB670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898636"/>
      </p:ext>
    </p:extLst>
  </p:cSld>
  <p:clrMapOvr>
    <a:masterClrMapping/>
  </p:clrMapOvr>
  <p:transition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365A9-74E9-4D89-9EE3-39F62B08B0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867165"/>
      </p:ext>
    </p:extLst>
  </p:cSld>
  <p:clrMapOvr>
    <a:masterClrMapping/>
  </p:clrMapOvr>
  <p:transition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D702F-A003-4809-A90C-14496C9F6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737296"/>
      </p:ext>
    </p:extLst>
  </p:cSld>
  <p:clrMapOvr>
    <a:masterClrMapping/>
  </p:clrMapOvr>
  <p:transition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13C08-AB44-4DD6-86D1-AC3EA65D5A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237329"/>
      </p:ext>
    </p:extLst>
  </p:cSld>
  <p:clrMapOvr>
    <a:masterClrMapping/>
  </p:clrMapOvr>
  <p:transition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64F32-C432-462C-AE20-84BD685CA2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996740"/>
      </p:ext>
    </p:extLst>
  </p:cSld>
  <p:clrMapOvr>
    <a:masterClrMapping/>
  </p:clrMapOvr>
  <p:transition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D7C62-0653-4313-80DB-97A310D56F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794734"/>
      </p:ext>
    </p:extLst>
  </p:cSld>
  <p:clrMapOvr>
    <a:masterClrMapping/>
  </p:clrMapOvr>
  <p:transition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7EF9E-6D4B-40E9-B953-AE8393B018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718542"/>
      </p:ext>
    </p:extLst>
  </p:cSld>
  <p:clrMapOvr>
    <a:masterClrMapping/>
  </p:clrMapOvr>
  <p:transition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FC502-5E4B-4FA9-BEFA-00FA92A325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243102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66703-914E-4BF8-B27D-BD7215803D29}" type="datetimeFigureOut">
              <a:rPr lang="cs-CZ"/>
              <a:pPr>
                <a:defRPr/>
              </a:pPr>
              <a:t>30.10.2014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BBD2A-3923-4966-BDEC-D2EEE5CA40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512684"/>
      </p:ext>
    </p:extLst>
  </p:cSld>
  <p:clrMapOvr>
    <a:masterClrMapping/>
  </p:clrMapOvr>
  <p:transition>
    <p:push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0E8FC-46BC-46ED-A05D-10CBB61A06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871146"/>
      </p:ext>
    </p:extLst>
  </p:cSld>
  <p:clrMapOvr>
    <a:masterClrMapping/>
  </p:clrMapOvr>
  <p:transition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29B6D-ABC9-4BAB-9C6C-2E31AF1151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109744"/>
      </p:ext>
    </p:extLst>
  </p:cSld>
  <p:clrMapOvr>
    <a:masterClrMapping/>
  </p:clrMapOvr>
  <p:transition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0AA86-53DD-428F-9E78-5E5D52FBC9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119605"/>
      </p:ext>
    </p:extLst>
  </p:cSld>
  <p:clrMapOvr>
    <a:masterClrMapping/>
  </p:clrMapOvr>
  <p:transition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AF3C8-1782-41BE-A11A-073165213C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203093"/>
      </p:ext>
    </p:extLst>
  </p:cSld>
  <p:clrMapOvr>
    <a:masterClrMapping/>
  </p:clrMapOvr>
  <p:transition>
    <p:push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65F05-343B-444A-86E8-2D5F6C4A08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548971"/>
      </p:ext>
    </p:extLst>
  </p:cSld>
  <p:clrMapOvr>
    <a:masterClrMapping/>
  </p:clrMapOvr>
  <p:transition>
    <p:push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E9DEB-0C7F-43F3-B1ED-77ABD93833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85663"/>
      </p:ext>
    </p:extLst>
  </p:cSld>
  <p:clrMapOvr>
    <a:masterClrMapping/>
  </p:clrMapOvr>
  <p:transition>
    <p:push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38546-5AAD-422F-9290-4B869E95D7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98815"/>
      </p:ext>
    </p:extLst>
  </p:cSld>
  <p:clrMapOvr>
    <a:masterClrMapping/>
  </p:clrMapOvr>
  <p:transition>
    <p:push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C4E30-6F91-4E6C-BE6A-1061516EB8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181511"/>
      </p:ext>
    </p:extLst>
  </p:cSld>
  <p:clrMapOvr>
    <a:masterClrMapping/>
  </p:clrMapOvr>
  <p:transition>
    <p:push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88646-296F-477A-B94A-F9B309EF2A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793067"/>
      </p:ext>
    </p:extLst>
  </p:cSld>
  <p:clrMapOvr>
    <a:masterClrMapping/>
  </p:clrMapOvr>
  <p:transition>
    <p:push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154E2-B302-4818-8ADE-4F7DF846A2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764160"/>
      </p:ext>
    </p:extLst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EE8A9-A2BB-40D2-9E92-62E9B89F0624}" type="datetimeFigureOut">
              <a:rPr lang="cs-CZ"/>
              <a:pPr>
                <a:defRPr/>
              </a:pPr>
              <a:t>30.10.2014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DBDD7-6E82-484D-832B-2E530B3D4B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303322"/>
      </p:ext>
    </p:extLst>
  </p:cSld>
  <p:clrMapOvr>
    <a:masterClrMapping/>
  </p:clrMapOvr>
  <p:transition>
    <p:push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897-1DC9-4931-A256-236522A170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629091"/>
      </p:ext>
    </p:extLst>
  </p:cSld>
  <p:clrMapOvr>
    <a:masterClrMapping/>
  </p:clrMapOvr>
  <p:transition>
    <p:push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DE031-9D18-434C-8BA2-64934CC189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927920"/>
      </p:ext>
    </p:extLst>
  </p:cSld>
  <p:clrMapOvr>
    <a:masterClrMapping/>
  </p:clrMapOvr>
  <p:transition>
    <p:push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346FA-1EA3-4AB2-BFE9-F394127A0E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423293"/>
      </p:ext>
    </p:extLst>
  </p:cSld>
  <p:clrMapOvr>
    <a:masterClrMapping/>
  </p:clrMapOvr>
  <p:transition>
    <p:push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26C5B-B091-42AC-8821-176EBFEC5D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908389"/>
      </p:ext>
    </p:extLst>
  </p:cSld>
  <p:clrMapOvr>
    <a:masterClrMapping/>
  </p:clrMapOvr>
  <p:transition>
    <p:push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90847-C41B-4AE7-86DC-55C527E864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773354"/>
      </p:ext>
    </p:extLst>
  </p:cSld>
  <p:clrMapOvr>
    <a:masterClrMapping/>
  </p:clrMapOvr>
  <p:transition>
    <p:push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26C98-E1B9-4CD9-9408-6EBA184EED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58178"/>
      </p:ext>
    </p:extLst>
  </p:cSld>
  <p:clrMapOvr>
    <a:masterClrMapping/>
  </p:clrMapOvr>
  <p:transition>
    <p:push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95A1C-D39A-4062-A1DC-D24A781F53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532863"/>
      </p:ext>
    </p:extLst>
  </p:cSld>
  <p:clrMapOvr>
    <a:masterClrMapping/>
  </p:clrMapOvr>
  <p:transition>
    <p:push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144BB-83CE-445D-A6C3-C584E0C769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769590"/>
      </p:ext>
    </p:extLst>
  </p:cSld>
  <p:clrMapOvr>
    <a:masterClrMapping/>
  </p:clrMapOvr>
  <p:transition>
    <p:push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95C48-8557-4F4F-B4D1-787256AE76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3488940"/>
      </p:ext>
    </p:extLst>
  </p:cSld>
  <p:clrMapOvr>
    <a:masterClrMapping/>
  </p:clrMapOvr>
  <p:transition>
    <p:push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ABCDE-5F8A-4972-82DA-BCC6EBF91E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9377"/>
      </p:ext>
    </p:extLst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57E5F-3F69-472A-A807-61D42A636390}" type="datetimeFigureOut">
              <a:rPr lang="cs-CZ"/>
              <a:pPr>
                <a:defRPr/>
              </a:pPr>
              <a:t>30.10.2014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9326C-95FB-48D8-8BD8-35AB506438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2584693"/>
      </p:ext>
    </p:extLst>
  </p:cSld>
  <p:clrMapOvr>
    <a:masterClrMapping/>
  </p:clrMapOvr>
  <p:transition>
    <p:push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EF69B-1394-40CE-8ACB-A9648DD3D5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001697"/>
      </p:ext>
    </p:extLst>
  </p:cSld>
  <p:clrMapOvr>
    <a:masterClrMapping/>
  </p:clrMapOvr>
  <p:transition>
    <p:push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20725-D80F-4E8D-B90F-CC61246CDA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967639"/>
      </p:ext>
    </p:extLst>
  </p:cSld>
  <p:clrMapOvr>
    <a:masterClrMapping/>
  </p:clrMapOvr>
  <p:transition>
    <p:push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1D3A1-E38C-45D7-A4B6-342F768BDD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377659"/>
      </p:ext>
    </p:extLst>
  </p:cSld>
  <p:clrMapOvr>
    <a:masterClrMapping/>
  </p:clrMapOvr>
  <p:transition>
    <p:push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C4F53-3DD3-4A0E-BFBF-231924D8DC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747543"/>
      </p:ext>
    </p:extLst>
  </p:cSld>
  <p:clrMapOvr>
    <a:masterClrMapping/>
  </p:clrMapOvr>
  <p:transition>
    <p:push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A85F5-4583-4C56-9002-408574F3AE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655646"/>
      </p:ext>
    </p:extLst>
  </p:cSld>
  <p:clrMapOvr>
    <a:masterClrMapping/>
  </p:clrMapOvr>
  <p:transition>
    <p:push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51034-14E2-4352-B92C-23F4436BB2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169362"/>
      </p:ext>
    </p:extLst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D54EE-2958-4B58-AD7D-2B5DFF9E586C}" type="datetimeFigureOut">
              <a:rPr lang="cs-CZ"/>
              <a:pPr>
                <a:defRPr/>
              </a:pPr>
              <a:t>30.10.2014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B28FA-31D7-4A17-96D8-F421EBCE77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458684"/>
      </p:ext>
    </p:extLst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2E7E8-8B8C-481A-8BED-B6B5969B88E4}" type="datetimeFigureOut">
              <a:rPr lang="cs-CZ"/>
              <a:pPr>
                <a:defRPr/>
              </a:pPr>
              <a:t>30.10.2014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B5E83-1410-41B6-86BA-DBD264F660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921497"/>
      </p:ext>
    </p:extLst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0C6A1-9C5E-4ABC-BC50-8BBA25A9D94A}" type="datetimeFigureOut">
              <a:rPr lang="cs-CZ"/>
              <a:pPr>
                <a:defRPr/>
              </a:pPr>
              <a:t>30.10.2014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75AA6-67EB-45AB-8546-F7DB4CE118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659260"/>
      </p:ext>
    </p:extLst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5328C-E36F-49B3-BBCE-899040AAD802}" type="datetimeFigureOut">
              <a:rPr lang="cs-CZ"/>
              <a:pPr>
                <a:defRPr/>
              </a:pPr>
              <a:t>30.10.2014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FD58D-DDD2-4F78-B9FD-457817FA49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819249"/>
      </p:ext>
    </p:extLst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08B0086F-A684-4E8A-9080-2F030A240F0C}" type="datetimeFigureOut">
              <a:rPr lang="cs-CZ"/>
              <a:pPr>
                <a:defRPr/>
              </a:pPr>
              <a:t>30.10.2014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A524DB5-EE8F-4FA4-A7CC-0F8128AE4D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19" r:id="rId1"/>
    <p:sldLayoutId id="2147485320" r:id="rId2"/>
    <p:sldLayoutId id="2147485321" r:id="rId3"/>
    <p:sldLayoutId id="2147485322" r:id="rId4"/>
    <p:sldLayoutId id="2147485323" r:id="rId5"/>
    <p:sldLayoutId id="2147485324" r:id="rId6"/>
    <p:sldLayoutId id="2147485325" r:id="rId7"/>
    <p:sldLayoutId id="2147485326" r:id="rId8"/>
    <p:sldLayoutId id="2147485327" r:id="rId9"/>
    <p:sldLayoutId id="2147485328" r:id="rId10"/>
    <p:sldLayoutId id="2147485329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82339928-5C23-466E-AFB0-A90DFB6E0F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40" r:id="rId1"/>
    <p:sldLayoutId id="2147485330" r:id="rId2"/>
    <p:sldLayoutId id="2147485331" r:id="rId3"/>
    <p:sldLayoutId id="2147485332" r:id="rId4"/>
    <p:sldLayoutId id="2147485333" r:id="rId5"/>
    <p:sldLayoutId id="2147485334" r:id="rId6"/>
    <p:sldLayoutId id="2147485335" r:id="rId7"/>
    <p:sldLayoutId id="2147485336" r:id="rId8"/>
    <p:sldLayoutId id="2147485337" r:id="rId9"/>
    <p:sldLayoutId id="2147485338" r:id="rId10"/>
    <p:sldLayoutId id="2147485339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E435B7-924C-4160-86E4-4D3D06C5A6FB}" type="datetimeFigureOut">
              <a:rPr lang="cs-CZ"/>
              <a:pPr>
                <a:defRPr/>
              </a:pPr>
              <a:t>30.10.2014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D2E89B-9127-421A-B3B6-71D9E78F19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41" r:id="rId1"/>
    <p:sldLayoutId id="2147485342" r:id="rId2"/>
    <p:sldLayoutId id="2147485343" r:id="rId3"/>
    <p:sldLayoutId id="2147485344" r:id="rId4"/>
    <p:sldLayoutId id="2147485345" r:id="rId5"/>
    <p:sldLayoutId id="2147485346" r:id="rId6"/>
    <p:sldLayoutId id="2147485347" r:id="rId7"/>
    <p:sldLayoutId id="2147485348" r:id="rId8"/>
    <p:sldLayoutId id="2147485349" r:id="rId9"/>
    <p:sldLayoutId id="2147485350" r:id="rId10"/>
    <p:sldLayoutId id="2147485351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09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0F585-E353-4973-91E6-D186AFC06F74}" type="datetimeFigureOut">
              <a:rPr lang="cs-CZ"/>
              <a:pPr>
                <a:defRPr/>
              </a:pPr>
              <a:t>30.10.2014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5AC6809-20D1-4B4D-AB6D-7080CF6413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52" r:id="rId1"/>
    <p:sldLayoutId id="2147485353" r:id="rId2"/>
    <p:sldLayoutId id="2147485354" r:id="rId3"/>
    <p:sldLayoutId id="2147485355" r:id="rId4"/>
    <p:sldLayoutId id="2147485356" r:id="rId5"/>
    <p:sldLayoutId id="2147485357" r:id="rId6"/>
    <p:sldLayoutId id="2147485358" r:id="rId7"/>
    <p:sldLayoutId id="2147485359" r:id="rId8"/>
    <p:sldLayoutId id="2147485360" r:id="rId9"/>
    <p:sldLayoutId id="2147485361" r:id="rId10"/>
    <p:sldLayoutId id="2147485362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512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4C36DCC-F957-45D5-BEFF-FFE473860E66}" type="datetimeFigureOut">
              <a:rPr lang="cs-CZ"/>
              <a:pPr>
                <a:defRPr/>
              </a:pPr>
              <a:t>30.10.2014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3407229-0B82-426C-A3B5-D4770BDB80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63" r:id="rId1"/>
    <p:sldLayoutId id="2147485364" r:id="rId2"/>
    <p:sldLayoutId id="2147485365" r:id="rId3"/>
    <p:sldLayoutId id="2147485366" r:id="rId4"/>
    <p:sldLayoutId id="2147485367" r:id="rId5"/>
    <p:sldLayoutId id="2147485368" r:id="rId6"/>
    <p:sldLayoutId id="2147485369" r:id="rId7"/>
    <p:sldLayoutId id="2147485370" r:id="rId8"/>
    <p:sldLayoutId id="2147485371" r:id="rId9"/>
    <p:sldLayoutId id="2147485372" r:id="rId10"/>
    <p:sldLayoutId id="2147485373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porady/1025095048-prvni-pomoc/400216100051021-balena-voda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Kidney_PioM.png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cs.wikipedia.org/wiki/Soubor:Illu_urinary_system.jpg" TargetMode="External"/><Relationship Id="rId1" Type="http://schemas.openxmlformats.org/officeDocument/2006/relationships/slideLayout" Target="../slideLayouts/slideLayout40.xml"/><Relationship Id="rId6" Type="http://schemas.openxmlformats.org/officeDocument/2006/relationships/hyperlink" Target="http://www.ceskatelevize.cz/porady/1025095048-prvni-pomoc/400216100051021-balena-voda/" TargetMode="External"/><Relationship Id="rId5" Type="http://schemas.openxmlformats.org/officeDocument/2006/relationships/hyperlink" Target="http://cs.wikipedia.org/wiki/Jezero#mediaviewer/Soubor:Bariloche-_Argentina2.jpg" TargetMode="External"/><Relationship Id="rId4" Type="http://schemas.openxmlformats.org/officeDocument/2006/relationships/hyperlink" Target="http://cs.wikipedia.org/wiki/Soubor:Luha%C4%8Dovice_-_Pramen_MUDr._Franti%C5%A1ka_%C5%A0%C5%A5astn%C3%A9ho.jpg#filehistory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3071813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VYLUČOVACÍ ÚSTROJÍ</a:t>
            </a:r>
          </a:p>
        </p:txBody>
      </p:sp>
      <p:pic>
        <p:nvPicPr>
          <p:cNvPr id="40963" name="Picture 4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40965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1739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Pří_202_Člověk_Vylučovací ústrojí</a:t>
            </a:r>
          </a:p>
          <a:p>
            <a:pPr algn="ctr" eaLnBrk="1" hangingPunct="1"/>
            <a:endParaRPr lang="cs-CZ" altLang="cs-CZ" b="1"/>
          </a:p>
          <a:p>
            <a:pPr algn="ctr" eaLnBrk="1" hangingPunct="1"/>
            <a:endParaRPr lang="cs-CZ" altLang="cs-CZ" b="1"/>
          </a:p>
          <a:p>
            <a:pPr algn="ctr" eaLnBrk="1" hangingPunct="1"/>
            <a:r>
              <a:rPr lang="cs-CZ" altLang="cs-CZ" b="1"/>
              <a:t>Autor: Mgr. Zdeňka Krmášková</a:t>
            </a:r>
          </a:p>
          <a:p>
            <a:pPr algn="ctr" eaLnBrk="1" hangingPunct="1"/>
            <a:endParaRPr lang="cs-CZ" altLang="cs-CZ" b="1"/>
          </a:p>
          <a:p>
            <a:pPr algn="ctr" eaLnBrk="1" hangingPunct="1"/>
            <a:r>
              <a:rPr lang="cs-CZ" altLang="cs-CZ"/>
              <a:t>Škola: Základní škola a Mateřská škola Kašava, okres Zlín, příspěvková organizace</a:t>
            </a:r>
          </a:p>
        </p:txBody>
      </p:sp>
      <p:sp>
        <p:nvSpPr>
          <p:cNvPr id="40966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Registrační číslo projektu: CZ.1.07/1.1.38/02.0025</a:t>
            </a:r>
          </a:p>
          <a:p>
            <a:pPr algn="ctr" eaLnBrk="1" hangingPunct="1"/>
            <a:r>
              <a:rPr lang="cs-CZ" altLang="cs-CZ"/>
              <a:t>Název projektu: Modernizace výuky na ZŠ Slušovice, Fryšták, Kašava a Velehrad</a:t>
            </a:r>
          </a:p>
          <a:p>
            <a:pPr algn="ctr" eaLnBrk="1" hangingPunct="1"/>
            <a:r>
              <a:rPr lang="cs-CZ" altLang="cs-CZ" sz="1200"/>
              <a:t>Tento projekt je spolufinancován z Evropského sociálního fondu a státního rozpočtu České republiky.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Obdélník 4"/>
          <p:cNvSpPr>
            <a:spLocks noChangeArrowheads="1"/>
          </p:cNvSpPr>
          <p:nvPr/>
        </p:nvSpPr>
        <p:spPr bwMode="auto">
          <a:xfrm>
            <a:off x="1187450" y="1268413"/>
            <a:ext cx="7632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8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0179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8578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714480" y="2500306"/>
            <a:ext cx="5214974" cy="369332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101600">
              <a:srgbClr val="CC99FF">
                <a:alpha val="60000"/>
              </a:srgb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Vylučovací ústrojí je pro člověka velmi důležité.</a:t>
            </a:r>
          </a:p>
        </p:txBody>
      </p:sp>
      <p:sp>
        <p:nvSpPr>
          <p:cNvPr id="5" name="Obdélník 4"/>
          <p:cNvSpPr/>
          <p:nvPr/>
        </p:nvSpPr>
        <p:spPr>
          <a:xfrm>
            <a:off x="1714480" y="3214686"/>
            <a:ext cx="5214974" cy="646331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101600">
              <a:srgbClr val="CC99FF">
                <a:alpha val="60000"/>
              </a:srgb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Musíme ho chránit před prudkými nárazy a také proti podchlazení.</a:t>
            </a:r>
          </a:p>
        </p:txBody>
      </p:sp>
      <p:sp>
        <p:nvSpPr>
          <p:cNvPr id="6" name="Obdélník 5"/>
          <p:cNvSpPr/>
          <p:nvPr/>
        </p:nvSpPr>
        <p:spPr>
          <a:xfrm>
            <a:off x="1714480" y="4143380"/>
            <a:ext cx="5214974" cy="646331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101600">
              <a:srgbClr val="CC99FF">
                <a:alpha val="60000"/>
              </a:srgb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Aby mohlo dobře plnit své úkoly, musí mít dostatek vody.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1714480" y="1214422"/>
            <a:ext cx="5214974" cy="923330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101600">
              <a:srgbClr val="CC99FF">
                <a:alpha val="60000"/>
              </a:srgb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Vylučovací ústrojí </a:t>
            </a:r>
            <a:r>
              <a:rPr lang="cs-CZ" dirty="0">
                <a:latin typeface="Arial" pitchFamily="34" charset="0"/>
                <a:cs typeface="Arial" pitchFamily="34" charset="0"/>
              </a:rPr>
              <a:t>čistí krev a odvádí </a:t>
            </a:r>
          </a:p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přebytečné tekutiny s nepotřebnými látkami </a:t>
            </a:r>
          </a:p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ven z těla.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Obdélník 1"/>
          <p:cNvSpPr>
            <a:spLocks noChangeArrowheads="1"/>
          </p:cNvSpPr>
          <p:nvPr/>
        </p:nvSpPr>
        <p:spPr bwMode="auto">
          <a:xfrm>
            <a:off x="1187450" y="1012825"/>
            <a:ext cx="6192838" cy="387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cs-CZ" altLang="cs-CZ" sz="2400">
                <a:solidFill>
                  <a:srgbClr val="FF0000"/>
                </a:solidFill>
              </a:rPr>
              <a:t>Močovody</a:t>
            </a:r>
          </a:p>
          <a:p>
            <a:pPr eaLnBrk="1" hangingPunct="1">
              <a:buFont typeface="Arial" charset="0"/>
              <a:buNone/>
            </a:pPr>
            <a:r>
              <a:rPr lang="cs-CZ" altLang="cs-CZ"/>
              <a:t>Mají délku přibližně 30cm.</a:t>
            </a:r>
          </a:p>
          <a:p>
            <a:pPr eaLnBrk="1" hangingPunct="1">
              <a:buFont typeface="Arial" charset="0"/>
              <a:buNone/>
            </a:pPr>
            <a:endParaRPr lang="cs-CZ" altLang="cs-CZ"/>
          </a:p>
          <a:p>
            <a:pPr eaLnBrk="1" hangingPunct="1">
              <a:buFont typeface="Arial" charset="0"/>
              <a:buNone/>
            </a:pPr>
            <a:r>
              <a:rPr lang="cs-CZ" altLang="cs-CZ" sz="2400">
                <a:solidFill>
                  <a:srgbClr val="FF0000"/>
                </a:solidFill>
              </a:rPr>
              <a:t>Močový měchýř </a:t>
            </a:r>
          </a:p>
          <a:p>
            <a:pPr eaLnBrk="1" hangingPunct="1">
              <a:buFont typeface="Arial" charset="0"/>
              <a:buNone/>
            </a:pPr>
            <a:r>
              <a:rPr lang="cs-CZ" altLang="cs-CZ"/>
              <a:t>Jeho objem je 500 -700ml.</a:t>
            </a:r>
          </a:p>
          <a:p>
            <a:pPr eaLnBrk="1" hangingPunct="1">
              <a:buFont typeface="Arial" charset="0"/>
              <a:buNone/>
            </a:pPr>
            <a:endParaRPr lang="cs-CZ" altLang="cs-CZ"/>
          </a:p>
          <a:p>
            <a:pPr eaLnBrk="1" hangingPunct="1">
              <a:buFont typeface="Arial" charset="0"/>
              <a:buNone/>
            </a:pPr>
            <a:r>
              <a:rPr lang="cs-CZ" altLang="cs-CZ" sz="2400">
                <a:solidFill>
                  <a:srgbClr val="FF0000"/>
                </a:solidFill>
              </a:rPr>
              <a:t>Močová trubice</a:t>
            </a:r>
          </a:p>
          <a:p>
            <a:pPr eaLnBrk="1" hangingPunct="1">
              <a:buFont typeface="Arial" charset="0"/>
              <a:buNone/>
            </a:pPr>
            <a:r>
              <a:rPr lang="cs-CZ" altLang="cs-CZ"/>
              <a:t>U žen má délku 3 – 4 cm, u mužů 20 – 22 cm.</a:t>
            </a:r>
          </a:p>
          <a:p>
            <a:pPr eaLnBrk="1" hangingPunct="1">
              <a:buFont typeface="Arial" charset="0"/>
              <a:buNone/>
            </a:pPr>
            <a:endParaRPr lang="cs-CZ" altLang="cs-CZ"/>
          </a:p>
          <a:p>
            <a:pPr eaLnBrk="1" hangingPunct="1">
              <a:buFont typeface="Arial" charset="0"/>
              <a:buNone/>
            </a:pPr>
            <a:r>
              <a:rPr lang="cs-CZ" altLang="cs-CZ" sz="2400">
                <a:solidFill>
                  <a:srgbClr val="FF0000"/>
                </a:solidFill>
              </a:rPr>
              <a:t>Ledviny </a:t>
            </a:r>
          </a:p>
          <a:p>
            <a:pPr eaLnBrk="1" hangingPunct="1">
              <a:buFont typeface="Arial" charset="0"/>
              <a:buNone/>
            </a:pPr>
            <a:r>
              <a:rPr lang="cs-CZ" altLang="cs-CZ"/>
              <a:t>Mají dvě vrstvy – kůru a dřeň.</a:t>
            </a:r>
          </a:p>
          <a:p>
            <a:pPr eaLnBrk="1" hangingPunct="1">
              <a:buFont typeface="Arial" charset="0"/>
              <a:buNone/>
            </a:pPr>
            <a:endParaRPr lang="cs-CZ" altLang="cs-CZ" sz="2400">
              <a:solidFill>
                <a:srgbClr val="FF0000"/>
              </a:solidFill>
            </a:endParaRPr>
          </a:p>
        </p:txBody>
      </p:sp>
      <p:pic>
        <p:nvPicPr>
          <p:cNvPr id="51203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8578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vladahadrava.xf.cz/pic/ledv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5" y="476250"/>
            <a:ext cx="4302125" cy="583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7" name="Picture 8" descr="OPVK_hor_zakladni_logolink_RGB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250825" y="620713"/>
            <a:ext cx="4465638" cy="46863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cs-CZ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Ledviny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cs-CZ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jsou párový orgán bobovitého tvaru.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Nacházejí se v horní části břišní dutiny.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Jsou chráněny žebry, páteří a tukovým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v</a:t>
            </a:r>
            <a:r>
              <a:rPr lang="cs-CZ" dirty="0" err="1">
                <a:latin typeface="Arial" pitchFamily="34" charset="0"/>
                <a:cs typeface="Arial" pitchFamily="34" charset="0"/>
              </a:rPr>
              <a:t>azivem</a:t>
            </a:r>
            <a:r>
              <a:rPr lang="cs-CZ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U průměrného člověka je délka ledviny asi10cm, váha asi 150 g.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Mají tmavočervenou barvu.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cs-CZ" sz="20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cs-CZ" sz="20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cs-CZ" sz="20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cs-CZ" sz="2000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http://vladahadrava.xf.cz/pic/ledv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285750"/>
            <a:ext cx="446087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1" name="Picture 8" descr="OPVK_hor_zakladni_logolink_RGB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2" name="TextovéPole 3"/>
          <p:cNvSpPr txBox="1">
            <a:spLocks noChangeArrowheads="1"/>
          </p:cNvSpPr>
          <p:nvPr/>
        </p:nvSpPr>
        <p:spPr bwMode="auto">
          <a:xfrm>
            <a:off x="827088" y="2708275"/>
            <a:ext cx="2571750" cy="461963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sz="2400" b="1"/>
              <a:t>Složení ledviny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14480" y="2000240"/>
            <a:ext cx="4714908" cy="646331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101600">
              <a:srgbClr val="CC99FF">
                <a:alpha val="60000"/>
              </a:srgb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V ledvinách se z přebytečné vody a nežádoucích látek z krve vytváří moč.</a:t>
            </a:r>
          </a:p>
        </p:txBody>
      </p:sp>
      <p:pic>
        <p:nvPicPr>
          <p:cNvPr id="54277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8" name="TextovéPole 5"/>
          <p:cNvSpPr txBox="1">
            <a:spLocks noChangeArrowheads="1"/>
          </p:cNvSpPr>
          <p:nvPr/>
        </p:nvSpPr>
        <p:spPr bwMode="auto">
          <a:xfrm>
            <a:off x="3429000" y="857250"/>
            <a:ext cx="1428750" cy="461963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sz="2400"/>
              <a:t>Moč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14480" y="3000372"/>
            <a:ext cx="4786346" cy="369332"/>
          </a:xfrm>
          <a:prstGeom prst="rect">
            <a:avLst/>
          </a:prstGeom>
          <a:noFill/>
          <a:ln>
            <a:solidFill>
              <a:srgbClr val="7030A0"/>
            </a:solidFill>
          </a:ln>
          <a:effectLst>
            <a:glow rad="101600">
              <a:srgbClr val="CC99FF">
                <a:alpha val="60000"/>
              </a:srgb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Moč se shromažďuje v močovém měchýři.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714480" y="3857628"/>
            <a:ext cx="4786346" cy="646331"/>
          </a:xfrm>
          <a:prstGeom prst="rect">
            <a:avLst/>
          </a:prstGeom>
          <a:noFill/>
          <a:ln>
            <a:solidFill>
              <a:srgbClr val="7030A0"/>
            </a:solidFill>
          </a:ln>
          <a:effectLst>
            <a:glow rad="101600">
              <a:srgbClr val="CC99FF">
                <a:alpha val="40000"/>
              </a:srgb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Z močového měchýře je vylučována z těla ven. 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TextovéPole 2"/>
          <p:cNvSpPr txBox="1">
            <a:spLocks noChangeArrowheads="1"/>
          </p:cNvSpPr>
          <p:nvPr/>
        </p:nvSpPr>
        <p:spPr bwMode="auto">
          <a:xfrm>
            <a:off x="1403350" y="836613"/>
            <a:ext cx="568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Co nesmí moč obsahovat:</a:t>
            </a:r>
          </a:p>
        </p:txBody>
      </p:sp>
      <p:sp>
        <p:nvSpPr>
          <p:cNvPr id="55300" name="TextovéPole 3"/>
          <p:cNvSpPr txBox="1">
            <a:spLocks noChangeArrowheads="1"/>
          </p:cNvSpPr>
          <p:nvPr/>
        </p:nvSpPr>
        <p:spPr bwMode="auto">
          <a:xfrm>
            <a:off x="1187450" y="1844675"/>
            <a:ext cx="61928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Hnis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Bílkoviny – znamenají celou řadu zdravotních problémů, různé onemocnění ledvin, infekce močových cest.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Krev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Sacharidy – signalizují onemocnění cukrovkou.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Přítomnost  těchto látek upozorňuje lékaře na různé onemocnění člověka.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8578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3" name="Obdélník 2"/>
          <p:cNvSpPr>
            <a:spLocks noChangeArrowheads="1"/>
          </p:cNvSpPr>
          <p:nvPr/>
        </p:nvSpPr>
        <p:spPr bwMode="auto">
          <a:xfrm>
            <a:off x="611188" y="612775"/>
            <a:ext cx="7561262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CHOROBY VYLUČOVACÍ SOUSTAVY</a:t>
            </a:r>
            <a:r>
              <a:rPr lang="cs-CZ" altLang="cs-CZ" b="1"/>
              <a:t/>
            </a:r>
            <a:br>
              <a:rPr lang="cs-CZ" altLang="cs-CZ" b="1"/>
            </a:br>
            <a:endParaRPr lang="cs-CZ" altLang="cs-CZ" b="1"/>
          </a:p>
          <a:p>
            <a:pPr eaLnBrk="1" hangingPunct="1"/>
            <a:r>
              <a:rPr lang="cs-CZ" altLang="cs-CZ"/>
              <a:t>Ledvinový písek, ledvinové kameny: </a:t>
            </a:r>
          </a:p>
          <a:p>
            <a:pPr eaLnBrk="1" hangingPunct="1"/>
            <a:r>
              <a:rPr lang="cs-CZ" altLang="cs-CZ"/>
              <a:t>Přítomnost vede k ledvinové kolice.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Hyperaktivní měchýř: </a:t>
            </a:r>
          </a:p>
          <a:p>
            <a:pPr eaLnBrk="1" hangingPunct="1"/>
            <a:r>
              <a:rPr lang="cs-CZ" altLang="cs-CZ"/>
              <a:t>Pocit na močení nastává mnohem dříve než u normálního měchýře.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Selhání ledvin: </a:t>
            </a:r>
          </a:p>
          <a:p>
            <a:pPr eaLnBrk="1" hangingPunct="1"/>
            <a:r>
              <a:rPr lang="cs-CZ" altLang="cs-CZ"/>
              <a:t>K správné funkci stačí i jedna ledvina, jinak musí být zavedena dialýza, popřípadě transplantace (ledvina se přidává, pacient má poté tři – ušetří se operace).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Záněty ledvin: </a:t>
            </a:r>
          </a:p>
          <a:p>
            <a:pPr eaLnBrk="1" hangingPunct="1"/>
            <a:r>
              <a:rPr lang="cs-CZ" altLang="cs-CZ"/>
              <a:t>Akutní (důsledek infekce, v moči krev a krevní bílkoviny). </a:t>
            </a:r>
          </a:p>
          <a:p>
            <a:pPr eaLnBrk="1" hangingPunct="1"/>
            <a:r>
              <a:rPr lang="cs-CZ" altLang="cs-CZ"/>
              <a:t>Chronická (obdobné příznaky, dlouhotrvající, může vést až k selhání ledvin).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763688" y="1772816"/>
            <a:ext cx="5072098" cy="369332"/>
          </a:xfrm>
          <a:prstGeom prst="rect">
            <a:avLst/>
          </a:prstGeom>
          <a:noFill/>
          <a:ln>
            <a:solidFill>
              <a:srgbClr val="66FFFF"/>
            </a:solidFill>
          </a:ln>
          <a:effectLst>
            <a:glow rad="101600">
              <a:srgbClr val="66FFFF">
                <a:alpha val="60000"/>
              </a:srgb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Voda je základní složkou lidského těla.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91680" y="2708920"/>
            <a:ext cx="5072098" cy="646331"/>
          </a:xfrm>
          <a:prstGeom prst="rect">
            <a:avLst/>
          </a:prstGeom>
          <a:noFill/>
          <a:ln>
            <a:solidFill>
              <a:srgbClr val="66FFFF"/>
            </a:solidFill>
          </a:ln>
          <a:effectLst>
            <a:glow rad="101600">
              <a:srgbClr val="66FFFF">
                <a:alpha val="60000"/>
              </a:srgb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Umožňuje v těle rozvádět živiny a vylučovat nepotřebné a škodlivé látky.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691680" y="3861048"/>
            <a:ext cx="5072098" cy="369332"/>
          </a:xfrm>
          <a:prstGeom prst="rect">
            <a:avLst/>
          </a:prstGeom>
          <a:noFill/>
          <a:ln>
            <a:solidFill>
              <a:srgbClr val="66FFFF"/>
            </a:solidFill>
          </a:ln>
          <a:effectLst>
            <a:glow rad="101600">
              <a:srgbClr val="66FFFF">
                <a:alpha val="60000"/>
              </a:srgb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Ve vodě přijímáme rozpuštěné minerální látky.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643042" y="571480"/>
            <a:ext cx="100013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66FFFF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/>
              <a:t>Voda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1763688" y="1268760"/>
            <a:ext cx="5072098" cy="369332"/>
          </a:xfrm>
          <a:prstGeom prst="rect">
            <a:avLst/>
          </a:prstGeom>
          <a:noFill/>
          <a:ln>
            <a:solidFill>
              <a:srgbClr val="66FFFF"/>
            </a:solidFill>
          </a:ln>
          <a:effectLst>
            <a:glow rad="101600">
              <a:srgbClr val="66FFFF">
                <a:alpha val="60000"/>
              </a:srgb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Pitná voda musí být čistá.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763688" y="2492896"/>
            <a:ext cx="5072098" cy="646331"/>
          </a:xfrm>
          <a:prstGeom prst="rect">
            <a:avLst/>
          </a:prstGeom>
          <a:ln>
            <a:solidFill>
              <a:srgbClr val="66FFFF"/>
            </a:solidFill>
          </a:ln>
          <a:effectLst>
            <a:glow rad="101600">
              <a:srgbClr val="66FFFF">
                <a:alpha val="60000"/>
              </a:srgb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Musí být bez choroboplodných zárodků a škodlivých příměsí.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763688" y="3789040"/>
            <a:ext cx="5072098" cy="369332"/>
          </a:xfrm>
          <a:prstGeom prst="rect">
            <a:avLst/>
          </a:prstGeom>
          <a:noFill/>
          <a:ln>
            <a:solidFill>
              <a:srgbClr val="66FFFF"/>
            </a:solidFill>
          </a:ln>
          <a:effectLst>
            <a:glow rad="101600">
              <a:srgbClr val="66FFFF">
                <a:alpha val="40000"/>
              </a:srgb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Denně má člověk vypít asi 2 l tekutin.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ovéPole 1"/>
          <p:cNvSpPr txBox="1">
            <a:spLocks noChangeArrowheads="1"/>
          </p:cNvSpPr>
          <p:nvPr/>
        </p:nvSpPr>
        <p:spPr bwMode="auto">
          <a:xfrm>
            <a:off x="2000232" y="571480"/>
            <a:ext cx="3143272" cy="461665"/>
          </a:xfrm>
          <a:prstGeom prst="rect">
            <a:avLst/>
          </a:prstGeom>
          <a:solidFill>
            <a:srgbClr val="CCFF99"/>
          </a:solidFill>
          <a:ln w="9525">
            <a:solidFill>
              <a:srgbClr val="00B050"/>
            </a:solidFill>
            <a:miter lim="800000"/>
            <a:headEnd/>
            <a:tailEnd/>
          </a:ln>
          <a:effectLst>
            <a:glow rad="101600">
              <a:srgbClr val="CCFF99">
                <a:alpha val="60000"/>
              </a:srgb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/>
              <a:t>Vodu potřebujeme:</a:t>
            </a:r>
          </a:p>
        </p:txBody>
      </p:sp>
      <p:sp>
        <p:nvSpPr>
          <p:cNvPr id="26627" name="Obdélník 2"/>
          <p:cNvSpPr>
            <a:spLocks noChangeArrowheads="1"/>
          </p:cNvSpPr>
          <p:nvPr/>
        </p:nvSpPr>
        <p:spPr bwMode="auto">
          <a:xfrm>
            <a:off x="4714876" y="2000240"/>
            <a:ext cx="2005677" cy="369332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>
            <a:glow rad="101600">
              <a:srgbClr val="CCFF99">
                <a:alpha val="60000"/>
              </a:srgbClr>
            </a:glo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/>
              <a:t>- v domácnostech</a:t>
            </a:r>
          </a:p>
        </p:txBody>
      </p:sp>
      <p:sp>
        <p:nvSpPr>
          <p:cNvPr id="26628" name="TextovéPole 3"/>
          <p:cNvSpPr txBox="1">
            <a:spLocks noChangeArrowheads="1"/>
          </p:cNvSpPr>
          <p:nvPr/>
        </p:nvSpPr>
        <p:spPr bwMode="auto">
          <a:xfrm>
            <a:off x="4714876" y="2571744"/>
            <a:ext cx="1857379" cy="369888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>
            <a:glow rad="101600">
              <a:srgbClr val="CCFF99">
                <a:alpha val="60000"/>
              </a:srgb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- v průmyslu</a:t>
            </a:r>
          </a:p>
        </p:txBody>
      </p:sp>
      <p:sp>
        <p:nvSpPr>
          <p:cNvPr id="26629" name="TextovéPole 4"/>
          <p:cNvSpPr txBox="1">
            <a:spLocks noChangeArrowheads="1"/>
          </p:cNvSpPr>
          <p:nvPr/>
        </p:nvSpPr>
        <p:spPr bwMode="auto">
          <a:xfrm>
            <a:off x="4714876" y="3214686"/>
            <a:ext cx="1857388" cy="369888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>
            <a:glow rad="101600">
              <a:srgbClr val="CCFF99">
                <a:alpha val="60000"/>
              </a:srgb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- v zemědělství</a:t>
            </a:r>
          </a:p>
        </p:txBody>
      </p:sp>
      <p:sp>
        <p:nvSpPr>
          <p:cNvPr id="26630" name="TextovéPole 5"/>
          <p:cNvSpPr txBox="1">
            <a:spLocks noChangeArrowheads="1"/>
          </p:cNvSpPr>
          <p:nvPr/>
        </p:nvSpPr>
        <p:spPr bwMode="auto">
          <a:xfrm>
            <a:off x="1714480" y="3857628"/>
            <a:ext cx="4786346" cy="369332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>
            <a:glow rad="101600">
              <a:srgbClr val="CCFF99">
                <a:alpha val="60000"/>
              </a:srgb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Vody je stále větší nedostatek.</a:t>
            </a:r>
          </a:p>
        </p:txBody>
      </p:sp>
      <p:sp>
        <p:nvSpPr>
          <p:cNvPr id="26631" name="TextovéPole 6"/>
          <p:cNvSpPr txBox="1">
            <a:spLocks noChangeArrowheads="1"/>
          </p:cNvSpPr>
          <p:nvPr/>
        </p:nvSpPr>
        <p:spPr bwMode="auto">
          <a:xfrm>
            <a:off x="1714480" y="4500570"/>
            <a:ext cx="4786346" cy="369332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>
            <a:glow rad="101600">
              <a:srgbClr val="CCFF99">
                <a:alpha val="60000"/>
              </a:srgb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S vodou se musí šetřit a dbát na její čistotu.</a:t>
            </a:r>
          </a:p>
        </p:txBody>
      </p:sp>
      <p:sp>
        <p:nvSpPr>
          <p:cNvPr id="26632" name="TextovéPole 7"/>
          <p:cNvSpPr txBox="1">
            <a:spLocks noChangeArrowheads="1"/>
          </p:cNvSpPr>
          <p:nvPr/>
        </p:nvSpPr>
        <p:spPr bwMode="auto">
          <a:xfrm>
            <a:off x="1714480" y="5214938"/>
            <a:ext cx="4786333" cy="369887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>
            <a:glow rad="101600">
              <a:srgbClr val="CCFF99">
                <a:alpha val="60000"/>
              </a:srgb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Na ochranu vod byly vydány různé předpisy.</a:t>
            </a:r>
          </a:p>
        </p:txBody>
      </p:sp>
      <p:pic>
        <p:nvPicPr>
          <p:cNvPr id="59415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16" name="Picture 25" descr="Soubor:Luhačovice - Pramen MUDr. Františka Šťastnéh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143000"/>
            <a:ext cx="3476625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41987" name="Picture 3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cs-CZ" altLang="cs-CZ">
              <a:latin typeface="Calibri" pitchFamily="34" charset="0"/>
            </a:endParaRP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032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8000" rIns="73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q"/>
            </a:pPr>
            <a:r>
              <a:rPr lang="cs-CZ" altLang="cs-CZ"/>
              <a:t>Digitální učební materiál je určen k seznámení žáků s vylučováním a vylučovacím ústrojím.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altLang="cs-CZ"/>
              <a:t>Materiál rozvíjí nově získané vědomosti  a dovednosti žáků.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altLang="cs-CZ"/>
              <a:t>Je určen pro předmět přírodověda 5. ročník.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altLang="cs-CZ"/>
              <a:t>Tento materiál vznikl ze zápisů autora jako doplňující materiál k učebnici: </a:t>
            </a:r>
            <a:r>
              <a:rPr lang="cs-CZ" altLang="cs-CZ" i="1"/>
              <a:t>Přírodověda pro 5. ročník základní školy</a:t>
            </a:r>
            <a:r>
              <a:rPr lang="cs-CZ" altLang="cs-CZ"/>
              <a:t>. Praha 2: SPN- pedagogické nakladatelství, akciová společnost, 2004. ISBN 80-7235-258-X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9" descr="http://upload.wikimedia.org/wikipedia/commons/f/f2/Bariloche-_Argentin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19" name="Picture 8" descr="OPVK_hor_zakladni_logolink_RGB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0" name="TextovéPole 2"/>
          <p:cNvSpPr txBox="1">
            <a:spLocks noChangeArrowheads="1"/>
          </p:cNvSpPr>
          <p:nvPr/>
        </p:nvSpPr>
        <p:spPr bwMode="auto">
          <a:xfrm>
            <a:off x="2268538" y="549275"/>
            <a:ext cx="3024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800" b="1"/>
              <a:t>Rozdělení vody </a:t>
            </a:r>
          </a:p>
        </p:txBody>
      </p:sp>
      <p:sp>
        <p:nvSpPr>
          <p:cNvPr id="60421" name="Obdélník 3"/>
          <p:cNvSpPr>
            <a:spLocks noChangeArrowheads="1"/>
          </p:cNvSpPr>
          <p:nvPr/>
        </p:nvSpPr>
        <p:spPr bwMode="auto">
          <a:xfrm>
            <a:off x="395288" y="1484313"/>
            <a:ext cx="6985000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/>
              <a:t>Podle tvrdosti: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 sz="2000"/>
              <a:t>Měkká – povrchová - obsahuje málo minerálních látek.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 sz="2000">
                <a:solidFill>
                  <a:srgbClr val="FFFF00"/>
                </a:solidFill>
              </a:rPr>
              <a:t>Tvrdá – podpovrchová - z podzemních pramenů, </a:t>
            </a:r>
          </a:p>
          <a:p>
            <a:pPr eaLnBrk="1" hangingPunct="1"/>
            <a:r>
              <a:rPr lang="cs-CZ" altLang="cs-CZ" sz="2000">
                <a:solidFill>
                  <a:srgbClr val="FFFF00"/>
                </a:solidFill>
              </a:rPr>
              <a:t>obsahuje více minerálních látek.</a:t>
            </a:r>
          </a:p>
        </p:txBody>
      </p:sp>
      <p:sp>
        <p:nvSpPr>
          <p:cNvPr id="60422" name="Obdélník 5"/>
          <p:cNvSpPr>
            <a:spLocks noChangeArrowheads="1"/>
          </p:cNvSpPr>
          <p:nvPr/>
        </p:nvSpPr>
        <p:spPr bwMode="auto">
          <a:xfrm>
            <a:off x="2165350" y="3213100"/>
            <a:ext cx="6978650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cs-CZ" altLang="cs-CZ">
              <a:solidFill>
                <a:srgbClr val="FFFF00"/>
              </a:solidFill>
            </a:endParaRPr>
          </a:p>
          <a:p>
            <a:r>
              <a:rPr lang="cs-CZ" altLang="cs-CZ" sz="2800">
                <a:solidFill>
                  <a:srgbClr val="FFFF00"/>
                </a:solidFill>
              </a:rPr>
              <a:t>Podle slanosti:</a:t>
            </a:r>
          </a:p>
          <a:p>
            <a:endParaRPr lang="cs-CZ" altLang="cs-CZ">
              <a:solidFill>
                <a:srgbClr val="FFFF00"/>
              </a:solidFill>
            </a:endParaRPr>
          </a:p>
          <a:p>
            <a:r>
              <a:rPr lang="cs-CZ" altLang="cs-CZ" sz="2000">
                <a:solidFill>
                  <a:srgbClr val="FFFF00"/>
                </a:solidFill>
              </a:rPr>
              <a:t>Slaná voda – je voda z moře, oceánu nebo slaného jezera. Obsahuje chemické látky, které způsobují její slanost.</a:t>
            </a:r>
          </a:p>
          <a:p>
            <a:r>
              <a:rPr lang="cs-CZ" altLang="cs-CZ">
                <a:solidFill>
                  <a:srgbClr val="FFFF00"/>
                </a:solidFill>
              </a:rPr>
              <a:t>Sladká voda - vyskytuje se v potocích, řekách, rybnících, jezerech, rašeliništích. Tato voda má málo rozpuštěných solí.</a:t>
            </a:r>
          </a:p>
          <a:p>
            <a:endParaRPr lang="cs-CZ" altLang="cs-CZ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http://upload.wikimedia.org/wikipedia/commons/f/f2/Bariloche-_Argentin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3" name="Obdélník 1"/>
          <p:cNvSpPr>
            <a:spLocks noChangeArrowheads="1"/>
          </p:cNvSpPr>
          <p:nvPr/>
        </p:nvSpPr>
        <p:spPr bwMode="auto">
          <a:xfrm>
            <a:off x="611188" y="549275"/>
            <a:ext cx="7777162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altLang="cs-CZ" sz="2800">
                <a:solidFill>
                  <a:srgbClr val="252525"/>
                </a:solidFill>
              </a:rPr>
              <a:t>Podle čistoty:</a:t>
            </a:r>
          </a:p>
          <a:p>
            <a:endParaRPr lang="cs-CZ" altLang="cs-CZ" sz="2800">
              <a:solidFill>
                <a:srgbClr val="252525"/>
              </a:solidFill>
            </a:endParaRPr>
          </a:p>
          <a:p>
            <a:r>
              <a:rPr lang="cs-CZ" altLang="cs-CZ" sz="2400">
                <a:solidFill>
                  <a:srgbClr val="252525"/>
                </a:solidFill>
              </a:rPr>
              <a:t>Pitná voda </a:t>
            </a:r>
          </a:p>
          <a:p>
            <a:r>
              <a:rPr lang="cs-CZ" altLang="cs-CZ">
                <a:solidFill>
                  <a:srgbClr val="252525"/>
                </a:solidFill>
              </a:rPr>
              <a:t>Je vhodná ke každodennímu použití, je zbavená nečistot a obsahuje vyvážené množství minerálních látek tak, aby neškodily zdraví.</a:t>
            </a:r>
          </a:p>
          <a:p>
            <a:endParaRPr lang="cs-CZ" altLang="cs-CZ">
              <a:solidFill>
                <a:srgbClr val="252525"/>
              </a:solidFill>
            </a:endParaRPr>
          </a:p>
          <a:p>
            <a:r>
              <a:rPr lang="cs-CZ" altLang="cs-CZ" sz="2400">
                <a:solidFill>
                  <a:srgbClr val="FFFF00"/>
                </a:solidFill>
              </a:rPr>
              <a:t>Užitková voda</a:t>
            </a:r>
          </a:p>
          <a:p>
            <a:r>
              <a:rPr lang="cs-CZ" altLang="cs-CZ">
                <a:solidFill>
                  <a:srgbClr val="FFFF00"/>
                </a:solidFill>
              </a:rPr>
              <a:t>Využívá se v průmyslu, pro napájení zvířat nebo na zalévání rostlin. </a:t>
            </a:r>
          </a:p>
          <a:p>
            <a:endParaRPr lang="cs-CZ" altLang="cs-CZ">
              <a:solidFill>
                <a:srgbClr val="FFFF00"/>
              </a:solidFill>
            </a:endParaRPr>
          </a:p>
          <a:p>
            <a:endParaRPr lang="cs-CZ" altLang="cs-CZ">
              <a:solidFill>
                <a:srgbClr val="FFFF00"/>
              </a:solidFill>
            </a:endParaRPr>
          </a:p>
          <a:p>
            <a:r>
              <a:rPr lang="cs-CZ" altLang="cs-CZ" sz="2400">
                <a:solidFill>
                  <a:srgbClr val="FFFF00"/>
                </a:solidFill>
              </a:rPr>
              <a:t>Odpadní voda</a:t>
            </a:r>
          </a:p>
          <a:p>
            <a:r>
              <a:rPr lang="cs-CZ" altLang="cs-CZ">
                <a:solidFill>
                  <a:srgbClr val="FFFF00"/>
                </a:solidFill>
              </a:rPr>
              <a:t> Je voda splašková, která se dále upravuje.</a:t>
            </a:r>
          </a:p>
        </p:txBody>
      </p:sp>
      <p:pic>
        <p:nvPicPr>
          <p:cNvPr id="61444" name="Picture 8" descr="OPVK_hor_zakladni_logolink_RGB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7" name="TextovéPole 2"/>
          <p:cNvSpPr txBox="1">
            <a:spLocks noChangeArrowheads="1"/>
          </p:cNvSpPr>
          <p:nvPr/>
        </p:nvSpPr>
        <p:spPr bwMode="auto">
          <a:xfrm>
            <a:off x="900113" y="1196975"/>
            <a:ext cx="6335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>
                <a:solidFill>
                  <a:srgbClr val="FF0000"/>
                </a:solidFill>
              </a:rPr>
              <a:t>Jaké látky nesmí obsahovat moč?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971550" y="1916113"/>
            <a:ext cx="3671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Hnis, krev, bílkoviny, sacharidy.</a:t>
            </a:r>
          </a:p>
        </p:txBody>
      </p:sp>
      <p:sp>
        <p:nvSpPr>
          <p:cNvPr id="62469" name="Obdélník 4"/>
          <p:cNvSpPr>
            <a:spLocks noChangeArrowheads="1"/>
          </p:cNvSpPr>
          <p:nvPr/>
        </p:nvSpPr>
        <p:spPr bwMode="auto">
          <a:xfrm>
            <a:off x="900113" y="2349500"/>
            <a:ext cx="6985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>
                <a:solidFill>
                  <a:srgbClr val="FF0000"/>
                </a:solidFill>
              </a:rPr>
              <a:t>Jaké znáte choroby, onemocnění nebo poruchy vylučovací soustavy? 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00113" y="3284538"/>
            <a:ext cx="7127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Ledvinový písek, ledvinové kameny, hyperaktivní měchýř, selhání ledvin, záněty ledvin (akutní, chronické).</a:t>
            </a:r>
          </a:p>
        </p:txBody>
      </p:sp>
      <p:sp>
        <p:nvSpPr>
          <p:cNvPr id="62471" name="Obdélník 6"/>
          <p:cNvSpPr>
            <a:spLocks noChangeArrowheads="1"/>
          </p:cNvSpPr>
          <p:nvPr/>
        </p:nvSpPr>
        <p:spPr bwMode="auto">
          <a:xfrm>
            <a:off x="900113" y="4149725"/>
            <a:ext cx="70564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>
                <a:solidFill>
                  <a:srgbClr val="FF0000"/>
                </a:solidFill>
              </a:rPr>
              <a:t>Jak si chráníme vylučovací soustavu a předcházíme onemocnění? 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971550" y="5157788"/>
            <a:ext cx="69135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Musíme ji chránit před prudkými nárazy a také proti podchlazení. Důležitý je i dostatečný příjem tekutin.</a:t>
            </a:r>
          </a:p>
        </p:txBody>
      </p:sp>
      <p:sp>
        <p:nvSpPr>
          <p:cNvPr id="62473" name="TextovéPole 9"/>
          <p:cNvSpPr txBox="1">
            <a:spLocks noChangeArrowheads="1"/>
          </p:cNvSpPr>
          <p:nvPr/>
        </p:nvSpPr>
        <p:spPr bwMode="auto">
          <a:xfrm>
            <a:off x="971550" y="333375"/>
            <a:ext cx="40322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800">
                <a:solidFill>
                  <a:srgbClr val="FF0000"/>
                </a:solidFill>
              </a:rPr>
              <a:t>Opakuj</a:t>
            </a:r>
            <a:r>
              <a:rPr lang="cs-CZ" altLang="cs-CZ">
                <a:solidFill>
                  <a:srgbClr val="FF0000"/>
                </a:solidFill>
              </a:rPr>
              <a:t>: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Obdélník 2"/>
          <p:cNvSpPr>
            <a:spLocks noChangeArrowheads="1"/>
          </p:cNvSpPr>
          <p:nvPr/>
        </p:nvSpPr>
        <p:spPr bwMode="auto">
          <a:xfrm>
            <a:off x="827088" y="476250"/>
            <a:ext cx="56165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>
                <a:solidFill>
                  <a:srgbClr val="FF0000"/>
                </a:solidFill>
              </a:rPr>
              <a:t>Z kterých částí je složena vylučovací soustava?</a:t>
            </a: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827088" y="1268413"/>
            <a:ext cx="65516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Vylučovací soustavu tvoří ledviny, močovody, močový měchýř a močová trubice.</a:t>
            </a:r>
          </a:p>
        </p:txBody>
      </p:sp>
      <p:sp>
        <p:nvSpPr>
          <p:cNvPr id="63493" name="TextovéPole 4"/>
          <p:cNvSpPr txBox="1">
            <a:spLocks noChangeArrowheads="1"/>
          </p:cNvSpPr>
          <p:nvPr/>
        </p:nvSpPr>
        <p:spPr bwMode="auto">
          <a:xfrm>
            <a:off x="900113" y="1916113"/>
            <a:ext cx="64801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>
                <a:solidFill>
                  <a:srgbClr val="FF0000"/>
                </a:solidFill>
              </a:rPr>
              <a:t>Jaké jsou hlavní cesty pro vylučování škodlivých látek?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900113" y="2708275"/>
            <a:ext cx="64087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Kůže, plíce, ledviny a tlusté střevo. 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Pot je vylučován kůží, oxid uhličitý plícemi, moč se shromažďuje v ledvinách  a zbytky potravy v tlustém střevě.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5" name="Obdélník 2"/>
          <p:cNvSpPr>
            <a:spLocks noChangeArrowheads="1"/>
          </p:cNvSpPr>
          <p:nvPr/>
        </p:nvSpPr>
        <p:spPr bwMode="auto">
          <a:xfrm>
            <a:off x="1258888" y="1773238"/>
            <a:ext cx="648176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b="1"/>
              <a:t>S humorem a nadsázkou o tom, jak žít zdravě aneb kapky nejen pro hypochondry: </a:t>
            </a:r>
          </a:p>
          <a:p>
            <a:pPr eaLnBrk="1" hangingPunct="1"/>
            <a:r>
              <a:rPr lang="cs-CZ" altLang="cs-CZ" b="1"/>
              <a:t>Balená voda</a:t>
            </a:r>
            <a:endParaRPr lang="cs-CZ" altLang="cs-CZ"/>
          </a:p>
        </p:txBody>
      </p:sp>
      <p:sp>
        <p:nvSpPr>
          <p:cNvPr id="64516" name="Obdélník 3"/>
          <p:cNvSpPr>
            <a:spLocks noChangeArrowheads="1"/>
          </p:cNvSpPr>
          <p:nvPr/>
        </p:nvSpPr>
        <p:spPr bwMode="auto">
          <a:xfrm>
            <a:off x="1258888" y="2967038"/>
            <a:ext cx="6553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>
                <a:hlinkClick r:id="rId3"/>
              </a:rPr>
              <a:t>http://www.ceskatelevize.cz/porady/1025095048-prvni-pomoc/400216100051021-balena-voda/</a:t>
            </a:r>
            <a:endParaRPr lang="cs-CZ" alt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Obdélník 1"/>
          <p:cNvSpPr>
            <a:spLocks noChangeArrowheads="1"/>
          </p:cNvSpPr>
          <p:nvPr/>
        </p:nvSpPr>
        <p:spPr bwMode="auto">
          <a:xfrm>
            <a:off x="827088" y="333375"/>
            <a:ext cx="1403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800" b="1"/>
              <a:t>Zdroje:</a:t>
            </a:r>
            <a:endParaRPr lang="cs-CZ" altLang="cs-CZ" b="1"/>
          </a:p>
        </p:txBody>
      </p:sp>
      <p:sp>
        <p:nvSpPr>
          <p:cNvPr id="65539" name="Obdélník 2"/>
          <p:cNvSpPr>
            <a:spLocks noChangeArrowheads="1"/>
          </p:cNvSpPr>
          <p:nvPr/>
        </p:nvSpPr>
        <p:spPr bwMode="auto">
          <a:xfrm>
            <a:off x="539750" y="981075"/>
            <a:ext cx="7488238" cy="418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1400"/>
              <a:t>Soubor:Illu urinary system.jpg. </a:t>
            </a:r>
            <a:r>
              <a:rPr lang="cs-CZ" altLang="cs-CZ" sz="1400" i="1"/>
              <a:t>Wikipedie</a:t>
            </a:r>
            <a:r>
              <a:rPr lang="cs-CZ" altLang="cs-CZ" sz="1400"/>
              <a:t> [online]. 2006 [cit. 2012-12-27]. Dostupné z: </a:t>
            </a:r>
            <a:r>
              <a:rPr lang="cs-CZ" altLang="cs-CZ" sz="1400">
                <a:hlinkClick r:id="rId2"/>
              </a:rPr>
              <a:t>http://cs.wikipedia.org/wiki/Soubor:Illu_urinary_system.jpg</a:t>
            </a:r>
            <a:endParaRPr lang="cs-CZ" altLang="cs-CZ" sz="1400"/>
          </a:p>
          <a:p>
            <a:pPr eaLnBrk="1" hangingPunct="1"/>
            <a:endParaRPr lang="cs-CZ" altLang="cs-CZ" sz="1400"/>
          </a:p>
          <a:p>
            <a:pPr eaLnBrk="1" hangingPunct="1"/>
            <a:r>
              <a:rPr lang="cs-CZ" altLang="cs-CZ" sz="1400"/>
              <a:t>Soubor:Kidney PioM.png. </a:t>
            </a:r>
            <a:r>
              <a:rPr lang="cs-CZ" altLang="cs-CZ" sz="1400" i="1"/>
              <a:t>Wikipedie</a:t>
            </a:r>
            <a:r>
              <a:rPr lang="cs-CZ" altLang="cs-CZ" sz="1400"/>
              <a:t> [online]. 2006, 10.6.2006 [cit. 2012-12-27]. Dostupné z: </a:t>
            </a:r>
            <a:r>
              <a:rPr lang="cs-CZ" altLang="cs-CZ" sz="1400">
                <a:hlinkClick r:id="rId3"/>
              </a:rPr>
              <a:t>http://cs.wikipedia.org/wiki/Soubor:Kidney_PioM.png</a:t>
            </a:r>
            <a:endParaRPr lang="cs-CZ" altLang="cs-CZ" sz="1400"/>
          </a:p>
          <a:p>
            <a:pPr eaLnBrk="1" hangingPunct="1"/>
            <a:endParaRPr lang="cs-CZ" altLang="cs-CZ" sz="1400"/>
          </a:p>
          <a:p>
            <a:pPr eaLnBrk="1" hangingPunct="1"/>
            <a:r>
              <a:rPr lang="cs-CZ" altLang="cs-CZ" sz="1400"/>
              <a:t>Soubor:Luhačovice - Pramen MUDr. Františka Šťastného.jpg. </a:t>
            </a:r>
            <a:r>
              <a:rPr lang="cs-CZ" altLang="cs-CZ" sz="1400" i="1"/>
              <a:t>Wikipedie</a:t>
            </a:r>
            <a:r>
              <a:rPr lang="cs-CZ" altLang="cs-CZ" sz="1400"/>
              <a:t> [online]. 2011, 4.12.2011 [cit. 2013-01-17]. Dostupné z: </a:t>
            </a:r>
            <a:r>
              <a:rPr lang="cs-CZ" altLang="cs-CZ" sz="1400">
                <a:hlinkClick r:id="rId4"/>
              </a:rPr>
              <a:t>http://cs.wikipedia.org/wiki/Soubor:Luha%C4%8Dovice_-_Pramen_MUDr._Franti%C5%A1ka_%C5%A0%C5%A5astn%C3%A9ho.jpg#filehistory</a:t>
            </a:r>
            <a:endParaRPr lang="cs-CZ" altLang="cs-CZ" sz="1400"/>
          </a:p>
          <a:p>
            <a:pPr eaLnBrk="1" hangingPunct="1"/>
            <a:endParaRPr lang="cs-CZ" altLang="cs-CZ" sz="1400"/>
          </a:p>
          <a:p>
            <a:pPr eaLnBrk="1" hangingPunct="1"/>
            <a:r>
              <a:rPr lang="it-IT" altLang="cs-CZ" sz="1400"/>
              <a:t>Jezero. </a:t>
            </a:r>
            <a:r>
              <a:rPr lang="it-IT" altLang="cs-CZ" sz="1400" i="1"/>
              <a:t>Wikipedie</a:t>
            </a:r>
            <a:r>
              <a:rPr lang="it-IT" altLang="cs-CZ" sz="1400"/>
              <a:t> [online]. 2007 [cit. 2014-08-04]. Dostupné z: </a:t>
            </a:r>
            <a:r>
              <a:rPr lang="it-IT" altLang="cs-CZ" sz="1400">
                <a:hlinkClick r:id="rId5"/>
              </a:rPr>
              <a:t>http://cs.wikipedia.org/wiki/Jezero#mediaviewer/Soubor:Bariloche-_Argentina2.jpg</a:t>
            </a:r>
            <a:endParaRPr lang="cs-CZ" altLang="cs-CZ" sz="1400"/>
          </a:p>
          <a:p>
            <a:pPr eaLnBrk="1" hangingPunct="1"/>
            <a:endParaRPr lang="cs-CZ" altLang="cs-CZ" sz="1400"/>
          </a:p>
          <a:p>
            <a:pPr eaLnBrk="1" hangingPunct="1"/>
            <a:r>
              <a:rPr lang="cs-CZ" altLang="cs-CZ" sz="1400"/>
              <a:t>Česká televize: První pomoc. TESLÍKOVÁ, K., V. MRÁZ a J. VAŠÍČEK. </a:t>
            </a:r>
            <a:r>
              <a:rPr lang="cs-CZ" altLang="cs-CZ" sz="1400" i="1"/>
              <a:t>Česká televize: První pomoc</a:t>
            </a:r>
            <a:r>
              <a:rPr lang="cs-CZ" altLang="cs-CZ" sz="1400"/>
              <a:t> [online]. 2000 [cit. 2014-08-05]. Dostupné z: </a:t>
            </a:r>
            <a:r>
              <a:rPr lang="cs-CZ" altLang="cs-CZ" sz="1400">
                <a:hlinkClick r:id="rId6"/>
              </a:rPr>
              <a:t>http://www.ceskatelevize.cz/porady/1025095048-prvni-pomoc/400216100051021-balena-voda/</a:t>
            </a:r>
            <a:endParaRPr lang="cs-CZ" altLang="cs-CZ" sz="1400"/>
          </a:p>
          <a:p>
            <a:pPr eaLnBrk="1" hangingPunct="1"/>
            <a:endParaRPr lang="cs-CZ" altLang="cs-CZ" sz="1400"/>
          </a:p>
        </p:txBody>
      </p:sp>
      <p:pic>
        <p:nvPicPr>
          <p:cNvPr id="65540" name="Picture 8" descr="OPVK_hor_zakladni_logolink_RGB_cz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Obdélník 1"/>
          <p:cNvSpPr>
            <a:spLocks noChangeArrowheads="1"/>
          </p:cNvSpPr>
          <p:nvPr/>
        </p:nvSpPr>
        <p:spPr bwMode="auto">
          <a:xfrm>
            <a:off x="3143250" y="857250"/>
            <a:ext cx="2571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sz="2400" b="1"/>
              <a:t>Vylučování</a:t>
            </a:r>
          </a:p>
        </p:txBody>
      </p:sp>
      <p:sp>
        <p:nvSpPr>
          <p:cNvPr id="43011" name="Obdélník 2"/>
          <p:cNvSpPr>
            <a:spLocks noChangeArrowheads="1"/>
          </p:cNvSpPr>
          <p:nvPr/>
        </p:nvSpPr>
        <p:spPr bwMode="auto">
          <a:xfrm>
            <a:off x="2071688" y="1643063"/>
            <a:ext cx="4857750" cy="369887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Lidské tělo obsahuje mnoho vody.</a:t>
            </a:r>
          </a:p>
        </p:txBody>
      </p:sp>
      <p:sp>
        <p:nvSpPr>
          <p:cNvPr id="43012" name="Obdélník 3"/>
          <p:cNvSpPr>
            <a:spLocks noChangeArrowheads="1"/>
          </p:cNvSpPr>
          <p:nvPr/>
        </p:nvSpPr>
        <p:spPr bwMode="auto">
          <a:xfrm>
            <a:off x="2071688" y="2428875"/>
            <a:ext cx="4857750" cy="369888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Voda je obsažena ve všech jeho částech.</a:t>
            </a:r>
          </a:p>
        </p:txBody>
      </p:sp>
      <p:sp>
        <p:nvSpPr>
          <p:cNvPr id="43013" name="Obdélník 4"/>
          <p:cNvSpPr>
            <a:spLocks noChangeArrowheads="1"/>
          </p:cNvSpPr>
          <p:nvPr/>
        </p:nvSpPr>
        <p:spPr bwMode="auto">
          <a:xfrm>
            <a:off x="2071688" y="3214688"/>
            <a:ext cx="4857750" cy="646112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Voda umožňuje rozvádění živin a jiných látek</a:t>
            </a:r>
          </a:p>
          <a:p>
            <a:pPr eaLnBrk="1" hangingPunct="1"/>
            <a:r>
              <a:rPr lang="cs-CZ" altLang="cs-CZ"/>
              <a:t>v těle.</a:t>
            </a:r>
          </a:p>
        </p:txBody>
      </p:sp>
      <p:sp>
        <p:nvSpPr>
          <p:cNvPr id="43014" name="Obdélník 5"/>
          <p:cNvSpPr>
            <a:spLocks noChangeArrowheads="1"/>
          </p:cNvSpPr>
          <p:nvPr/>
        </p:nvSpPr>
        <p:spPr bwMode="auto">
          <a:xfrm>
            <a:off x="2071688" y="4357688"/>
            <a:ext cx="4857750" cy="646112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Umožňuje také odstraňování škodlivých látek </a:t>
            </a:r>
          </a:p>
          <a:p>
            <a:pPr eaLnBrk="1" hangingPunct="1"/>
            <a:r>
              <a:rPr lang="cs-CZ" altLang="cs-CZ"/>
              <a:t>z těla.</a:t>
            </a:r>
          </a:p>
        </p:txBody>
      </p:sp>
      <p:pic>
        <p:nvPicPr>
          <p:cNvPr id="43015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Obdélník 1"/>
          <p:cNvSpPr>
            <a:spLocks noChangeArrowheads="1"/>
          </p:cNvSpPr>
          <p:nvPr/>
        </p:nvSpPr>
        <p:spPr bwMode="auto">
          <a:xfrm>
            <a:off x="2000250" y="571500"/>
            <a:ext cx="51435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Škodlivé látky se odstraňují z těla</a:t>
            </a:r>
            <a:r>
              <a:rPr lang="cs-CZ" altLang="cs-CZ" sz="2400"/>
              <a:t>:</a:t>
            </a:r>
          </a:p>
          <a:p>
            <a:pPr eaLnBrk="1" hangingPunct="1"/>
            <a:r>
              <a:rPr lang="cs-CZ" altLang="cs-CZ"/>
              <a:t>(vyber správnou odpověď)</a:t>
            </a:r>
          </a:p>
        </p:txBody>
      </p:sp>
      <p:sp>
        <p:nvSpPr>
          <p:cNvPr id="44035" name="Obdélník 2"/>
          <p:cNvSpPr>
            <a:spLocks noChangeArrowheads="1"/>
          </p:cNvSpPr>
          <p:nvPr/>
        </p:nvSpPr>
        <p:spPr bwMode="auto">
          <a:xfrm>
            <a:off x="1619250" y="2636838"/>
            <a:ext cx="1071563" cy="3698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dirty="0" smtClean="0"/>
              <a:t>Plícemi</a:t>
            </a:r>
            <a:endParaRPr lang="cs-CZ" altLang="cs-CZ" dirty="0"/>
          </a:p>
        </p:txBody>
      </p:sp>
      <p:sp>
        <p:nvSpPr>
          <p:cNvPr id="44036" name="Obdélník 3"/>
          <p:cNvSpPr>
            <a:spLocks noChangeArrowheads="1"/>
          </p:cNvSpPr>
          <p:nvPr/>
        </p:nvSpPr>
        <p:spPr bwMode="auto">
          <a:xfrm>
            <a:off x="3132138" y="3573463"/>
            <a:ext cx="2646362" cy="3698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 vylučuje se oxid uhličitý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3132138" y="1700213"/>
            <a:ext cx="2071687" cy="3698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vzniká v kůži</a:t>
            </a:r>
          </a:p>
        </p:txBody>
      </p:sp>
      <p:pic>
        <p:nvPicPr>
          <p:cNvPr id="44038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3132138" y="2636838"/>
            <a:ext cx="2057400" cy="3698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vzniká v ledvinách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059113" y="4437063"/>
            <a:ext cx="2881312" cy="3698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vylučují se zbytky potravy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Obdélník 4"/>
          <p:cNvSpPr>
            <a:spLocks noChangeArrowheads="1"/>
          </p:cNvSpPr>
          <p:nvPr/>
        </p:nvSpPr>
        <p:spPr bwMode="auto">
          <a:xfrm>
            <a:off x="1547813" y="2924175"/>
            <a:ext cx="1143000" cy="369888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Potem</a:t>
            </a:r>
          </a:p>
        </p:txBody>
      </p:sp>
      <p:sp>
        <p:nvSpPr>
          <p:cNvPr id="3" name="Obdélník 2"/>
          <p:cNvSpPr>
            <a:spLocks noChangeArrowheads="1"/>
          </p:cNvSpPr>
          <p:nvPr/>
        </p:nvSpPr>
        <p:spPr bwMode="auto">
          <a:xfrm>
            <a:off x="3132138" y="1916113"/>
            <a:ext cx="2143125" cy="369887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vzniká v ledvinách</a:t>
            </a:r>
          </a:p>
        </p:txBody>
      </p:sp>
      <p:sp>
        <p:nvSpPr>
          <p:cNvPr id="45060" name="Obdélník 11"/>
          <p:cNvSpPr>
            <a:spLocks noChangeArrowheads="1"/>
          </p:cNvSpPr>
          <p:nvPr/>
        </p:nvSpPr>
        <p:spPr bwMode="auto">
          <a:xfrm>
            <a:off x="3132138" y="2924175"/>
            <a:ext cx="2143125" cy="369888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vzniká v kůži</a:t>
            </a: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3132138" y="3789363"/>
            <a:ext cx="2582862" cy="36830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vylučuje se oxid uhličitý</a:t>
            </a:r>
          </a:p>
        </p:txBody>
      </p:sp>
      <p:sp>
        <p:nvSpPr>
          <p:cNvPr id="45062" name="TextovéPole 5"/>
          <p:cNvSpPr txBox="1">
            <a:spLocks noChangeArrowheads="1"/>
          </p:cNvSpPr>
          <p:nvPr/>
        </p:nvSpPr>
        <p:spPr bwMode="auto">
          <a:xfrm>
            <a:off x="1692275" y="692150"/>
            <a:ext cx="547211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Škodlivé látky se odstraňují z těla:</a:t>
            </a:r>
          </a:p>
          <a:p>
            <a:pPr eaLnBrk="1" hangingPunct="1"/>
            <a:r>
              <a:rPr lang="cs-CZ" altLang="cs-CZ"/>
              <a:t>(vyber správnou odpověď)</a:t>
            </a:r>
          </a:p>
          <a:p>
            <a:pPr eaLnBrk="1" hangingPunct="1"/>
            <a:endParaRPr lang="cs-CZ" altLang="cs-CZ" sz="2400" b="1"/>
          </a:p>
        </p:txBody>
      </p:sp>
      <p:pic>
        <p:nvPicPr>
          <p:cNvPr id="45063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059113" y="4437063"/>
            <a:ext cx="2881312" cy="369887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vylučují se zbytky potravy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bdélník 1"/>
          <p:cNvSpPr>
            <a:spLocks noChangeArrowheads="1"/>
          </p:cNvSpPr>
          <p:nvPr/>
        </p:nvSpPr>
        <p:spPr bwMode="auto">
          <a:xfrm>
            <a:off x="2124075" y="1052513"/>
            <a:ext cx="547211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Škodlivé látky se odstraňují z těla:</a:t>
            </a:r>
          </a:p>
          <a:p>
            <a:pPr eaLnBrk="1" hangingPunct="1"/>
            <a:r>
              <a:rPr lang="cs-CZ" altLang="cs-CZ"/>
              <a:t>(vyber správnou odpověď)</a:t>
            </a:r>
          </a:p>
          <a:p>
            <a:pPr eaLnBrk="1" hangingPunct="1"/>
            <a:endParaRPr lang="cs-CZ" altLang="cs-CZ" sz="2400" b="1"/>
          </a:p>
        </p:txBody>
      </p:sp>
      <p:sp>
        <p:nvSpPr>
          <p:cNvPr id="46083" name="Obdélník 6"/>
          <p:cNvSpPr>
            <a:spLocks noChangeArrowheads="1"/>
          </p:cNvSpPr>
          <p:nvPr/>
        </p:nvSpPr>
        <p:spPr bwMode="auto">
          <a:xfrm>
            <a:off x="1908175" y="3860800"/>
            <a:ext cx="1214438" cy="369888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Močí</a:t>
            </a: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3708400" y="2924175"/>
            <a:ext cx="2582863" cy="369888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vylučuje se oxid uhličitý</a:t>
            </a: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3635375" y="3500438"/>
            <a:ext cx="2000250" cy="369887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vzniká v kůži</a:t>
            </a:r>
          </a:p>
        </p:txBody>
      </p:sp>
      <p:sp>
        <p:nvSpPr>
          <p:cNvPr id="46086" name="Obdélník 14"/>
          <p:cNvSpPr>
            <a:spLocks noChangeArrowheads="1"/>
          </p:cNvSpPr>
          <p:nvPr/>
        </p:nvSpPr>
        <p:spPr bwMode="auto">
          <a:xfrm>
            <a:off x="3635375" y="4221163"/>
            <a:ext cx="2057400" cy="369887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vzniká v ledvinách</a:t>
            </a:r>
          </a:p>
        </p:txBody>
      </p:sp>
      <p:pic>
        <p:nvPicPr>
          <p:cNvPr id="46087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635375" y="4868863"/>
            <a:ext cx="2881313" cy="369887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vylučují se zbytky potravy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Obdélník 1"/>
          <p:cNvSpPr>
            <a:spLocks noChangeArrowheads="1"/>
          </p:cNvSpPr>
          <p:nvPr/>
        </p:nvSpPr>
        <p:spPr bwMode="auto">
          <a:xfrm>
            <a:off x="2124075" y="1052513"/>
            <a:ext cx="547211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Škodlivé látky se odstraňují z těla:</a:t>
            </a:r>
          </a:p>
          <a:p>
            <a:pPr eaLnBrk="1" hangingPunct="1"/>
            <a:r>
              <a:rPr lang="cs-CZ" altLang="cs-CZ"/>
              <a:t>(vyber správnou odpověď)</a:t>
            </a:r>
          </a:p>
          <a:p>
            <a:pPr eaLnBrk="1" hangingPunct="1"/>
            <a:endParaRPr lang="cs-CZ" altLang="cs-CZ" sz="2400" b="1"/>
          </a:p>
        </p:txBody>
      </p:sp>
      <p:sp>
        <p:nvSpPr>
          <p:cNvPr id="47107" name="Obdélník 6"/>
          <p:cNvSpPr>
            <a:spLocks noChangeArrowheads="1"/>
          </p:cNvSpPr>
          <p:nvPr/>
        </p:nvSpPr>
        <p:spPr bwMode="auto">
          <a:xfrm>
            <a:off x="1979613" y="3068638"/>
            <a:ext cx="1214437" cy="646112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Tlustým střevem</a:t>
            </a: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3851275" y="2349500"/>
            <a:ext cx="2582863" cy="369888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vylučuje se oxid uhličitý</a:t>
            </a: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3851275" y="2997200"/>
            <a:ext cx="2000250" cy="369888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vzniká v kůži</a:t>
            </a:r>
          </a:p>
        </p:txBody>
      </p:sp>
      <p:sp>
        <p:nvSpPr>
          <p:cNvPr id="46086" name="Obdélník 14"/>
          <p:cNvSpPr>
            <a:spLocks noChangeArrowheads="1"/>
          </p:cNvSpPr>
          <p:nvPr/>
        </p:nvSpPr>
        <p:spPr bwMode="auto">
          <a:xfrm>
            <a:off x="3851275" y="3644900"/>
            <a:ext cx="2057400" cy="369888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vzniká v ledvinách</a:t>
            </a:r>
          </a:p>
        </p:txBody>
      </p:sp>
      <p:pic>
        <p:nvPicPr>
          <p:cNvPr id="47111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12" name="TextovéPole 7"/>
          <p:cNvSpPr txBox="1">
            <a:spLocks noChangeArrowheads="1"/>
          </p:cNvSpPr>
          <p:nvPr/>
        </p:nvSpPr>
        <p:spPr bwMode="auto">
          <a:xfrm>
            <a:off x="3851275" y="4292600"/>
            <a:ext cx="2881313" cy="369888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vylučují se zbytky potravy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460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178843" y="1571612"/>
            <a:ext cx="4786314" cy="646331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Ledviny</a:t>
            </a:r>
            <a:r>
              <a:rPr lang="cs-CZ" dirty="0">
                <a:latin typeface="Arial" pitchFamily="34" charset="0"/>
                <a:cs typeface="Arial" pitchFamily="34" charset="0"/>
              </a:rPr>
              <a:t> jsou orgány, ve kterých se pročišťuje krev a vzniká moč.</a:t>
            </a:r>
          </a:p>
        </p:txBody>
      </p:sp>
      <p:sp>
        <p:nvSpPr>
          <p:cNvPr id="4" name="Obdélník 3"/>
          <p:cNvSpPr/>
          <p:nvPr/>
        </p:nvSpPr>
        <p:spPr>
          <a:xfrm>
            <a:off x="2178843" y="2500306"/>
            <a:ext cx="4786314" cy="646331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Moč je z ledvin odváděna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močovody</a:t>
            </a:r>
            <a:r>
              <a:rPr lang="cs-CZ" dirty="0">
                <a:latin typeface="Arial" pitchFamily="34" charset="0"/>
                <a:cs typeface="Arial" pitchFamily="34" charset="0"/>
              </a:rPr>
              <a:t> do močového měchýře, kde se hromadí.</a:t>
            </a:r>
          </a:p>
        </p:txBody>
      </p:sp>
      <p:sp>
        <p:nvSpPr>
          <p:cNvPr id="5" name="Obdélník 4"/>
          <p:cNvSpPr/>
          <p:nvPr/>
        </p:nvSpPr>
        <p:spPr>
          <a:xfrm>
            <a:off x="2178827" y="3357562"/>
            <a:ext cx="4786346" cy="646331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Močový měchýř </a:t>
            </a:r>
            <a:r>
              <a:rPr lang="cs-CZ" dirty="0">
                <a:latin typeface="Arial" pitchFamily="34" charset="0"/>
                <a:cs typeface="Arial" pitchFamily="34" charset="0"/>
              </a:rPr>
              <a:t>se vyprazdňuje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močovou</a:t>
            </a: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trubicí</a:t>
            </a:r>
            <a:r>
              <a:rPr lang="cs-CZ" dirty="0">
                <a:latin typeface="Arial" pitchFamily="34" charset="0"/>
                <a:cs typeface="Arial" pitchFamily="34" charset="0"/>
              </a:rPr>
              <a:t>, kterou moč odchází z těla ven.</a:t>
            </a:r>
          </a:p>
        </p:txBody>
      </p:sp>
      <p:sp>
        <p:nvSpPr>
          <p:cNvPr id="6" name="Obdélník 5"/>
          <p:cNvSpPr/>
          <p:nvPr/>
        </p:nvSpPr>
        <p:spPr>
          <a:xfrm>
            <a:off x="2143124" y="4357694"/>
            <a:ext cx="4857752" cy="646331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Ledviny, močovody, močový měchýř a močová trubice tvoří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vylučovací ústrojí.</a:t>
            </a:r>
          </a:p>
        </p:txBody>
      </p:sp>
      <p:pic>
        <p:nvPicPr>
          <p:cNvPr id="48142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3" name="TextovéPole 8"/>
          <p:cNvSpPr txBox="1">
            <a:spLocks noChangeArrowheads="1"/>
          </p:cNvSpPr>
          <p:nvPr/>
        </p:nvSpPr>
        <p:spPr bwMode="auto">
          <a:xfrm>
            <a:off x="2643188" y="571500"/>
            <a:ext cx="3857625" cy="461963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sz="2400" b="1"/>
              <a:t>Vylučovací ústrojí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8578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214438"/>
            <a:ext cx="311467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6" name="Obdélník 5"/>
          <p:cNvSpPr>
            <a:spLocks noChangeArrowheads="1"/>
          </p:cNvSpPr>
          <p:nvPr/>
        </p:nvSpPr>
        <p:spPr bwMode="auto">
          <a:xfrm>
            <a:off x="2643188" y="642938"/>
            <a:ext cx="3071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Vylučovací ústrojí</a:t>
            </a: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4929188" y="2428875"/>
            <a:ext cx="1143000" cy="369888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Ledviny</a:t>
            </a:r>
          </a:p>
        </p:txBody>
      </p:sp>
      <p:sp>
        <p:nvSpPr>
          <p:cNvPr id="8" name="TextovéPole 5"/>
          <p:cNvSpPr txBox="1">
            <a:spLocks noChangeArrowheads="1"/>
          </p:cNvSpPr>
          <p:nvPr/>
        </p:nvSpPr>
        <p:spPr bwMode="auto">
          <a:xfrm>
            <a:off x="4929188" y="3000375"/>
            <a:ext cx="1143000" cy="369888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Močovod</a:t>
            </a:r>
          </a:p>
        </p:txBody>
      </p:sp>
      <p:sp>
        <p:nvSpPr>
          <p:cNvPr id="9" name="TextovéPole 3"/>
          <p:cNvSpPr txBox="1">
            <a:spLocks noChangeArrowheads="1"/>
          </p:cNvSpPr>
          <p:nvPr/>
        </p:nvSpPr>
        <p:spPr bwMode="auto">
          <a:xfrm>
            <a:off x="4929188" y="3500438"/>
            <a:ext cx="1143000" cy="646112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Močový měchýř</a:t>
            </a: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4929188" y="4500563"/>
            <a:ext cx="1143000" cy="646112"/>
          </a:xfrm>
          <a:prstGeom prst="rect">
            <a:avLst/>
          </a:prstGeom>
          <a:solidFill>
            <a:srgbClr val="CC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Močová </a:t>
            </a:r>
          </a:p>
          <a:p>
            <a:pPr eaLnBrk="1" hangingPunct="1"/>
            <a:r>
              <a:rPr lang="cs-CZ" altLang="cs-CZ"/>
              <a:t>trubice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ppt_vzor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zvěna">
  <a:themeElements>
    <a:clrScheme name="Ozvěna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Ozvě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zvěn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755</TotalTime>
  <Words>891</Words>
  <Application>Microsoft Office PowerPoint</Application>
  <PresentationFormat>Předvádění na obrazovce (4:3)</PresentationFormat>
  <Paragraphs>184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ppt_vzor</vt:lpstr>
      <vt:lpstr>Ozvěna</vt:lpstr>
      <vt:lpstr>Motiv sady Office</vt:lpstr>
      <vt:lpstr>1_Motiv sady Office</vt:lpstr>
      <vt:lpstr>2_Motiv sady Office</vt:lpstr>
      <vt:lpstr>VYLUČOVACÍ ÚSTROJÍ</vt:lpstr>
      <vt:lpstr>Anotace: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Anotace:</dc:title>
  <dc:creator>Zdeňka Krmášková</dc:creator>
  <cp:lastModifiedBy>ucitel</cp:lastModifiedBy>
  <cp:revision>89</cp:revision>
  <dcterms:created xsi:type="dcterms:W3CDTF">2012-12-11T17:08:14Z</dcterms:created>
  <dcterms:modified xsi:type="dcterms:W3CDTF">2014-10-30T15:15:39Z</dcterms:modified>
</cp:coreProperties>
</file>