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4"/>
  </p:notesMasterIdLst>
  <p:sldIdLst>
    <p:sldId id="257" r:id="rId4"/>
    <p:sldId id="258" r:id="rId5"/>
    <p:sldId id="262" r:id="rId6"/>
    <p:sldId id="261" r:id="rId7"/>
    <p:sldId id="264" r:id="rId8"/>
    <p:sldId id="266" r:id="rId9"/>
    <p:sldId id="277" r:id="rId10"/>
    <p:sldId id="267" r:id="rId11"/>
    <p:sldId id="268" r:id="rId12"/>
    <p:sldId id="274" r:id="rId13"/>
    <p:sldId id="269" r:id="rId14"/>
    <p:sldId id="270" r:id="rId15"/>
    <p:sldId id="263" r:id="rId16"/>
    <p:sldId id="272" r:id="rId17"/>
    <p:sldId id="271" r:id="rId18"/>
    <p:sldId id="275" r:id="rId19"/>
    <p:sldId id="279" r:id="rId20"/>
    <p:sldId id="280" r:id="rId21"/>
    <p:sldId id="278" r:id="rId22"/>
    <p:sldId id="265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940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>
        <p:scale>
          <a:sx n="119" d="100"/>
          <a:sy n="119" d="100"/>
        </p:scale>
        <p:origin x="-14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E5BF88-9363-4CA0-9CC3-DF72E9D2B585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D1E477-35F7-4D42-9EE6-75832FDE3F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08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E8167-95C1-4D7C-B837-EB11AA8085AC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45A82-A941-461D-AD34-91926CCC20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11631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0E638-860E-4D6F-B698-1F1A64A010CE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72841-239A-478A-B0C5-22E8E9B2C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94000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8BA5E-523E-4C89-9D67-394FCA8BC44E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525AF-8F69-4A64-AE9C-9205517BF5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550613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016AC-CFF7-42F2-89DD-59BFD4F863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76909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B0193-709B-4D8E-A687-DC42CBE321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744913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DE741-1641-45BA-A48F-0C2297BEB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372948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170CA-F688-4642-B247-7FA320E9B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183388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D0A7B-447A-4645-8035-07A779932B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417724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163B1-2D4D-43DE-8F42-5246A333A8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14689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EB86A-1C26-4020-95D5-E20EDA619D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2152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DF4B3-95A5-4771-BCC0-8AB4E30679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4943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1A10-7581-4E4C-816C-300F7BA9D4A6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72784-2CB0-446E-85F4-F7A0ED36A6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719195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51849-E31C-4860-8815-5D534645B3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16815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F202A-AF6C-4EC5-AAC8-16A30C1B8E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078383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200B-0C26-459D-BAFB-7B8A3CB2F2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5753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9535-E4C9-4EDC-84E1-48A713E2EC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841001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304A-5440-4491-88F2-AA2FADB3BF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194407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D698-CD45-48AB-BCAC-87108C397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9312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7D74-CE85-4979-B4C7-CF0D4E879B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95947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1F6F-47DD-4197-AE9A-56404451C4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472082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E12C-19CA-45F2-A50D-DC80247281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515699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BBE9-A2C9-4E6D-A176-457D104C1D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995621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3A062-FC74-4EB6-A381-03A5799940DC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747F-DF09-495F-905B-40145976C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060869"/>
      </p:ext>
    </p:extLst>
  </p:cSld>
  <p:clrMapOvr>
    <a:masterClrMapping/>
  </p:clrMapOvr>
  <p:transition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22C0-FAF1-41D2-9B26-00537C37BE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291623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95650-18A7-414D-BC98-8700FCDB95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73336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6A3B7-02D5-4D67-BA92-F578DE502B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02916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0787-B607-4F09-B68B-9964DAAE43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068149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9D9B4-E722-41EB-A46A-E261EDC40587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7B02-4DF8-46E5-B915-8AE8E2B6B7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013819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C8E8-43FD-49D8-81B4-AA5184A89A54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3FF7-C23F-4CC9-8726-A442DA3654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99051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B8C1-3713-43B6-8BB4-2BA8CDDE1F47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DF2D-B848-41E2-8A68-53B416964C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216653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2E5E4-98BF-434B-BD27-F6C9E6BAB158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02D5-F46F-453F-BC86-53A21A4E8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10971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976AA-600D-46E5-9C2D-577A8717BE7E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40D2-22A0-44FA-98BF-ED0D8E02E3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38682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4953-F12C-46B4-83B7-C89626598824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AB278-CFDB-41B7-9CC8-4C8217DBC4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76883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31E8899-EE90-48DA-BB2F-8622B2526E9E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72B8D59-7048-4479-83A7-AE1F551F95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93D245B-285B-487D-AB8E-E127EBC854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59" r:id="rId2"/>
    <p:sldLayoutId id="2147484260" r:id="rId3"/>
    <p:sldLayoutId id="2147484261" r:id="rId4"/>
    <p:sldLayoutId id="2147484262" r:id="rId5"/>
    <p:sldLayoutId id="2147484263" r:id="rId6"/>
    <p:sldLayoutId id="2147484264" r:id="rId7"/>
    <p:sldLayoutId id="2147484265" r:id="rId8"/>
    <p:sldLayoutId id="2147484266" r:id="rId9"/>
    <p:sldLayoutId id="2147484267" r:id="rId10"/>
    <p:sldLayoutId id="214748426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E6B8D7-4C98-4D10-97C1-0FBCE2020809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A380C-1205-4EE4-B619-DC55B3FF1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25095048-prvni-pomoc/400216100051012-paraziti/" TargetMode="External"/><Relationship Id="rId2" Type="http://schemas.openxmlformats.org/officeDocument/2006/relationships/hyperlink" Target="http://www.ceskatelevize.cz/porady/1025095048-prvni-pomoc/400216100051008-vlasy/" TargetMode="Externa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Dornwarzen.jpg" TargetMode="External"/><Relationship Id="rId3" Type="http://schemas.openxmlformats.org/officeDocument/2006/relationships/hyperlink" Target="http://cs.wikipedia.org/wiki/Soubor:Fingerprint_detail_on_male_finger.jpg" TargetMode="External"/><Relationship Id="rId7" Type="http://schemas.openxmlformats.org/officeDocument/2006/relationships/hyperlink" Target="http://cs.wikipedia.org/wiki/Soubor:Deoroller_DB.jpg" TargetMode="External"/><Relationship Id="rId2" Type="http://schemas.openxmlformats.org/officeDocument/2006/relationships/hyperlink" Target="http://commons.wikimedia.org/wiki/File:Epidermis_(PSF).png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cs.wikipedia.org/wiki/Soubor:Hair_follicle-en.svg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://cs.wikipedia.org/wiki/Soubor:Nagel.jpg" TargetMode="External"/><Relationship Id="rId10" Type="http://schemas.openxmlformats.org/officeDocument/2006/relationships/hyperlink" Target="http://www.ceskatelevize.cz/porady/1025095048-prvni-pomoc/400216100051012-paraziti/" TargetMode="External"/><Relationship Id="rId4" Type="http://schemas.openxmlformats.org/officeDocument/2006/relationships/hyperlink" Target="http://cs.wikipedia.org/wiki/Soubor:Fingerprintonpaper.jpg" TargetMode="External"/><Relationship Id="rId9" Type="http://schemas.openxmlformats.org/officeDocument/2006/relationships/hyperlink" Target="http://www.ceskatelevize.cz/porady/1025095048-prvni-pomoc/400216100051008-vlasy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KŮŽE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7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6389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7541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 b="1"/>
          </a:p>
          <a:p>
            <a:pPr algn="ctr" eaLnBrk="1" hangingPunct="1"/>
            <a:r>
              <a:rPr lang="cs-CZ" altLang="cs-CZ"/>
              <a:t>Pří_203_Člověk_Kůže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r>
              <a:rPr lang="cs-CZ" altLang="cs-CZ"/>
              <a:t>Autor: Mgr. Zdeňka Krmášková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r>
              <a:rPr lang="cs-CZ" altLang="cs-CZ"/>
              <a:t>Škola: Základní škola a Mateřská škola Kašava, okres Zlín, příspěvková organizace</a:t>
            </a:r>
          </a:p>
        </p:txBody>
      </p:sp>
      <p:sp>
        <p:nvSpPr>
          <p:cNvPr id="16390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Registrační číslo projektu: CZ.1.07/1.1.38/02.0025</a:t>
            </a:r>
          </a:p>
          <a:p>
            <a:pPr algn="ctr" eaLnBrk="1" hangingPunct="1"/>
            <a:r>
              <a:rPr lang="cs-CZ" altLang="cs-CZ"/>
              <a:t>Název projektu: Modernizace výuky na ZŠ Slušovice, Fryšták, Kašava a Velehrad</a:t>
            </a:r>
          </a:p>
          <a:p>
            <a:pPr algn="ctr" eaLnBrk="1" hangingPunct="1"/>
            <a:r>
              <a:rPr lang="cs-CZ" alt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bdélník 3"/>
          <p:cNvSpPr>
            <a:spLocks noChangeArrowheads="1"/>
          </p:cNvSpPr>
          <p:nvPr/>
        </p:nvSpPr>
        <p:spPr bwMode="auto">
          <a:xfrm>
            <a:off x="1500188" y="2714625"/>
            <a:ext cx="4500562" cy="64611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Tím umožňuje okolní kůži lépe přenášet informace o dotýkaných věcech. </a:t>
            </a:r>
          </a:p>
        </p:txBody>
      </p:sp>
      <p:sp>
        <p:nvSpPr>
          <p:cNvPr id="25603" name="Obdélník 4"/>
          <p:cNvSpPr>
            <a:spLocks noChangeArrowheads="1"/>
          </p:cNvSpPr>
          <p:nvPr/>
        </p:nvSpPr>
        <p:spPr bwMode="auto">
          <a:xfrm>
            <a:off x="1714500" y="714375"/>
            <a:ext cx="1041400" cy="4619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Nehty</a:t>
            </a:r>
          </a:p>
        </p:txBody>
      </p:sp>
      <p:pic>
        <p:nvPicPr>
          <p:cNvPr id="6" name="Picture 5" descr="http://upload.wikimedia.org/wikipedia/commons/thumb/e/e9/Nagel.jpg/220px-Nag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573463"/>
            <a:ext cx="2095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715000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Obdélník 7"/>
          <p:cNvSpPr>
            <a:spLocks noChangeArrowheads="1"/>
          </p:cNvSpPr>
          <p:nvPr/>
        </p:nvSpPr>
        <p:spPr bwMode="auto">
          <a:xfrm>
            <a:off x="1500188" y="1428750"/>
            <a:ext cx="4572000" cy="923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Nehet je tvrdé zakončení prstů, které slouží jako ochrana a zprostředkovává přenos tlaku na prsty s okolím.</a:t>
            </a:r>
          </a:p>
        </p:txBody>
      </p:sp>
      <p:sp>
        <p:nvSpPr>
          <p:cNvPr id="25607" name="Obdélník 6"/>
          <p:cNvSpPr>
            <a:spLocks noChangeArrowheads="1"/>
          </p:cNvSpPr>
          <p:nvPr/>
        </p:nvSpPr>
        <p:spPr bwMode="auto">
          <a:xfrm>
            <a:off x="3635375" y="3500438"/>
            <a:ext cx="500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1"/>
              <a:t> </a:t>
            </a:r>
            <a:endParaRPr lang="cs-CZ" alt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bdélník 1"/>
          <p:cNvSpPr>
            <a:spLocks noChangeArrowheads="1"/>
          </p:cNvSpPr>
          <p:nvPr/>
        </p:nvSpPr>
        <p:spPr bwMode="auto">
          <a:xfrm>
            <a:off x="1000125" y="3857625"/>
            <a:ext cx="5643563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 Množství vyloučeného potu závisí na teplotě prostředí a na tělesné námaze. </a:t>
            </a:r>
          </a:p>
        </p:txBody>
      </p:sp>
      <p:sp>
        <p:nvSpPr>
          <p:cNvPr id="26627" name="TextovéPole 2"/>
          <p:cNvSpPr txBox="1">
            <a:spLocks noChangeArrowheads="1"/>
          </p:cNvSpPr>
          <p:nvPr/>
        </p:nvSpPr>
        <p:spPr bwMode="auto">
          <a:xfrm>
            <a:off x="1500188" y="642938"/>
            <a:ext cx="2000250" cy="4619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Potní žlázy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000125" y="1857375"/>
            <a:ext cx="5643563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Jsou v kůži nerovnoměrně rozloženy – nejvíce je jich v podpaží, na čele, na dlaních a ploskách nohou.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000125" y="2714625"/>
            <a:ext cx="5643563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Pot obsahuje vodu a rozpuštěné organické látky. 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000125" y="3286125"/>
            <a:ext cx="5643563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Tvoří se z tkáňového moku. </a:t>
            </a: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000125" y="1285875"/>
            <a:ext cx="5643563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Kůže obsahuje potní žlázy, ve kterých vzniká pot.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000125" y="4714875"/>
            <a:ext cx="5643563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Organismus tak reguluje svou teplotu  a zbavuje se škodlivých látek.</a:t>
            </a:r>
          </a:p>
        </p:txBody>
      </p:sp>
      <p:pic>
        <p:nvPicPr>
          <p:cNvPr id="26633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4" descr="Soubor:Deoroller D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85875"/>
            <a:ext cx="210502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ovéPole 2"/>
          <p:cNvSpPr txBox="1">
            <a:spLocks noChangeArrowheads="1"/>
          </p:cNvSpPr>
          <p:nvPr/>
        </p:nvSpPr>
        <p:spPr bwMode="auto">
          <a:xfrm>
            <a:off x="1643063" y="1000125"/>
            <a:ext cx="2357437" cy="4619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Mazové žlázy</a:t>
            </a:r>
          </a:p>
        </p:txBody>
      </p:sp>
      <p:sp>
        <p:nvSpPr>
          <p:cNvPr id="27651" name="TextovéPole 3"/>
          <p:cNvSpPr txBox="1">
            <a:spLocks noChangeArrowheads="1"/>
          </p:cNvSpPr>
          <p:nvPr/>
        </p:nvSpPr>
        <p:spPr bwMode="auto">
          <a:xfrm>
            <a:off x="1714500" y="1714500"/>
            <a:ext cx="4857750" cy="36988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Jsou všude, kde se nacházejí vlasy a chlupy.</a:t>
            </a:r>
          </a:p>
        </p:txBody>
      </p:sp>
      <p:sp>
        <p:nvSpPr>
          <p:cNvPr id="27652" name="Obdélník 4"/>
          <p:cNvSpPr>
            <a:spLocks noChangeArrowheads="1"/>
          </p:cNvSpPr>
          <p:nvPr/>
        </p:nvSpPr>
        <p:spPr bwMode="auto">
          <a:xfrm>
            <a:off x="1714500" y="2500313"/>
            <a:ext cx="4857750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Nevyskytují se na dlaních a ploskách nohou.</a:t>
            </a:r>
          </a:p>
        </p:txBody>
      </p:sp>
      <p:sp>
        <p:nvSpPr>
          <p:cNvPr id="27653" name="TextovéPole 5"/>
          <p:cNvSpPr txBox="1">
            <a:spLocks noChangeArrowheads="1"/>
          </p:cNvSpPr>
          <p:nvPr/>
        </p:nvSpPr>
        <p:spPr bwMode="auto">
          <a:xfrm>
            <a:off x="1714500" y="4143375"/>
            <a:ext cx="4857750" cy="64611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Výměšek žláz – kožní maz – dělá pokožku vláčnou, hebkou a chrání ji.</a:t>
            </a:r>
          </a:p>
        </p:txBody>
      </p:sp>
      <p:sp>
        <p:nvSpPr>
          <p:cNvPr id="27654" name="Obdélník 6"/>
          <p:cNvSpPr>
            <a:spLocks noChangeArrowheads="1"/>
          </p:cNvSpPr>
          <p:nvPr/>
        </p:nvSpPr>
        <p:spPr bwMode="auto">
          <a:xfrm>
            <a:off x="1714500" y="3214688"/>
            <a:ext cx="4857750" cy="64611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Chrání také vlasy a chlupy před vysycháním a lámáním.</a:t>
            </a:r>
          </a:p>
        </p:txBody>
      </p:sp>
      <p:pic>
        <p:nvPicPr>
          <p:cNvPr id="27655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57212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ovéPole 1"/>
          <p:cNvSpPr txBox="1">
            <a:spLocks noChangeArrowheads="1"/>
          </p:cNvSpPr>
          <p:nvPr/>
        </p:nvSpPr>
        <p:spPr bwMode="auto">
          <a:xfrm>
            <a:off x="2357438" y="1285875"/>
            <a:ext cx="4286250" cy="369888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 kůži jsou obsažena i hmatová tělíska.</a:t>
            </a:r>
          </a:p>
        </p:txBody>
      </p:sp>
      <p:sp>
        <p:nvSpPr>
          <p:cNvPr id="28675" name="TextovéPole 2"/>
          <p:cNvSpPr txBox="1">
            <a:spLocks noChangeArrowheads="1"/>
          </p:cNvSpPr>
          <p:nvPr/>
        </p:nvSpPr>
        <p:spPr bwMode="auto">
          <a:xfrm>
            <a:off x="2357438" y="2000250"/>
            <a:ext cx="4286250" cy="369888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Pomocí hmatových tělísek vnímáme:</a:t>
            </a:r>
          </a:p>
        </p:txBody>
      </p:sp>
      <p:sp>
        <p:nvSpPr>
          <p:cNvPr id="20484" name="TextovéPole 3"/>
          <p:cNvSpPr txBox="1">
            <a:spLocks noChangeArrowheads="1"/>
          </p:cNvSpPr>
          <p:nvPr/>
        </p:nvSpPr>
        <p:spPr bwMode="auto">
          <a:xfrm>
            <a:off x="2428875" y="2714625"/>
            <a:ext cx="4286250" cy="6461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strukturu povrchu různých předmětů (hladké, drsné)</a:t>
            </a:r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2428875" y="3786188"/>
            <a:ext cx="1500188" cy="3698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teplo a chlad</a:t>
            </a:r>
          </a:p>
        </p:txBody>
      </p:sp>
      <p:sp>
        <p:nvSpPr>
          <p:cNvPr id="20486" name="TextovéPole 5"/>
          <p:cNvSpPr txBox="1">
            <a:spLocks noChangeArrowheads="1"/>
          </p:cNvSpPr>
          <p:nvPr/>
        </p:nvSpPr>
        <p:spPr bwMode="auto">
          <a:xfrm>
            <a:off x="2428875" y="4429125"/>
            <a:ext cx="857250" cy="3698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bolest</a:t>
            </a:r>
          </a:p>
        </p:txBody>
      </p:sp>
      <p:pic>
        <p:nvPicPr>
          <p:cNvPr id="28679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ovéPole 7"/>
          <p:cNvSpPr txBox="1">
            <a:spLocks noChangeArrowheads="1"/>
          </p:cNvSpPr>
          <p:nvPr/>
        </p:nvSpPr>
        <p:spPr bwMode="auto">
          <a:xfrm>
            <a:off x="2786063" y="642938"/>
            <a:ext cx="2714625" cy="4619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Hmatová tělíska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bdélník 1"/>
          <p:cNvSpPr>
            <a:spLocks noChangeArrowheads="1"/>
          </p:cNvSpPr>
          <p:nvPr/>
        </p:nvSpPr>
        <p:spPr bwMode="auto">
          <a:xfrm>
            <a:off x="2000250" y="4143375"/>
            <a:ext cx="5000625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Barvivo je také v chlupech a ve vlasech.</a:t>
            </a:r>
          </a:p>
        </p:txBody>
      </p:sp>
      <p:sp>
        <p:nvSpPr>
          <p:cNvPr id="29699" name="TextovéPole 2"/>
          <p:cNvSpPr txBox="1">
            <a:spLocks noChangeArrowheads="1"/>
          </p:cNvSpPr>
          <p:nvPr/>
        </p:nvSpPr>
        <p:spPr bwMode="auto">
          <a:xfrm>
            <a:off x="2571750" y="785813"/>
            <a:ext cx="2000250" cy="4619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Barva kůže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000250" y="1571625"/>
            <a:ext cx="5000625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Pokožka obsahuje tmavé barvivo – kožní pigment.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000250" y="2428875"/>
            <a:ext cx="5000625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Lidé s tmavou kůží mají tohoto barviva více než lidé se světlou kůží.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000250" y="3286125"/>
            <a:ext cx="5000625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Barvivo chrání spodní část kůže před slunečním zářením.</a:t>
            </a:r>
          </a:p>
        </p:txBody>
      </p:sp>
      <p:pic>
        <p:nvPicPr>
          <p:cNvPr id="29703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57212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000250" y="4714875"/>
            <a:ext cx="5000625" cy="64611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Barva pleti nemá vliv na chování a charakter člověka.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0" cy="373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9522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cs-CZ" altLang="cs-CZ"/>
          </a:p>
        </p:txBody>
      </p:sp>
      <p:sp>
        <p:nvSpPr>
          <p:cNvPr id="30723" name="Obdélník 2"/>
          <p:cNvSpPr>
            <a:spLocks noChangeArrowheads="1"/>
          </p:cNvSpPr>
          <p:nvPr/>
        </p:nvSpPr>
        <p:spPr bwMode="auto">
          <a:xfrm>
            <a:off x="1643063" y="500063"/>
            <a:ext cx="2286000" cy="4619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000000"/>
                </a:solidFill>
              </a:rPr>
              <a:t>Choroby kůže</a:t>
            </a:r>
          </a:p>
        </p:txBody>
      </p:sp>
      <p:pic>
        <p:nvPicPr>
          <p:cNvPr id="30724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000125" y="4429125"/>
            <a:ext cx="6215063" cy="9239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</a:rPr>
              <a:t>Akné</a:t>
            </a:r>
          </a:p>
          <a:p>
            <a:r>
              <a:rPr lang="cs-CZ" altLang="cs-CZ">
                <a:solidFill>
                  <a:srgbClr val="000000"/>
                </a:solidFill>
              </a:rPr>
              <a:t>Ucpání vývodů mazových žláz způsobuje zánětlivé vřídky na povrchu kůže.</a:t>
            </a:r>
            <a:endParaRPr lang="cs-CZ" altLang="cs-CZ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000125" y="3214688"/>
            <a:ext cx="6143625" cy="9239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</a:rPr>
              <a:t>Kopřivka</a:t>
            </a:r>
          </a:p>
          <a:p>
            <a:r>
              <a:rPr lang="cs-CZ" altLang="cs-CZ">
                <a:solidFill>
                  <a:srgbClr val="000000"/>
                </a:solidFill>
              </a:rPr>
              <a:t>Je často způsobená alergií na potraviny, po jejichž požití se na kůží objeví svědící zanícené skvrny.</a:t>
            </a:r>
            <a:endParaRPr lang="cs-CZ" altLang="cs-CZ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000125" y="2000250"/>
            <a:ext cx="6143625" cy="9239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</a:rPr>
              <a:t>Ekzém </a:t>
            </a:r>
          </a:p>
          <a:p>
            <a:r>
              <a:rPr lang="cs-CZ" altLang="cs-CZ">
                <a:solidFill>
                  <a:srgbClr val="000000"/>
                </a:solidFill>
              </a:rPr>
              <a:t>Je zánět kůže provázený svěděním a puchýři. Může být alergický nebo dědičný.</a:t>
            </a:r>
            <a:endParaRPr lang="cs-CZ" alt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000125" y="1071563"/>
            <a:ext cx="6143625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</a:rPr>
              <a:t>Bradavice</a:t>
            </a:r>
          </a:p>
          <a:p>
            <a:r>
              <a:rPr lang="cs-CZ" altLang="cs-CZ">
                <a:solidFill>
                  <a:srgbClr val="000000"/>
                </a:solidFill>
              </a:rPr>
              <a:t>Bradavice je nezhoubný výrůstek na kůži nebo na sliznici.</a:t>
            </a:r>
            <a:endParaRPr lang="cs-CZ" altLang="cs-CZ"/>
          </a:p>
        </p:txBody>
      </p:sp>
      <p:sp>
        <p:nvSpPr>
          <p:cNvPr id="30729" name="Obdélník 8"/>
          <p:cNvSpPr>
            <a:spLocks noChangeArrowheads="1"/>
          </p:cNvSpPr>
          <p:nvPr/>
        </p:nvSpPr>
        <p:spPr bwMode="auto">
          <a:xfrm>
            <a:off x="1000125" y="4643438"/>
            <a:ext cx="628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cs-CZ" altLang="cs-CZ"/>
          </a:p>
        </p:txBody>
      </p:sp>
      <p:pic>
        <p:nvPicPr>
          <p:cNvPr id="30730" name="Picture 5" descr="http://upload.wikimedia.org/wikipedia/commons/3/36/Dornwar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928688"/>
            <a:ext cx="14287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1000125" y="2286000"/>
            <a:ext cx="6429375" cy="923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</a:rPr>
              <a:t>Může dojít k přehřátí. Při přehřátí je kůže červená s drobnými červenými skvrnami, svědí a je   spojená s velkým pocením, způsobená horkem.</a:t>
            </a:r>
            <a:endParaRPr lang="cs-CZ" altLang="cs-CZ"/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000125" y="3429000"/>
            <a:ext cx="6429375" cy="923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</a:rPr>
              <a:t>Při nadměrně dlouhém pobytu na slunci může dojít ke spálení sluncem. Opakované nadměrně dlouhé slunění zvyšuje riziko rakoviny kůže.</a:t>
            </a:r>
            <a:endParaRPr lang="cs-CZ" altLang="cs-CZ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000125" y="1428750"/>
            <a:ext cx="6429375" cy="64611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Dlouhodobý pobyt na Slunci s nepokrytou kůží není zdravý. Člověk po něm může i velmi vážně onemocnět.</a:t>
            </a:r>
          </a:p>
        </p:txBody>
      </p:sp>
      <p:pic>
        <p:nvPicPr>
          <p:cNvPr id="31749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000125" y="4572000"/>
            <a:ext cx="6429375" cy="3698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Kůži chráníme před slunečním zářením různými krémy.</a:t>
            </a:r>
          </a:p>
        </p:txBody>
      </p:sp>
      <p:sp>
        <p:nvSpPr>
          <p:cNvPr id="31751" name="TextovéPole 8"/>
          <p:cNvSpPr txBox="1">
            <a:spLocks noChangeArrowheads="1"/>
          </p:cNvSpPr>
          <p:nvPr/>
        </p:nvSpPr>
        <p:spPr bwMode="auto">
          <a:xfrm>
            <a:off x="1785938" y="857250"/>
            <a:ext cx="2714625" cy="4619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Pobyt na slunci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84213" y="1773238"/>
          <a:ext cx="4445000" cy="2836862"/>
        </p:xfrm>
        <a:graphic>
          <a:graphicData uri="http://schemas.openxmlformats.org/drawingml/2006/table">
            <a:tbl>
              <a:tblPr/>
              <a:tblGrid>
                <a:gridCol w="4445000"/>
              </a:tblGrid>
              <a:tr h="43208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Barvivo, které obsahuje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pokožka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i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vlasy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1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Pomocí hmatových tělísek vnímáme …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0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Druhá vrstva kůže ve které se vytváří pot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Daktyloskopie zkoumá … prstů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9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Kožní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maz vylučují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0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Zánětlivé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vřídky na povrchu kůže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0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Hlavní funkce podkožního vaziva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895850" y="1916113"/>
          <a:ext cx="4248150" cy="2663825"/>
        </p:xfrm>
        <a:graphic>
          <a:graphicData uri="http://schemas.openxmlformats.org/drawingml/2006/table">
            <a:tbl>
              <a:tblPr/>
              <a:tblGrid>
                <a:gridCol w="291719"/>
                <a:gridCol w="291719"/>
                <a:gridCol w="291719"/>
                <a:gridCol w="291719"/>
                <a:gridCol w="291719"/>
                <a:gridCol w="291719"/>
                <a:gridCol w="291719"/>
                <a:gridCol w="291719"/>
                <a:gridCol w="273486"/>
                <a:gridCol w="273486"/>
                <a:gridCol w="273486"/>
                <a:gridCol w="273486"/>
                <a:gridCol w="273486"/>
                <a:gridCol w="273486"/>
                <a:gridCol w="273486"/>
              </a:tblGrid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2915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916" name="TextovéPole 4"/>
          <p:cNvSpPr txBox="1">
            <a:spLocks noChangeArrowheads="1"/>
          </p:cNvSpPr>
          <p:nvPr/>
        </p:nvSpPr>
        <p:spPr bwMode="auto">
          <a:xfrm>
            <a:off x="827088" y="836613"/>
            <a:ext cx="698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Doplň křížovku. V tajence se dozvíš, jak se jmenuje nejsvrchnější část lidské kůže.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84213" y="1773238"/>
          <a:ext cx="4445000" cy="2836862"/>
        </p:xfrm>
        <a:graphic>
          <a:graphicData uri="http://schemas.openxmlformats.org/drawingml/2006/table">
            <a:tbl>
              <a:tblPr/>
              <a:tblGrid>
                <a:gridCol w="4445000"/>
              </a:tblGrid>
              <a:tr h="43208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Barvivo,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které způsobuje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zbarvení vlasů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1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Pomocí hmatových tělísek vnímáme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0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Druhá vrstva kůže ve které se vytváří pot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Daktyloskopie zkoumá … prstů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9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Kožní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maz vylučují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0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Zánětlivé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vřídky na povrchu kůže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0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Hlavní funkce podkožního vaziva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895850" y="1916113"/>
          <a:ext cx="4248150" cy="2663825"/>
        </p:xfrm>
        <a:graphic>
          <a:graphicData uri="http://schemas.openxmlformats.org/drawingml/2006/table">
            <a:tbl>
              <a:tblPr/>
              <a:tblGrid>
                <a:gridCol w="291719"/>
                <a:gridCol w="291719"/>
                <a:gridCol w="291719"/>
                <a:gridCol w="291719"/>
                <a:gridCol w="291719"/>
                <a:gridCol w="291719"/>
                <a:gridCol w="291719"/>
                <a:gridCol w="291719"/>
                <a:gridCol w="273486"/>
                <a:gridCol w="273486"/>
                <a:gridCol w="273486"/>
                <a:gridCol w="273486"/>
                <a:gridCol w="273486"/>
                <a:gridCol w="273486"/>
                <a:gridCol w="273486"/>
              </a:tblGrid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Š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Ž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3939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40" name="TextovéPole 4"/>
          <p:cNvSpPr txBox="1">
            <a:spLocks noChangeArrowheads="1"/>
          </p:cNvSpPr>
          <p:nvPr/>
        </p:nvSpPr>
        <p:spPr bwMode="auto">
          <a:xfrm>
            <a:off x="827088" y="836613"/>
            <a:ext cx="698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ŘEŠENÍ</a:t>
            </a:r>
            <a:r>
              <a:rPr lang="cs-CZ" altLang="cs-CZ"/>
              <a:t>: Nejsvrchnější část lidské kůže se nazývá </a:t>
            </a:r>
            <a:r>
              <a:rPr lang="cs-CZ" altLang="cs-CZ">
                <a:solidFill>
                  <a:srgbClr val="FF0000"/>
                </a:solidFill>
              </a:rPr>
              <a:t>pokožka</a:t>
            </a:r>
            <a:r>
              <a:rPr lang="cs-CZ" altLang="cs-CZ"/>
              <a:t>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bdélník 1"/>
          <p:cNvSpPr>
            <a:spLocks noChangeArrowheads="1"/>
          </p:cNvSpPr>
          <p:nvPr/>
        </p:nvSpPr>
        <p:spPr bwMode="auto">
          <a:xfrm>
            <a:off x="900113" y="1484313"/>
            <a:ext cx="6840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1"/>
              <a:t>S humorem a nadsázkou o tom, jak žít zdravě aneb kapky nejen pro hypochondry: Vlasy</a:t>
            </a:r>
            <a:endParaRPr lang="cs-CZ" altLang="cs-CZ"/>
          </a:p>
        </p:txBody>
      </p:sp>
      <p:sp>
        <p:nvSpPr>
          <p:cNvPr id="34819" name="Obdélník 2"/>
          <p:cNvSpPr>
            <a:spLocks noChangeArrowheads="1"/>
          </p:cNvSpPr>
          <p:nvPr/>
        </p:nvSpPr>
        <p:spPr bwMode="auto">
          <a:xfrm>
            <a:off x="900113" y="2276475"/>
            <a:ext cx="7058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hlinkClick r:id="rId2"/>
              </a:rPr>
              <a:t>http://www.ceskatelevize.cz/porady/1025095048-prvni-pomoc/400216100051008-vlasy/</a:t>
            </a:r>
            <a:endParaRPr lang="cs-CZ" altLang="cs-CZ"/>
          </a:p>
        </p:txBody>
      </p:sp>
      <p:sp>
        <p:nvSpPr>
          <p:cNvPr id="34820" name="Obdélník 3"/>
          <p:cNvSpPr>
            <a:spLocks noChangeArrowheads="1"/>
          </p:cNvSpPr>
          <p:nvPr/>
        </p:nvSpPr>
        <p:spPr bwMode="auto">
          <a:xfrm>
            <a:off x="900113" y="3141663"/>
            <a:ext cx="6624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1"/>
              <a:t>S humorem a nadsázkou o tom, jak žít zdravě aneb kapky nejen pro hypochondry: Paraziti</a:t>
            </a:r>
            <a:endParaRPr lang="cs-CZ" altLang="cs-CZ"/>
          </a:p>
        </p:txBody>
      </p:sp>
      <p:sp>
        <p:nvSpPr>
          <p:cNvPr id="34821" name="Obdélník 4"/>
          <p:cNvSpPr>
            <a:spLocks noChangeArrowheads="1"/>
          </p:cNvSpPr>
          <p:nvPr/>
        </p:nvSpPr>
        <p:spPr bwMode="auto">
          <a:xfrm>
            <a:off x="900113" y="4149725"/>
            <a:ext cx="7345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hlinkClick r:id="rId3"/>
              </a:rPr>
              <a:t>http://www.ceskatelevize.cz/porady/1025095048-prvni-pomoc/400216100051012-paraziti/</a:t>
            </a:r>
            <a:endParaRPr lang="cs-CZ" altLang="cs-CZ"/>
          </a:p>
        </p:txBody>
      </p:sp>
      <p:pic>
        <p:nvPicPr>
          <p:cNvPr id="34822" name="Picture 4" descr="OPVK_hor_zakladni_logolink_RGB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ovéPole 6"/>
          <p:cNvSpPr txBox="1">
            <a:spLocks noChangeArrowheads="1"/>
          </p:cNvSpPr>
          <p:nvPr/>
        </p:nvSpPr>
        <p:spPr bwMode="auto">
          <a:xfrm>
            <a:off x="971550" y="981075"/>
            <a:ext cx="6769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Zajímavá videa o vlasech nebo parazitech najdeš na stránkách:</a:t>
            </a: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17411" name="Picture 3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000" rIns="73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Digitální učební materiál je určen pro seznámení a rozšiřování vědomostí o lidské kůži.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Materiál rozvíjí a vysvětluje složení lidské kůže.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Je určen pro předmět přírodověda  v 5. ročníku.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Tento materiál vznikl ze zápisů autora jako doplňující materiál k učebnici: </a:t>
            </a:r>
            <a:r>
              <a:rPr lang="cs-CZ" altLang="cs-CZ" i="1"/>
              <a:t>Přírodověda pro 5. ročník základní školy</a:t>
            </a:r>
            <a:r>
              <a:rPr lang="cs-CZ" altLang="cs-CZ"/>
              <a:t>. Praha 2: SPN - pedagogické nakladatelství, akciová společnost, 2004. ISBN 80 – 7235 – 258 - X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bdélník 2"/>
          <p:cNvSpPr>
            <a:spLocks noChangeArrowheads="1"/>
          </p:cNvSpPr>
          <p:nvPr/>
        </p:nvSpPr>
        <p:spPr bwMode="auto">
          <a:xfrm>
            <a:off x="468313" y="333375"/>
            <a:ext cx="771525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Zdroje:</a:t>
            </a:r>
          </a:p>
          <a:p>
            <a:pPr eaLnBrk="1" hangingPunct="1"/>
            <a:endParaRPr lang="cs-CZ" altLang="cs-CZ" sz="2400" b="1"/>
          </a:p>
          <a:p>
            <a:pPr eaLnBrk="1" hangingPunct="1"/>
            <a:r>
              <a:rPr lang="cs-CZ" altLang="cs-CZ" sz="1400"/>
              <a:t>File:Epidermis (PSF).png. </a:t>
            </a:r>
            <a:r>
              <a:rPr lang="cs-CZ" altLang="cs-CZ" sz="1400" i="1"/>
              <a:t>Wikimedia commons</a:t>
            </a:r>
            <a:r>
              <a:rPr lang="cs-CZ" altLang="cs-CZ" sz="1400"/>
              <a:t> [online]. 2010, 9.11.2010 [cit. 2013-01-18]. Dostupné z: </a:t>
            </a:r>
            <a:r>
              <a:rPr lang="cs-CZ" altLang="cs-CZ" sz="1400">
                <a:hlinkClick r:id="rId2"/>
              </a:rPr>
              <a:t>http://commons.wikimedia.org/wiki/File:Epidermis_(PSF).png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Soubor:Fingerprint detail on male finger.jpg.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2009, 8.3.2009 [cit. 2013-01-18]. Dostupné z: </a:t>
            </a:r>
            <a:r>
              <a:rPr lang="cs-CZ" altLang="cs-CZ" sz="1400">
                <a:hlinkClick r:id="rId3"/>
              </a:rPr>
              <a:t>http://cs.wikipedia.org/wiki/Soubor:Fingerprint_detail_on_male_finger.jpg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Soubor:Fingerprintonpaper.jpg.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2006, 7.3.2006 [cit. 2013-01-18]. Dostupné z: </a:t>
            </a:r>
            <a:r>
              <a:rPr lang="cs-CZ" altLang="cs-CZ" sz="1400">
                <a:hlinkClick r:id="rId4"/>
              </a:rPr>
              <a:t>http://cs.wikipedia.org/wiki/Soubor:Fingerprintonpaper.jpg</a:t>
            </a:r>
            <a:endParaRPr lang="cs-CZ" altLang="cs-CZ" sz="1400"/>
          </a:p>
          <a:p>
            <a:pPr eaLnBrk="1" hangingPunct="1"/>
            <a:r>
              <a:rPr lang="nl-NL" altLang="cs-CZ" sz="1400"/>
              <a:t>Soubor:Nagel.jpg. </a:t>
            </a:r>
            <a:r>
              <a:rPr lang="nl-NL" altLang="cs-CZ" sz="1400" i="1"/>
              <a:t>Wikipedie</a:t>
            </a:r>
            <a:r>
              <a:rPr lang="nl-NL" altLang="cs-CZ" sz="1400"/>
              <a:t> [online]. 2007, 8.4.2007 [cit. 2013-01-18]. Dostupné z: </a:t>
            </a:r>
            <a:r>
              <a:rPr lang="nl-NL" altLang="cs-CZ" sz="1400">
                <a:hlinkClick r:id="rId5"/>
              </a:rPr>
              <a:t>http://cs.wikipedia.org/wiki/Soubor:Nagel.jpg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Soubor:Hair follicle-en.svg.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2009, 31.5.2009 [cit. 2013-01-18]. Dostupné z: </a:t>
            </a:r>
            <a:r>
              <a:rPr lang="cs-CZ" altLang="cs-CZ" sz="1400">
                <a:hlinkClick r:id="rId6"/>
              </a:rPr>
              <a:t>http://cs.wikipedia.org/wiki/Soubor:Hair_follicle-en.svg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Soubor:Deoroller DB.jpg.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2006, 7.1.2006 [cit. 2013-01-18]. Dostupné z: </a:t>
            </a:r>
            <a:r>
              <a:rPr lang="cs-CZ" altLang="cs-CZ" sz="1400">
                <a:hlinkClick r:id="rId7"/>
              </a:rPr>
              <a:t>http://cs.wikipedia.org/wiki/Soubor:Deoroller_DB.jpg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Soubor:Dornwarzen.jpg.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2005, 29.10.2008 [cit. 2013-01-18]. Dostupné z: </a:t>
            </a:r>
            <a:r>
              <a:rPr lang="cs-CZ" altLang="cs-CZ" sz="1400">
                <a:hlinkClick r:id="rId8"/>
              </a:rPr>
              <a:t>http://cs.wikipedia.org/wiki/Soubor:Dornwarzen.jpg</a:t>
            </a:r>
            <a:endParaRPr lang="cs-CZ" altLang="cs-CZ" sz="1400"/>
          </a:p>
          <a:p>
            <a:pPr eaLnBrk="1" hangingPunct="1"/>
            <a:r>
              <a:rPr lang="cs-CZ" altLang="cs-CZ" sz="1400"/>
              <a:t>Česká televize: První pomoc. TESLÍKOVÁ, K., V. MRÁZ a J. VAŠÍČEK. </a:t>
            </a:r>
            <a:r>
              <a:rPr lang="cs-CZ" altLang="cs-CZ" sz="1400" i="1"/>
              <a:t>Česká televize: První pomoc</a:t>
            </a:r>
            <a:r>
              <a:rPr lang="cs-CZ" altLang="cs-CZ" sz="1400"/>
              <a:t> [online]. 2000 [cit. 2014-08-05]. Dostupné z: </a:t>
            </a:r>
            <a:r>
              <a:rPr lang="cs-CZ" altLang="cs-CZ" sz="1400">
                <a:hlinkClick r:id="rId9"/>
              </a:rPr>
              <a:t>http://www.ceskatelevize.cz/porady/1025095048-prvni-pomoc/400216100051008-vlasy/</a:t>
            </a:r>
            <a:endParaRPr lang="cs-CZ" altLang="cs-CZ" sz="1400"/>
          </a:p>
          <a:p>
            <a:pPr eaLnBrk="1" hangingPunct="1"/>
            <a:r>
              <a:rPr lang="cs-CZ" altLang="cs-CZ" sz="1400"/>
              <a:t>Česká televize: První pomoc. TESLÍKOVÁ, K., V. MRÁZ a J. VAŠÍČEK. </a:t>
            </a:r>
            <a:r>
              <a:rPr lang="cs-CZ" altLang="cs-CZ" sz="1400" i="1"/>
              <a:t>Česká televize: První pomoc</a:t>
            </a:r>
            <a:r>
              <a:rPr lang="cs-CZ" altLang="cs-CZ" sz="1400"/>
              <a:t> [online]. 2000 [cit. 2014-08-05]. Dostupné z: </a:t>
            </a:r>
            <a:r>
              <a:rPr lang="cs-CZ" altLang="cs-CZ" sz="1400">
                <a:hlinkClick r:id="rId10"/>
              </a:rPr>
              <a:t>http://www.ceskatelevize.cz/porady/1025095048-prvni-pomoc/400216100051012-paraziti/</a:t>
            </a:r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cs-CZ" altLang="cs-CZ"/>
              <a:t/>
            </a:r>
            <a:br>
              <a:rPr lang="cs-CZ" altLang="cs-CZ"/>
            </a:br>
            <a:endParaRPr lang="cs-CZ" altLang="cs-CZ"/>
          </a:p>
        </p:txBody>
      </p:sp>
      <p:pic>
        <p:nvPicPr>
          <p:cNvPr id="35843" name="Picture 4" descr="OPVK_hor_zakladni_logolink_RGB_cz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57212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ovéPole 1"/>
          <p:cNvSpPr txBox="1">
            <a:spLocks noChangeArrowheads="1"/>
          </p:cNvSpPr>
          <p:nvPr/>
        </p:nvSpPr>
        <p:spPr bwMode="auto">
          <a:xfrm>
            <a:off x="1285875" y="785813"/>
            <a:ext cx="1000125" cy="4619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Kůže</a:t>
            </a:r>
          </a:p>
        </p:txBody>
      </p:sp>
      <p:sp>
        <p:nvSpPr>
          <p:cNvPr id="19459" name="TextovéPole 2"/>
          <p:cNvSpPr txBox="1">
            <a:spLocks noChangeArrowheads="1"/>
          </p:cNvSpPr>
          <p:nvPr/>
        </p:nvSpPr>
        <p:spPr bwMode="auto">
          <a:xfrm>
            <a:off x="1000125" y="1643063"/>
            <a:ext cx="5643563" cy="646112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Povrch těla je pokryt kůží, která chrání organismus před vnějším prostředím.</a:t>
            </a:r>
          </a:p>
        </p:txBody>
      </p:sp>
      <p:sp>
        <p:nvSpPr>
          <p:cNvPr id="19460" name="TextovéPole 3"/>
          <p:cNvSpPr txBox="1">
            <a:spLocks noChangeArrowheads="1"/>
          </p:cNvSpPr>
          <p:nvPr/>
        </p:nvSpPr>
        <p:spPr bwMode="auto">
          <a:xfrm>
            <a:off x="1000125" y="2571750"/>
            <a:ext cx="5643563" cy="646113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Kůže je stále ve styku s okolním prostředím a chrání vnitřní části našeho těla.</a:t>
            </a:r>
          </a:p>
        </p:txBody>
      </p:sp>
      <p:sp>
        <p:nvSpPr>
          <p:cNvPr id="19461" name="TextovéPole 4"/>
          <p:cNvSpPr txBox="1">
            <a:spLocks noChangeArrowheads="1"/>
          </p:cNvSpPr>
          <p:nvPr/>
        </p:nvSpPr>
        <p:spPr bwMode="auto">
          <a:xfrm>
            <a:off x="1000125" y="4286250"/>
            <a:ext cx="5643563" cy="646113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Čistota kůže a péče o vlasy a nehty často svědčí o úrovni chování člověka.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000125" y="3571875"/>
            <a:ext cx="5643563" cy="369888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 kůže vyrůstají chlupy, vlasy, nehty.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000125" y="5143500"/>
            <a:ext cx="5643563" cy="369888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Kůži tvoří pokožka, škára a podkožní vazivo.</a:t>
            </a:r>
          </a:p>
        </p:txBody>
      </p:sp>
      <p:pic>
        <p:nvPicPr>
          <p:cNvPr id="18440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785813"/>
            <a:ext cx="326707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ovéPole 2"/>
          <p:cNvSpPr txBox="1">
            <a:spLocks noChangeArrowheads="1"/>
          </p:cNvSpPr>
          <p:nvPr/>
        </p:nvSpPr>
        <p:spPr bwMode="auto">
          <a:xfrm>
            <a:off x="428625" y="357188"/>
            <a:ext cx="3357563" cy="46196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/>
              <a:t>Stavba lidské kůže</a:t>
            </a:r>
          </a:p>
        </p:txBody>
      </p:sp>
      <p:sp>
        <p:nvSpPr>
          <p:cNvPr id="19460" name="TextovéPole 4"/>
          <p:cNvSpPr txBox="1">
            <a:spLocks noChangeArrowheads="1"/>
          </p:cNvSpPr>
          <p:nvPr/>
        </p:nvSpPr>
        <p:spPr bwMode="auto">
          <a:xfrm>
            <a:off x="7072313" y="1857375"/>
            <a:ext cx="1214437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Pokožka</a:t>
            </a:r>
          </a:p>
        </p:txBody>
      </p:sp>
      <p:sp>
        <p:nvSpPr>
          <p:cNvPr id="19461" name="TextovéPole 5"/>
          <p:cNvSpPr txBox="1">
            <a:spLocks noChangeArrowheads="1"/>
          </p:cNvSpPr>
          <p:nvPr/>
        </p:nvSpPr>
        <p:spPr bwMode="auto">
          <a:xfrm>
            <a:off x="7143750" y="3714750"/>
            <a:ext cx="928688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Škára</a:t>
            </a:r>
          </a:p>
        </p:txBody>
      </p:sp>
      <p:sp>
        <p:nvSpPr>
          <p:cNvPr id="19462" name="TextovéPole 8"/>
          <p:cNvSpPr txBox="1">
            <a:spLocks noChangeArrowheads="1"/>
          </p:cNvSpPr>
          <p:nvPr/>
        </p:nvSpPr>
        <p:spPr bwMode="auto">
          <a:xfrm>
            <a:off x="7143750" y="5572125"/>
            <a:ext cx="1285875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Podkožní vazivo</a:t>
            </a:r>
          </a:p>
        </p:txBody>
      </p:sp>
      <p:sp>
        <p:nvSpPr>
          <p:cNvPr id="19463" name="TextovéPole 9"/>
          <p:cNvSpPr txBox="1">
            <a:spLocks noChangeArrowheads="1"/>
          </p:cNvSpPr>
          <p:nvPr/>
        </p:nvSpPr>
        <p:spPr bwMode="auto">
          <a:xfrm>
            <a:off x="2071688" y="1928813"/>
            <a:ext cx="1357312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Potní žláza</a:t>
            </a:r>
          </a:p>
        </p:txBody>
      </p:sp>
      <p:sp>
        <p:nvSpPr>
          <p:cNvPr id="19464" name="TextovéPole 10"/>
          <p:cNvSpPr txBox="1">
            <a:spLocks noChangeArrowheads="1"/>
          </p:cNvSpPr>
          <p:nvPr/>
        </p:nvSpPr>
        <p:spPr bwMode="auto">
          <a:xfrm>
            <a:off x="2071688" y="2786063"/>
            <a:ext cx="1285875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Chlup</a:t>
            </a:r>
          </a:p>
        </p:txBody>
      </p:sp>
      <p:sp>
        <p:nvSpPr>
          <p:cNvPr id="19465" name="TextovéPole 11"/>
          <p:cNvSpPr txBox="1">
            <a:spLocks noChangeArrowheads="1"/>
          </p:cNvSpPr>
          <p:nvPr/>
        </p:nvSpPr>
        <p:spPr bwMode="auto">
          <a:xfrm>
            <a:off x="1714500" y="3571875"/>
            <a:ext cx="1643063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Mazová žláza</a:t>
            </a:r>
          </a:p>
        </p:txBody>
      </p:sp>
      <p:sp>
        <p:nvSpPr>
          <p:cNvPr id="19466" name="TextovéPole 12"/>
          <p:cNvSpPr txBox="1">
            <a:spLocks noChangeArrowheads="1"/>
          </p:cNvSpPr>
          <p:nvPr/>
        </p:nvSpPr>
        <p:spPr bwMode="auto">
          <a:xfrm>
            <a:off x="1714500" y="4429125"/>
            <a:ext cx="1643063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Tuková tkáň</a:t>
            </a:r>
          </a:p>
        </p:txBody>
      </p:sp>
      <p:sp>
        <p:nvSpPr>
          <p:cNvPr id="19467" name="TextovéPole 13"/>
          <p:cNvSpPr txBox="1">
            <a:spLocks noChangeArrowheads="1"/>
          </p:cNvSpPr>
          <p:nvPr/>
        </p:nvSpPr>
        <p:spPr bwMode="auto">
          <a:xfrm>
            <a:off x="2500313" y="5286375"/>
            <a:ext cx="785812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Cévy</a:t>
            </a:r>
          </a:p>
        </p:txBody>
      </p:sp>
      <p:cxnSp>
        <p:nvCxnSpPr>
          <p:cNvPr id="16" name="Přímá spojovací šipka 15"/>
          <p:cNvCxnSpPr/>
          <p:nvPr/>
        </p:nvCxnSpPr>
        <p:spPr>
          <a:xfrm flipV="1">
            <a:off x="3429000" y="1928813"/>
            <a:ext cx="928688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3429000" y="2571750"/>
            <a:ext cx="2357438" cy="3984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V="1">
            <a:off x="3357563" y="3286125"/>
            <a:ext cx="2000250" cy="469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3357563" y="4714875"/>
            <a:ext cx="714375" cy="530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3286125" y="5429250"/>
            <a:ext cx="2571750" cy="2444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73" name="Picture 4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délník 1"/>
          <p:cNvSpPr>
            <a:spLocks noChangeArrowheads="1"/>
          </p:cNvSpPr>
          <p:nvPr/>
        </p:nvSpPr>
        <p:spPr bwMode="auto">
          <a:xfrm>
            <a:off x="928688" y="4857750"/>
            <a:ext cx="6500812" cy="923925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Součástí spodních vrstev pokožky je také pigmentové barvivo,které chrání tělo před škodlivými účinky UV záření.</a:t>
            </a:r>
          </a:p>
          <a:p>
            <a:pPr eaLnBrk="1" hangingPunct="1"/>
            <a:r>
              <a:rPr lang="cs-CZ" altLang="cs-CZ"/>
              <a:t>Pokožka získává živiny ze škáry. 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928688" y="1357313"/>
            <a:ext cx="6500812" cy="646112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Pokožka je tvořena mnoha vrstvami buněk. </a:t>
            </a:r>
          </a:p>
          <a:p>
            <a:pPr eaLnBrk="1" hangingPunct="1"/>
            <a:r>
              <a:rPr lang="cs-CZ" altLang="cs-CZ"/>
              <a:t>Horní vrstvy kůže neustále odumírají a odlupují se. 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928688" y="2214563"/>
            <a:ext cx="6500812" cy="646112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Je to způsobeno tím, že buňky v horních vrstvách pokožky se postupně více a více vzdalují od zdroje krve a živin. 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928688" y="3000375"/>
            <a:ext cx="6500812" cy="923925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Celá pokožka se obmění asi za tři týdny. </a:t>
            </a:r>
          </a:p>
          <a:p>
            <a:pPr eaLnBrk="1" hangingPunct="1"/>
            <a:r>
              <a:rPr lang="cs-CZ" altLang="cs-CZ"/>
              <a:t>Za celý život se z člověka oloupe asi 18 – 22 kg mrtvých buněk kůže.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88" y="4071938"/>
            <a:ext cx="6500812" cy="646112"/>
          </a:xfrm>
          <a:prstGeom prst="rect">
            <a:avLst/>
          </a:prstGeom>
          <a:noFill/>
          <a:ln w="9525">
            <a:solidFill>
              <a:srgbClr val="940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Buňky ve spodních vrstvách kůže se neustále dělí a vytlačují starší buňky k povrchu. </a:t>
            </a:r>
          </a:p>
        </p:txBody>
      </p:sp>
      <p:sp>
        <p:nvSpPr>
          <p:cNvPr id="20487" name="TextovéPole 6"/>
          <p:cNvSpPr txBox="1">
            <a:spLocks noChangeArrowheads="1"/>
          </p:cNvSpPr>
          <p:nvPr/>
        </p:nvSpPr>
        <p:spPr bwMode="auto">
          <a:xfrm>
            <a:off x="1071563" y="571500"/>
            <a:ext cx="2071687" cy="461963"/>
          </a:xfrm>
          <a:prstGeom prst="rect">
            <a:avLst/>
          </a:prstGeom>
          <a:solidFill>
            <a:srgbClr val="FFCCFF"/>
          </a:solidFill>
          <a:ln w="9525">
            <a:solidFill>
              <a:srgbClr val="940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Pokožka</a:t>
            </a:r>
          </a:p>
        </p:txBody>
      </p:sp>
      <p:pic>
        <p:nvPicPr>
          <p:cNvPr id="20488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bdélník 2"/>
          <p:cNvSpPr>
            <a:spLocks noChangeArrowheads="1"/>
          </p:cNvSpPr>
          <p:nvPr/>
        </p:nvSpPr>
        <p:spPr bwMode="auto">
          <a:xfrm>
            <a:off x="1000125" y="500063"/>
            <a:ext cx="1785938" cy="461962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dirty="0"/>
              <a:t>Škára 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71550" y="1628775"/>
            <a:ext cx="6143625" cy="36988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Je druhou vrstvou kůže. Je to pevná a pružná vrstva kůže.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71550" y="2349500"/>
            <a:ext cx="4071938" cy="3698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Je hodně prokrvená.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550" y="3141663"/>
            <a:ext cx="4071938" cy="36988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Je v ní ústrojí hmatu i vnímání bolesti.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550" y="3933825"/>
            <a:ext cx="4071938" cy="3698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Vytváří se v ní pot.</a:t>
            </a:r>
          </a:p>
        </p:txBody>
      </p:sp>
      <p:sp>
        <p:nvSpPr>
          <p:cNvPr id="8" name="Obdélník 7"/>
          <p:cNvSpPr/>
          <p:nvPr/>
        </p:nvSpPr>
        <p:spPr>
          <a:xfrm>
            <a:off x="971550" y="4724400"/>
            <a:ext cx="6786563" cy="64611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Ztráta pružnosti škáry je přirozeným projevem stárnutí - kůže se uvolňuje a skládá do záhybů a vrásek.</a:t>
            </a:r>
          </a:p>
        </p:txBody>
      </p:sp>
      <p:pic>
        <p:nvPicPr>
          <p:cNvPr id="21512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Soubor:Fingerprint detail on male fi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997200"/>
            <a:ext cx="3857625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971550" y="1196975"/>
            <a:ext cx="5357813" cy="64611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Aby do kůže pronikalo co nejvíce živin, jsou papily zvlněné. Jim vděčí člověk za otisky prstů.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71550" y="2205038"/>
            <a:ext cx="3929063" cy="36988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Otisky prstů zkoumá daktyloskopie.</a:t>
            </a:r>
          </a:p>
        </p:txBody>
      </p:sp>
      <p:pic>
        <p:nvPicPr>
          <p:cNvPr id="22533" name="Picture 7" descr="Soubor:Fingerprintonpa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068638"/>
            <a:ext cx="1905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 descr="OPVK_hor_zakladni_logolink_RGB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bdélník 1"/>
          <p:cNvSpPr>
            <a:spLocks noChangeArrowheads="1"/>
          </p:cNvSpPr>
          <p:nvPr/>
        </p:nvSpPr>
        <p:spPr bwMode="auto">
          <a:xfrm>
            <a:off x="1000125" y="4143375"/>
            <a:ext cx="6929438" cy="3698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 žen bývá tato vrstva silnější.</a:t>
            </a:r>
          </a:p>
        </p:txBody>
      </p:sp>
      <p:sp>
        <p:nvSpPr>
          <p:cNvPr id="23555" name="Obdélník 2"/>
          <p:cNvSpPr>
            <a:spLocks noChangeArrowheads="1"/>
          </p:cNvSpPr>
          <p:nvPr/>
        </p:nvSpPr>
        <p:spPr bwMode="auto">
          <a:xfrm>
            <a:off x="1071563" y="571500"/>
            <a:ext cx="2576512" cy="4619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Podkožní vazivo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000125" y="1357313"/>
            <a:ext cx="6929438" cy="36988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Podkožní vazivo je vrstva kůže pod škárou. 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000125" y="2000250"/>
            <a:ext cx="6929438" cy="64611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 různých místech obsahuje tukové buňky, které slouží jako zásobárna energie a jsou v nich rozpuštěny vitamíny  A, D, E a K. 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000125" y="2857500"/>
            <a:ext cx="6929438" cy="3698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Funkcí podkožního vaziva je izolovat a chránit svaly a nervy. </a:t>
            </a: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000125" y="3500438"/>
            <a:ext cx="6929438" cy="36988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Podkožní tuková vrstva určuje tvar a hmotnost celého těla. </a:t>
            </a:r>
          </a:p>
        </p:txBody>
      </p:sp>
      <p:pic>
        <p:nvPicPr>
          <p:cNvPr id="23560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bdélník 1"/>
          <p:cNvSpPr>
            <a:spLocks noChangeArrowheads="1"/>
          </p:cNvSpPr>
          <p:nvPr/>
        </p:nvSpPr>
        <p:spPr bwMode="auto">
          <a:xfrm>
            <a:off x="1000125" y="2643188"/>
            <a:ext cx="6000750" cy="646112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Každý vlas je spojen s malým svalem, který reaguje na chlad nebo psychické podráždění.</a:t>
            </a:r>
          </a:p>
        </p:txBody>
      </p:sp>
      <p:sp>
        <p:nvSpPr>
          <p:cNvPr id="24579" name="Obdélník 3"/>
          <p:cNvSpPr>
            <a:spLocks noChangeArrowheads="1"/>
          </p:cNvSpPr>
          <p:nvPr/>
        </p:nvSpPr>
        <p:spPr bwMode="auto">
          <a:xfrm>
            <a:off x="1071563" y="714375"/>
            <a:ext cx="2320925" cy="4619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Vlasy a chlupy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00125" y="1571625"/>
            <a:ext cx="6000750" cy="646113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Vlasy a chlupy vyrůstají z vlasových (chlupových) váčků. </a:t>
            </a:r>
          </a:p>
          <a:p>
            <a:pPr>
              <a:defRPr/>
            </a:pPr>
            <a:r>
              <a:rPr lang="cs-CZ" dirty="0"/>
              <a:t>Ve váčku je vlasová cibulka, ze které vlas vyrůstá. </a:t>
            </a:r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429000"/>
            <a:ext cx="27051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071938" y="5357813"/>
            <a:ext cx="1357312" cy="36988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Potní žláza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714750" y="4929188"/>
            <a:ext cx="1714500" cy="36988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Vlasový váček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071938" y="4500563"/>
            <a:ext cx="1357312" cy="36988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Kožní maz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071938" y="4071938"/>
            <a:ext cx="1357312" cy="36988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/>
              <a:t>Pokožka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71938" y="3643313"/>
            <a:ext cx="1357312" cy="36988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Vlas, chlup</a:t>
            </a:r>
          </a:p>
        </p:txBody>
      </p:sp>
      <p:pic>
        <p:nvPicPr>
          <p:cNvPr id="24587" name="Picture 4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ppt_vzor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 ZK</Template>
  <TotalTime>360</TotalTime>
  <Words>1005</Words>
  <Application>Microsoft Office PowerPoint</Application>
  <PresentationFormat>Předvádění na obrazovce (4:3)</PresentationFormat>
  <Paragraphs>196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Wingdings</vt:lpstr>
      <vt:lpstr>Times New Roman</vt:lpstr>
      <vt:lpstr>ppt_vzor</vt:lpstr>
      <vt:lpstr>Ozvěna</vt:lpstr>
      <vt:lpstr>Motiv sady Office</vt:lpstr>
      <vt:lpstr>KŮŽE</vt:lpstr>
      <vt:lpstr>Anotace: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KŮŽE</dc:title>
  <dc:creator>bobik</dc:creator>
  <cp:lastModifiedBy>ucitel</cp:lastModifiedBy>
  <cp:revision>44</cp:revision>
  <dcterms:created xsi:type="dcterms:W3CDTF">2013-01-17T14:29:08Z</dcterms:created>
  <dcterms:modified xsi:type="dcterms:W3CDTF">2014-09-23T13:30:34Z</dcterms:modified>
</cp:coreProperties>
</file>