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notesMasterIdLst>
    <p:notesMasterId r:id="rId23"/>
  </p:notesMasterIdLst>
  <p:sldIdLst>
    <p:sldId id="256" r:id="rId3"/>
    <p:sldId id="259" r:id="rId4"/>
    <p:sldId id="284" r:id="rId5"/>
    <p:sldId id="298" r:id="rId6"/>
    <p:sldId id="299" r:id="rId7"/>
    <p:sldId id="297" r:id="rId8"/>
    <p:sldId id="285" r:id="rId9"/>
    <p:sldId id="302" r:id="rId10"/>
    <p:sldId id="303" r:id="rId11"/>
    <p:sldId id="287" r:id="rId12"/>
    <p:sldId id="288" r:id="rId13"/>
    <p:sldId id="289" r:id="rId14"/>
    <p:sldId id="290" r:id="rId15"/>
    <p:sldId id="291" r:id="rId16"/>
    <p:sldId id="296" r:id="rId17"/>
    <p:sldId id="301" r:id="rId18"/>
    <p:sldId id="300" r:id="rId19"/>
    <p:sldId id="292" r:id="rId20"/>
    <p:sldId id="293" r:id="rId21"/>
    <p:sldId id="294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651D7-A799-448F-A1A1-7536DD080EBC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07785-9C85-42A9-8999-744196EF2D0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EC506-18F1-40B8-B26C-14D2685826E3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EC506-18F1-40B8-B26C-14D2685826E3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EC506-18F1-40B8-B26C-14D2685826E3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CB93-CF19-4603-AAE0-295C96E64B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D1297-BF99-455D-B2BB-082F4F1370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1FDC0-D398-49DB-9BD6-A1BF72325A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ECB93-CF19-4603-AAE0-295C96E64BB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06BF4-254B-4364-915C-EFD939073E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6C8E3-B1D8-45C7-A2AE-4085DB9D2CC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92F1D-AC17-4DE5-8895-BF6664EE08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6E751-7A9E-485C-AC22-95C7C059AC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E0DB-2C5F-4048-B5EB-12D84C5373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F6BC-8483-4119-95B3-7F3C7973E9F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5988B-CEB8-4B96-A8B4-EEBD23D228E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06BF4-254B-4364-915C-EFD939073E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869AED6-1D15-4B41-A473-036903002E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D1297-BF99-455D-B2BB-082F4F1370E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1FDC0-D398-49DB-9BD6-A1BF72325A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6C8E3-B1D8-45C7-A2AE-4085DB9D2C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92F1D-AC17-4DE5-8895-BF6664EE08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6E751-7A9E-485C-AC22-95C7C059AC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5E0DB-2C5F-4048-B5EB-12D84C5373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1F6BC-8483-4119-95B3-7F3C7973E9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988B-CEB8-4B96-A8B4-EEBD23D228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9AED6-1D15-4B41-A473-036903002E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038C384-3522-4CCA-AE81-C02420E97A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038C384-3522-4CCA-AE81-C02420E97A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//upload.wikimedia.org/wikipedia/commons/d/d7/Feld_mit_reifer_Baumwolle.jpeg" TargetMode="External"/><Relationship Id="rId7" Type="http://schemas.openxmlformats.org/officeDocument/2006/relationships/hyperlink" Target="//upload.wikimedia.org/wikipedia/commons/8/85/Olea_lancea_fruit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hyperlink" Target="//upload.wikimedia.org/wikipedia/commons/e/ed/Tobacco.jpg" TargetMode="Externa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e/ee/Lime_frugter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//upload.wikimedia.org/wikipedia/commons/e/e4/Lemon.jpg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http://cs.wikipedia.org/wiki/Soubor:Close_up_grapes.jpg" TargetMode="External"/><Relationship Id="rId4" Type="http://schemas.openxmlformats.org/officeDocument/2006/relationships/hyperlink" Target="http://cs.wikipedia.org/wiki/Soubor:Ambersweet_oranges.jpg" TargetMode="External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c/Dama_dama8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hyperlink" Target="http://upload.wikimedia.org/wikipedia/commons/7/74/Mouflon_2.jpg" TargetMode="Externa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upload.wikimedia.org/wikipedia/commons/3/3c/Golden_Jackal_sa02.jpg" TargetMode="External"/><Relationship Id="rId7" Type="http://schemas.openxmlformats.org/officeDocument/2006/relationships/hyperlink" Target="http://upload.wikimedia.org/wikipedia/commons/e/e8/Larus_canus_NBII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hyperlink" Target="http://upload.wikimedia.org/wikipedia/commons/c/c3/Eastern_grey_kangaroo_dec07_02.jpg" TargetMode="Externa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Ba%C4%8Dina2.jpg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cs.wikipedia.org/wiki/Soubor:Subtropical.p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Olea_lancea_fruit.jpg" TargetMode="External"/><Relationship Id="rId5" Type="http://schemas.openxmlformats.org/officeDocument/2006/relationships/hyperlink" Target="http://cs.wikipedia.org/wiki/Soubor:Tobacco.jpg" TargetMode="External"/><Relationship Id="rId4" Type="http://schemas.openxmlformats.org/officeDocument/2006/relationships/hyperlink" Target="http://cs.wikipedia.org/wiki/Soubor:Feld_mit_reifer_Baumwolle.jpe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Lemon.jpg" TargetMode="External"/><Relationship Id="rId2" Type="http://schemas.openxmlformats.org/officeDocument/2006/relationships/hyperlink" Target="http://cs.wikipedia.org/wiki/Soubor:Ambersweet_oranges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hyperlink" Target="http://cs.wikipedia.org/wiki/Soubor:Close_up_grapes.jpg" TargetMode="External"/><Relationship Id="rId4" Type="http://schemas.openxmlformats.org/officeDocument/2006/relationships/hyperlink" Target="http://cs.wikipedia.org/wiki/Soubor:Lime_frugter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Golden_Jackal_sa02.jpg" TargetMode="External"/><Relationship Id="rId2" Type="http://schemas.openxmlformats.org/officeDocument/2006/relationships/hyperlink" Target="http://cs.wikipedia.org/wiki/Soubor:Mouflon_2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hyperlink" Target="http://cs.wikipedia.org/wiki/Soubor:Eastern_grey_kangaroo_dec07_02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hyperlink" Target="http://cs.wikipedia.org/wiki/Soubor:Ba%C4%8Dina2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Subtropický podnebný pás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72354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 b="1" dirty="0" smtClean="0"/>
          </a:p>
          <a:p>
            <a:pPr algn="ctr"/>
            <a:r>
              <a:rPr lang="cs-CZ" sz="1600" b="1" dirty="0" smtClean="0"/>
              <a:t>Pří_220_Podnebné pásy_Subtropický podnebný pás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</a:t>
            </a:r>
            <a:r>
              <a:rPr lang="cs-CZ" b="1" dirty="0" smtClean="0"/>
              <a:t>Martina Vaculová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</a:t>
            </a:r>
            <a:r>
              <a:rPr lang="cs-CZ" dirty="0" smtClean="0"/>
              <a:t>Základní a Mateřská škola </a:t>
            </a:r>
            <a:r>
              <a:rPr lang="cs-CZ" dirty="0" err="1" smtClean="0"/>
              <a:t>Kašava</a:t>
            </a:r>
            <a:r>
              <a:rPr lang="cs-CZ" dirty="0" smtClean="0"/>
              <a:t>, okres </a:t>
            </a:r>
            <a:r>
              <a:rPr lang="cs-CZ" dirty="0"/>
              <a:t>Zlín,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7315200" cy="46482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cs-CZ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Rostliny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téměř vždyzelené husté porosty dřevin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kožovitými nebo chlupatými listy</a:t>
            </a:r>
          </a:p>
          <a:p>
            <a:pPr>
              <a:lnSpc>
                <a:spcPct val="90000"/>
              </a:lnSpc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				</a:t>
            </a:r>
            <a:endParaRPr lang="cs-CZ" sz="1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28600" y="4876800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	           </a:t>
            </a:r>
            <a:r>
              <a:rPr lang="cs-CZ" sz="1200" i="1" dirty="0" smtClean="0"/>
              <a:t>Obr. 5</a:t>
            </a:r>
            <a:endParaRPr lang="cs-CZ" sz="1200" i="1" dirty="0"/>
          </a:p>
        </p:txBody>
      </p:sp>
      <p:pic>
        <p:nvPicPr>
          <p:cNvPr id="10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410200"/>
            <a:ext cx="5575300" cy="1217613"/>
          </a:xfrm>
          <a:prstGeom prst="rect">
            <a:avLst/>
          </a:prstGeom>
          <a:noFill/>
        </p:spPr>
      </p:pic>
      <p:pic>
        <p:nvPicPr>
          <p:cNvPr id="165889" name="Picture 1" descr="I:\fotky\2012\MEGANISSI + Lipno + Český Krumlov + Červená Lhota\IMG_5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8800"/>
            <a:ext cx="693420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5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5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5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5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1534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/>
          </a:p>
          <a:p>
            <a:pPr>
              <a:lnSpc>
                <a:spcPct val="90000"/>
              </a:lnSpc>
              <a:buNone/>
            </a:pPr>
            <a:r>
              <a:rPr lang="cs-CZ" sz="2400" i="1" u="sng" dirty="0" smtClean="0">
                <a:latin typeface="Arial" pitchFamily="34" charset="0"/>
                <a:cs typeface="Arial" pitchFamily="34" charset="0"/>
              </a:rPr>
              <a:t>Pěstuje se zde: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2400" b="1" i="1" dirty="0" smtClean="0">
                <a:latin typeface="Arial" pitchFamily="34" charset="0"/>
                <a:cs typeface="Arial" pitchFamily="34" charset="0"/>
              </a:rPr>
              <a:t>Bavlník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cs-CZ" sz="2400" b="1" i="1" dirty="0" smtClean="0">
                <a:latin typeface="Arial" pitchFamily="34" charset="0"/>
                <a:cs typeface="Arial" pitchFamily="34" charset="0"/>
              </a:rPr>
              <a:t>Tabák		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b="1" i="1" dirty="0" smtClean="0">
                <a:latin typeface="Arial" pitchFamily="34" charset="0"/>
                <a:cs typeface="Arial" pitchFamily="34" charset="0"/>
              </a:rPr>
              <a:t>Olivy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lnSpc>
                <a:spcPct val="90000"/>
              </a:lnSpc>
              <a:buNone/>
            </a:pP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		Obr.6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8">
              <a:lnSpc>
                <a:spcPct val="90000"/>
              </a:lnSpc>
              <a:buFontTx/>
              <a:buChar char="-"/>
            </a:pPr>
            <a:r>
              <a:rPr lang="cs-CZ" sz="1200" dirty="0" smtClean="0"/>
              <a:t>				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Obr.8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/>
          </a:p>
          <a:p>
            <a:pPr>
              <a:lnSpc>
                <a:spcPct val="90000"/>
              </a:lnSpc>
              <a:buNone/>
            </a:pPr>
            <a:r>
              <a:rPr lang="cs-CZ" sz="2400" dirty="0" smtClean="0"/>
              <a:t>				     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Obr. 7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/>
          </a:p>
          <a:p>
            <a:pPr algn="ctr">
              <a:lnSpc>
                <a:spcPct val="90000"/>
              </a:lnSpc>
              <a:buNone/>
            </a:pPr>
            <a:endParaRPr lang="cs-CZ" sz="2400" b="1" dirty="0" smtClean="0"/>
          </a:p>
          <a:p>
            <a:pPr algn="ctr">
              <a:lnSpc>
                <a:spcPct val="90000"/>
              </a:lnSpc>
              <a:buNone/>
            </a:pPr>
            <a:endParaRPr lang="cs-CZ" b="1" dirty="0"/>
          </a:p>
        </p:txBody>
      </p:sp>
      <p:pic>
        <p:nvPicPr>
          <p:cNvPr id="9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0"/>
            <a:ext cx="5575300" cy="1217613"/>
          </a:xfrm>
          <a:prstGeom prst="rect">
            <a:avLst/>
          </a:prstGeom>
          <a:noFill/>
        </p:spPr>
      </p:pic>
      <p:pic>
        <p:nvPicPr>
          <p:cNvPr id="193538" name="Picture 2" descr="Soubor:Feld mit reifer Baumwolle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752600"/>
            <a:ext cx="2286000" cy="1600200"/>
          </a:xfrm>
          <a:prstGeom prst="rect">
            <a:avLst/>
          </a:prstGeom>
          <a:noFill/>
        </p:spPr>
      </p:pic>
      <p:pic>
        <p:nvPicPr>
          <p:cNvPr id="193540" name="Picture 4" descr="Soubor:Tobacc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1676400"/>
            <a:ext cx="2257425" cy="2667000"/>
          </a:xfrm>
          <a:prstGeom prst="rect">
            <a:avLst/>
          </a:prstGeom>
          <a:noFill/>
        </p:spPr>
      </p:pic>
      <p:pic>
        <p:nvPicPr>
          <p:cNvPr id="193542" name="Picture 6" descr="Soubor:Olea lancea fruit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1676400"/>
            <a:ext cx="2362200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1534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b="1" i="1" dirty="0" smtClean="0">
                <a:latin typeface="Arial" pitchFamily="34" charset="0"/>
                <a:cs typeface="Arial" pitchFamily="34" charset="0"/>
              </a:rPr>
              <a:t>Pěstuje se zde </a:t>
            </a:r>
            <a:r>
              <a:rPr lang="cs-CZ" sz="2400" b="1" i="1" dirty="0" err="1" smtClean="0">
                <a:latin typeface="Arial" pitchFamily="34" charset="0"/>
                <a:cs typeface="Arial" pitchFamily="34" charset="0"/>
              </a:rPr>
              <a:t>např</a:t>
            </a:r>
            <a:r>
              <a:rPr lang="cs-CZ" sz="2400" b="1" i="1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2400" b="1" i="1" dirty="0" smtClean="0">
                <a:latin typeface="Arial" pitchFamily="34" charset="0"/>
                <a:cs typeface="Arial" pitchFamily="34" charset="0"/>
              </a:rPr>
              <a:t>Citrusy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				</a:t>
            </a:r>
            <a:r>
              <a:rPr lang="cs-CZ" sz="1900" i="1" dirty="0" smtClean="0">
                <a:latin typeface="Arial" pitchFamily="34" charset="0"/>
                <a:cs typeface="Arial" pitchFamily="34" charset="0"/>
              </a:rPr>
              <a:t>Citrony:</a:t>
            </a:r>
          </a:p>
          <a:p>
            <a:pPr>
              <a:lnSpc>
                <a:spcPct val="90000"/>
              </a:lnSpc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1900" i="1" dirty="0" smtClean="0">
                <a:latin typeface="Arial" pitchFamily="34" charset="0"/>
                <a:cs typeface="Arial" pitchFamily="34" charset="0"/>
              </a:rPr>
              <a:t>Pomeranče:</a:t>
            </a:r>
            <a:r>
              <a:rPr lang="cs-CZ" sz="2400" i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cs-CZ" sz="1900" i="1" dirty="0" smtClean="0">
                <a:latin typeface="Arial" pitchFamily="34" charset="0"/>
                <a:cs typeface="Arial" pitchFamily="34" charset="0"/>
              </a:rPr>
              <a:t>Mandarinky: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							    Obr. 11	</a:t>
            </a:r>
          </a:p>
          <a:p>
            <a:pPr>
              <a:lnSpc>
                <a:spcPct val="90000"/>
              </a:lnSpc>
              <a:buNone/>
            </a:pP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	    Obr.9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     	    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cs-CZ" sz="1900" i="1" dirty="0" smtClean="0">
                <a:latin typeface="Arial" pitchFamily="34" charset="0"/>
                <a:cs typeface="Arial" pitchFamily="34" charset="0"/>
              </a:rPr>
              <a:t>Limetky:     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Obr.12</a:t>
            </a:r>
          </a:p>
          <a:p>
            <a:pPr>
              <a:lnSpc>
                <a:spcPct val="90000"/>
              </a:lnSpc>
              <a:buNone/>
            </a:pPr>
            <a:r>
              <a:rPr lang="cs-CZ" sz="2400" b="1" i="1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Obr. 10</a:t>
            </a:r>
          </a:p>
          <a:p>
            <a:pPr>
              <a:lnSpc>
                <a:spcPct val="90000"/>
              </a:lnSpc>
              <a:buNone/>
            </a:pPr>
            <a:r>
              <a:rPr lang="cs-CZ" sz="2400" b="1" i="1" dirty="0" smtClean="0">
                <a:latin typeface="Arial" pitchFamily="34" charset="0"/>
                <a:cs typeface="Arial" pitchFamily="34" charset="0"/>
              </a:rPr>
              <a:t>Vinná réva: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obr.13	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cs-CZ" sz="1300" i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lvl="8">
              <a:lnSpc>
                <a:spcPct val="90000"/>
              </a:lnSpc>
              <a:buFontTx/>
              <a:buChar char="-"/>
            </a:pPr>
            <a:r>
              <a:rPr lang="cs-CZ" sz="1200" dirty="0" smtClean="0"/>
              <a:t>				</a:t>
            </a: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/>
          </a:p>
          <a:p>
            <a:pPr>
              <a:lnSpc>
                <a:spcPct val="90000"/>
              </a:lnSpc>
              <a:buNone/>
            </a:pPr>
            <a:r>
              <a:rPr lang="cs-CZ" sz="2400" dirty="0" smtClean="0"/>
              <a:t>				</a:t>
            </a:r>
            <a:endParaRPr lang="cs-CZ" sz="1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/>
          </a:p>
          <a:p>
            <a:pPr algn="ctr">
              <a:lnSpc>
                <a:spcPct val="90000"/>
              </a:lnSpc>
              <a:buNone/>
            </a:pPr>
            <a:endParaRPr lang="cs-CZ" sz="2400" b="1" dirty="0" smtClean="0"/>
          </a:p>
          <a:p>
            <a:pPr algn="ctr">
              <a:lnSpc>
                <a:spcPct val="90000"/>
              </a:lnSpc>
              <a:buNone/>
            </a:pPr>
            <a:endParaRPr lang="cs-CZ" b="1" dirty="0"/>
          </a:p>
        </p:txBody>
      </p:sp>
      <p:pic>
        <p:nvPicPr>
          <p:cNvPr id="9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640387"/>
            <a:ext cx="5575300" cy="1217613"/>
          </a:xfrm>
          <a:prstGeom prst="rect">
            <a:avLst/>
          </a:prstGeom>
          <a:noFill/>
        </p:spPr>
      </p:pic>
      <p:pic>
        <p:nvPicPr>
          <p:cNvPr id="196610" name="Picture 2" descr="I:\fotky\2012\MEGANISSI + Lipno + Český Krumlov + Červená Lhota\IMG_5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95400"/>
            <a:ext cx="2438400" cy="2133600"/>
          </a:xfrm>
          <a:prstGeom prst="rect">
            <a:avLst/>
          </a:prstGeom>
          <a:noFill/>
        </p:spPr>
      </p:pic>
      <p:pic>
        <p:nvPicPr>
          <p:cNvPr id="8" name="Obrázek 7" descr="Pomeranče">
            <a:hlinkClick r:id="rId4" tooltip="&quot;Pomeranče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295400"/>
            <a:ext cx="20859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2" name="Picture 4" descr="Soubor:Lemo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990600"/>
            <a:ext cx="2743200" cy="1676400"/>
          </a:xfrm>
          <a:prstGeom prst="rect">
            <a:avLst/>
          </a:prstGeom>
          <a:noFill/>
        </p:spPr>
      </p:pic>
      <p:pic>
        <p:nvPicPr>
          <p:cNvPr id="10" name="Obrázek 9" descr="Soubor:Lime frugter.jpg">
            <a:hlinkClick r:id="rId8"/>
          </p:cNvPr>
          <p:cNvPicPr/>
          <p:nvPr/>
        </p:nvPicPr>
        <p:blipFill>
          <a:blip r:embed="rId9" cstate="print"/>
          <a:srcRect t="23688"/>
          <a:stretch>
            <a:fillRect/>
          </a:stretch>
        </p:blipFill>
        <p:spPr bwMode="auto">
          <a:xfrm>
            <a:off x="5410200" y="3581400"/>
            <a:ext cx="2514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http://upload.wikimedia.org/wikipedia/commons/thumb/e/e3/Close_up_grapes.jpg/220px-Close_up_grapes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4114800"/>
            <a:ext cx="32004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7315200" cy="46482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cs-CZ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Živočichové</a:t>
            </a:r>
          </a:p>
          <a:p>
            <a:pPr>
              <a:lnSpc>
                <a:spcPct val="90000"/>
              </a:lnSpc>
              <a:buNone/>
            </a:pPr>
            <a:r>
              <a:rPr lang="cs-CZ" sz="2200" b="1" i="1" dirty="0" smtClean="0">
                <a:latin typeface="Arial" pitchFamily="34" charset="0"/>
                <a:cs typeface="Arial" pitchFamily="34" charset="0"/>
              </a:rPr>
              <a:t>Daněk:	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	       </a:t>
            </a:r>
            <a:r>
              <a:rPr lang="cs-CZ" sz="2200" b="1" i="1" dirty="0" smtClean="0">
                <a:latin typeface="Arial" pitchFamily="34" charset="0"/>
                <a:cs typeface="Arial" pitchFamily="34" charset="0"/>
              </a:rPr>
              <a:t>Muflon:</a:t>
            </a:r>
          </a:p>
          <a:p>
            <a:pPr>
              <a:lnSpc>
                <a:spcPct val="90000"/>
              </a:lnSpc>
              <a:buNone/>
            </a:pP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         Obr. 14				Obr. 15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0"/>
            <a:ext cx="5575300" cy="1217613"/>
          </a:xfrm>
          <a:prstGeom prst="rect">
            <a:avLst/>
          </a:prstGeom>
          <a:noFill/>
        </p:spPr>
      </p:pic>
      <p:pic>
        <p:nvPicPr>
          <p:cNvPr id="6" name="Obrázek 5" descr="Soubor:Dama dama8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95400"/>
            <a:ext cx="289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Soubor:Mouflon 2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1295400"/>
            <a:ext cx="289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7315200" cy="46482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200" b="1" i="1" dirty="0" smtClean="0">
                <a:latin typeface="Arial" pitchFamily="34" charset="0"/>
                <a:cs typeface="Arial" pitchFamily="34" charset="0"/>
              </a:rPr>
              <a:t>Šakal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cs-CZ" sz="2200" b="1" i="1" dirty="0" smtClean="0">
                <a:latin typeface="Arial" pitchFamily="34" charset="0"/>
                <a:cs typeface="Arial" pitchFamily="34" charset="0"/>
              </a:rPr>
              <a:t>Klokan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lnSpc>
                <a:spcPct val="90000"/>
              </a:lnSpc>
              <a:buNone/>
            </a:pP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         Obr. 16				     Obr. 17	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00" b="1" i="1" dirty="0" smtClean="0">
                <a:latin typeface="Arial" pitchFamily="34" charset="0"/>
                <a:cs typeface="Arial" pitchFamily="34" charset="0"/>
              </a:rPr>
              <a:t>Racek</a:t>
            </a:r>
          </a:p>
          <a:p>
            <a:pPr>
              <a:lnSpc>
                <a:spcPct val="90000"/>
              </a:lnSpc>
              <a:buNone/>
            </a:pP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      Obr. 18</a:t>
            </a:r>
            <a:endParaRPr lang="cs-CZ" sz="12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640387"/>
            <a:ext cx="5575300" cy="1217613"/>
          </a:xfrm>
          <a:prstGeom prst="rect">
            <a:avLst/>
          </a:prstGeom>
          <a:noFill/>
        </p:spPr>
      </p:pic>
      <p:pic>
        <p:nvPicPr>
          <p:cNvPr id="8" name="Obrázek 7" descr="Soubor:Golden Jackal sa02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838200"/>
            <a:ext cx="411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Soubor:Eastern grey kangaroo dec07 02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1066800"/>
            <a:ext cx="2438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 descr="Soubor:Larus canus NBII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3505200"/>
            <a:ext cx="25755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kern="0" dirty="0" smtClean="0">
                <a:latin typeface="Arial" charset="0"/>
                <a:ea typeface="+mj-ea"/>
                <a:cs typeface="Arial" pitchFamily="34" charset="0"/>
              </a:rPr>
              <a:t>Kontrolní otázky:</a:t>
            </a:r>
          </a:p>
          <a:p>
            <a:pPr marL="514350" indent="-514350">
              <a:buAutoNum type="arabicPeriod"/>
            </a:pPr>
            <a:r>
              <a:rPr lang="cs-CZ" sz="2800" kern="0" dirty="0" smtClean="0">
                <a:latin typeface="Arial" charset="0"/>
                <a:ea typeface="+mj-ea"/>
                <a:cs typeface="Arial" pitchFamily="34" charset="0"/>
              </a:rPr>
              <a:t>Kolik je základnách podnebných pásů? _____</a:t>
            </a:r>
          </a:p>
          <a:p>
            <a:pPr marL="514350" indent="-514350">
              <a:buAutoNum type="arabicPeriod"/>
            </a:pPr>
            <a:r>
              <a:rPr lang="cs-CZ" sz="2800" kern="0" dirty="0" smtClean="0">
                <a:latin typeface="Arial" charset="0"/>
                <a:ea typeface="+mj-ea"/>
                <a:cs typeface="Arial" pitchFamily="34" charset="0"/>
              </a:rPr>
              <a:t>Napiš, o kterém přechodné pásu jsme se v prezentaci více dozvěděli._____________</a:t>
            </a:r>
          </a:p>
          <a:p>
            <a:pPr marL="514350" indent="-514350">
              <a:buAutoNum type="arabicPeriod"/>
            </a:pPr>
            <a:r>
              <a:rPr lang="cs-CZ" sz="2800" kern="0" dirty="0" smtClean="0">
                <a:latin typeface="Arial" charset="0"/>
                <a:ea typeface="+mj-ea"/>
                <a:cs typeface="Arial" pitchFamily="34" charset="0"/>
              </a:rPr>
              <a:t>Čím se vyznačují subtropy (východní okraj pevnin) v létě: __________________________________</a:t>
            </a:r>
          </a:p>
          <a:p>
            <a:pPr marL="514350" indent="-514350">
              <a:buAutoNum type="arabicPeriod"/>
            </a:pPr>
            <a:r>
              <a:rPr lang="cs-CZ" sz="2800" kern="0" dirty="0" smtClean="0">
                <a:latin typeface="Arial" charset="0"/>
                <a:ea typeface="+mj-ea"/>
                <a:cs typeface="Arial" pitchFamily="34" charset="0"/>
              </a:rPr>
              <a:t>Čím se vyznačují subtropy (západní okraj pevnin) v zimě: _________________________________</a:t>
            </a:r>
          </a:p>
          <a:p>
            <a:pPr marL="514350" indent="-514350">
              <a:buAutoNum type="arabicPeriod"/>
            </a:pPr>
            <a:r>
              <a:rPr lang="cs-CZ" sz="2800" kern="0" dirty="0" smtClean="0">
                <a:latin typeface="Arial" charset="0"/>
                <a:ea typeface="+mj-ea"/>
                <a:cs typeface="Arial" pitchFamily="34" charset="0"/>
              </a:rPr>
              <a:t>Jaké rostliny se zde pěstují (alespoň 3): _____________________________________</a:t>
            </a:r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5575300" cy="121761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kern="0" dirty="0" smtClean="0">
                <a:latin typeface="Arial" charset="0"/>
                <a:ea typeface="+mj-ea"/>
                <a:cs typeface="Arial" pitchFamily="34" charset="0"/>
              </a:rPr>
              <a:t>Kontrolní otázky:</a:t>
            </a:r>
            <a:r>
              <a:rPr lang="cs-CZ" sz="2800" b="1" kern="0" dirty="0" smtClean="0">
                <a:latin typeface="Arial" charset="0"/>
                <a:ea typeface="+mj-ea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cs-CZ" sz="2800" b="1" kern="0" dirty="0" smtClean="0">
                <a:solidFill>
                  <a:srgbClr val="00B050"/>
                </a:solidFill>
                <a:latin typeface="Arial" charset="0"/>
                <a:ea typeface="+mj-ea"/>
                <a:cs typeface="Arial" pitchFamily="34" charset="0"/>
              </a:rPr>
              <a:t>ŘEŠENÍ</a:t>
            </a:r>
          </a:p>
          <a:p>
            <a:pPr marL="514350" indent="-514350">
              <a:buAutoNum type="arabicPeriod"/>
            </a:pPr>
            <a:r>
              <a:rPr lang="cs-CZ" sz="2800" kern="0" dirty="0" smtClean="0">
                <a:latin typeface="Arial" charset="0"/>
                <a:ea typeface="+mj-ea"/>
                <a:cs typeface="Arial" pitchFamily="34" charset="0"/>
              </a:rPr>
              <a:t>Kolik je základnách podnebných pásů? </a:t>
            </a:r>
            <a:r>
              <a:rPr lang="cs-CZ" sz="2800" b="1" i="1" kern="0" dirty="0" smtClean="0">
                <a:solidFill>
                  <a:srgbClr val="00B050"/>
                </a:solidFill>
                <a:latin typeface="Arial" charset="0"/>
                <a:ea typeface="+mj-ea"/>
                <a:cs typeface="Arial" pitchFamily="34" charset="0"/>
              </a:rPr>
              <a:t>3</a:t>
            </a:r>
          </a:p>
          <a:p>
            <a:pPr marL="514350" indent="-514350">
              <a:buAutoNum type="arabicPeriod"/>
            </a:pPr>
            <a:r>
              <a:rPr lang="cs-CZ" sz="2800" kern="0" dirty="0" smtClean="0">
                <a:latin typeface="Arial" charset="0"/>
                <a:ea typeface="+mj-ea"/>
                <a:cs typeface="Arial" pitchFamily="34" charset="0"/>
              </a:rPr>
              <a:t>Napiš, o kterém přechodné pásu jsme se v prezentaci více dozvěděli.</a:t>
            </a:r>
            <a:r>
              <a:rPr lang="cs-CZ" sz="2800" b="1" i="1" kern="0" dirty="0" smtClean="0">
                <a:solidFill>
                  <a:srgbClr val="00B050"/>
                </a:solidFill>
                <a:latin typeface="Arial" charset="0"/>
                <a:ea typeface="+mj-ea"/>
                <a:cs typeface="Arial" pitchFamily="34" charset="0"/>
              </a:rPr>
              <a:t>Subtropický</a:t>
            </a:r>
          </a:p>
          <a:p>
            <a:pPr marL="514350" indent="-514350">
              <a:buAutoNum type="arabicPeriod"/>
            </a:pPr>
            <a:r>
              <a:rPr lang="cs-CZ" sz="2800" kern="0" dirty="0" smtClean="0">
                <a:latin typeface="Arial" charset="0"/>
                <a:ea typeface="+mj-ea"/>
                <a:cs typeface="Arial" pitchFamily="34" charset="0"/>
              </a:rPr>
              <a:t>Čím se vyznačují subtropy (východní okraj pevnin) v létě: </a:t>
            </a:r>
            <a:r>
              <a:rPr lang="cs-CZ" sz="2800" b="1" i="1" kern="0" dirty="0" smtClean="0">
                <a:solidFill>
                  <a:srgbClr val="00B050"/>
                </a:solidFill>
                <a:latin typeface="Arial" charset="0"/>
                <a:ea typeface="+mj-ea"/>
                <a:cs typeface="Arial" pitchFamily="34" charset="0"/>
              </a:rPr>
              <a:t>období</a:t>
            </a:r>
            <a:r>
              <a:rPr lang="cs-CZ" sz="2800" kern="0" dirty="0" smtClean="0">
                <a:latin typeface="Arial" charset="0"/>
                <a:ea typeface="+mj-ea"/>
                <a:cs typeface="Arial" pitchFamily="34" charset="0"/>
              </a:rPr>
              <a:t> </a:t>
            </a:r>
            <a:r>
              <a:rPr lang="cs-CZ" sz="2800" b="1" i="1" kern="0" dirty="0" smtClean="0">
                <a:solidFill>
                  <a:srgbClr val="00B050"/>
                </a:solidFill>
                <a:latin typeface="Arial" charset="0"/>
                <a:ea typeface="+mj-ea"/>
                <a:cs typeface="Arial" pitchFamily="34" charset="0"/>
              </a:rPr>
              <a:t>vlhka</a:t>
            </a:r>
            <a:endParaRPr lang="cs-CZ" sz="2800" kern="0" dirty="0" smtClean="0">
              <a:latin typeface="Arial" charset="0"/>
              <a:ea typeface="+mj-ea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cs-CZ" sz="2800" kern="0" dirty="0" smtClean="0">
                <a:latin typeface="Arial" charset="0"/>
                <a:ea typeface="+mj-ea"/>
                <a:cs typeface="Arial" pitchFamily="34" charset="0"/>
              </a:rPr>
              <a:t>Čím se vyznačují subtropy (západní okraj pevnin) v zimě:</a:t>
            </a:r>
            <a:r>
              <a:rPr lang="cs-CZ" sz="2800" b="1" i="1" kern="0" dirty="0" smtClean="0">
                <a:solidFill>
                  <a:srgbClr val="00B050"/>
                </a:solidFill>
                <a:latin typeface="Arial" charset="0"/>
                <a:ea typeface="+mj-ea"/>
                <a:cs typeface="Arial" pitchFamily="34" charset="0"/>
              </a:rPr>
              <a:t> je zde hodně vlhko a taky dost srážek</a:t>
            </a:r>
            <a:r>
              <a:rPr lang="cs-CZ" sz="2800" kern="0" dirty="0" smtClean="0">
                <a:latin typeface="Arial" charset="0"/>
                <a:ea typeface="+mj-ea"/>
                <a:cs typeface="Arial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cs-CZ" sz="2800" kern="0" dirty="0" smtClean="0">
                <a:latin typeface="Arial" charset="0"/>
                <a:cs typeface="Arial" pitchFamily="34" charset="0"/>
              </a:rPr>
              <a:t>Jaké rostliny se zde pěstují (alespoň 3): </a:t>
            </a:r>
            <a:r>
              <a:rPr lang="cs-CZ" sz="2800" b="1" i="1" kern="0" dirty="0" smtClean="0">
                <a:solidFill>
                  <a:srgbClr val="00B050"/>
                </a:solidFill>
                <a:latin typeface="Arial" charset="0"/>
                <a:ea typeface="+mj-ea"/>
                <a:cs typeface="Arial" pitchFamily="34" charset="0"/>
              </a:rPr>
              <a:t>olivy, citróny, pomeranče aj.</a:t>
            </a:r>
          </a:p>
          <a:p>
            <a:pPr marL="514350" indent="-514350">
              <a:buNone/>
            </a:pPr>
            <a:endParaRPr lang="cs-CZ" sz="2800" kern="0" dirty="0" smtClean="0">
              <a:latin typeface="Arial" charset="0"/>
              <a:ea typeface="+mj-ea"/>
              <a:cs typeface="Arial" pitchFamily="34" charset="0"/>
            </a:endParaRPr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0"/>
            <a:ext cx="5575300" cy="121761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konec</a:t>
            </a:r>
            <a:endParaRPr lang="cs-CZ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620000" cy="533400"/>
          </a:xfrm>
        </p:spPr>
        <p:txBody>
          <a:bodyPr/>
          <a:lstStyle/>
          <a:p>
            <a:pPr algn="l"/>
            <a:r>
              <a:rPr lang="cs-CZ" sz="2400" b="1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Citace: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762000"/>
            <a:ext cx="7467600" cy="4495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1: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World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Koppen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Map. In: Wikipedia: the free encyclopedia [online]. 2007- [cit. 2014-09-02].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Dostupné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z: 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2"/>
              </a:rPr>
              <a:t>https://cs.wikipedia.org/wiki/Klasifikace_podneb%C3%AD#mediaviewer/Soubor:World_Koppen_Map.png</a:t>
            </a:r>
            <a:endParaRPr lang="cs-CZ" sz="1600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</a:t>
            </a:r>
            <a:r>
              <a:rPr lang="cs-CZ" sz="1600" b="1" i="1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2: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Soubor: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Subtropical.png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2001-, 9.3.2011 [cit. 2012-12-18].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2"/>
              </a:rPr>
              <a:t>http://cs.wikipedia.org/wiki/Soubor:Subtropical.png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3: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Vlastní tvorba.</a:t>
            </a:r>
            <a:endParaRPr lang="cs-CZ" sz="1600" b="1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</a:t>
            </a:r>
            <a:r>
              <a:rPr lang="cs-CZ" sz="1600" b="1" i="1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4: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Soubor:Bačina2.jpg.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[online]. 2001-, 3.1.2007 [cit. 2012-12-18].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3"/>
              </a:rPr>
              <a:t>http://cs.wikipedia.org/wiki/Soubor:Ba%C4%8Dina2.jpg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5: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Vlastní tvorba</a:t>
            </a: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</a:t>
            </a:r>
            <a:r>
              <a:rPr lang="cs-CZ" sz="1600" b="1" i="1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6: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Soubor:Feld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mit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reifer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Baumwolle.jpeg. In: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Wikipedia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[online].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2001-, 13.12.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2004 [cit. 2012-12-18].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Dostupné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z: 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4"/>
              </a:rPr>
              <a:t>http://cs.wikipedia.org/wiki/Soubor:Feld_mit_reifer_Baumwolle.jpeg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</a:t>
            </a:r>
            <a:r>
              <a:rPr lang="cs-CZ" sz="1600" b="1" i="1" dirty="0">
                <a:latin typeface="Arial" pitchFamily="34" charset="0"/>
                <a:cs typeface="Arial" pitchFamily="34" charset="0"/>
              </a:rPr>
              <a:t>7</a:t>
            </a: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Tobacco.jpg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[online]. 2001-, 25.9.2005 [cit. 2012-12-18].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5"/>
              </a:rPr>
              <a:t>http://cs.wikipedia.org/wiki/Soubor:Tobacco.jpg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8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Soubor:Olea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lancea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fruit.jpg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[online]. 2001-, 23.10.2006 [cit. 2012-12-18].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6"/>
              </a:rPr>
              <a:t>http://cs.wikipedia.org/wiki/Soubor:Olea_lancea_fruit.jpg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5640387"/>
            <a:ext cx="5575300" cy="1217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762000"/>
            <a:ext cx="7391400" cy="4800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Obr.9: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Ambersweet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oranges.jpg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[online]. 2001-, 24.5.2005 [cit. 2012-12-18].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2"/>
              </a:rPr>
              <a:t>http://cs.wikipedia.org/wiki/Soubor:Ambersweet_oranges.jpg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10: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Vlastní tvorba.</a:t>
            </a: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Obr.11: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Soubor:Lemon.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jpg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2001-, 14.2.2005 [cit. 2012-12-18].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3"/>
              </a:rPr>
              <a:t>http://cs.wikipedia.org/wiki/Soubor:Lemon.jpg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12: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Lime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frugter.jpg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2001-, 27.8.2005 [cit. 2012-12-18].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4"/>
              </a:rPr>
              <a:t>http://cs.wikipedia.org/wiki/Soubor:Lime_frugter.jpg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Obr.13: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Soubor:Close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up grapes.jpg. In: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[online].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2001-, 9.5.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2005 [cit. 2012-12-18].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Dostupné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z: 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5"/>
              </a:rPr>
              <a:t>http://cs.wikipedia.org/wiki/Soubor:Close_up_grapes.jpg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14: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Dama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dama8.JPG.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2001-, 11.8.2005 [cit. 2012-12-29]. Dostupné z: http://cs.wikipedia.org/wiki/Soubor:Dama_dama8.JPG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5640387"/>
            <a:ext cx="5575300" cy="1217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seznámení žáků pátého ročníku s učivem o podnebných pásech.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rozšiřuje základní probíranou látku o podnebných pásech.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přírodověda a </a:t>
            </a:r>
            <a:r>
              <a:rPr lang="cs-CZ" dirty="0"/>
              <a:t>ročník </a:t>
            </a:r>
            <a:r>
              <a:rPr lang="cs-CZ" dirty="0" smtClean="0"/>
              <a:t>pátý.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</a:t>
            </a:r>
            <a:r>
              <a:rPr lang="cs-CZ" dirty="0" smtClean="0"/>
              <a:t>vznikl ze zápisů autora jako </a:t>
            </a:r>
            <a:r>
              <a:rPr lang="cs-CZ" dirty="0"/>
              <a:t>doplňující materiál k </a:t>
            </a:r>
            <a:r>
              <a:rPr lang="cs-CZ" dirty="0" smtClean="0"/>
              <a:t>učebnici: JURČÁK, Jaroslav. </a:t>
            </a:r>
            <a:r>
              <a:rPr lang="cs-CZ" i="1" dirty="0" smtClean="0"/>
              <a:t>Přírodověda 5. ročník</a:t>
            </a:r>
            <a:r>
              <a:rPr lang="cs-CZ" dirty="0" smtClean="0"/>
              <a:t>. Olomouc: PRODOS, 1996. ISBN 80-85806-41-X. </a:t>
            </a:r>
            <a:r>
              <a:rPr lang="cs-CZ" dirty="0" smtClean="0"/>
              <a:t>Materiál vznikl ze zápisů a příprav autorky.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7391400" cy="4191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15: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Mouflon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2.jpg.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2001- [cit. 2012-12-29].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2"/>
              </a:rPr>
              <a:t>http://cs.wikipedia.org/wiki/Soubor:Mouflon_2.jpg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16: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Golden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Jackal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sa02.jpg.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2001-, 15.7.2005 [cit. 2012-12-29].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3"/>
              </a:rPr>
              <a:t>http://cs.wikipedia.org/wiki/Soubor:Golden_Jackal_sa02.jpg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 17: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Eastern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grey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kangaroo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dec07 02.jpg. In: </a:t>
            </a:r>
            <a:r>
              <a:rPr lang="cs-CZ" sz="16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[online]. 2001-, 9.1.2009 [cit. 2012-12-29]. Dostupné z: </a:t>
            </a:r>
            <a:r>
              <a:rPr lang="cs-CZ" sz="1600" dirty="0" smtClean="0">
                <a:latin typeface="Arial" pitchFamily="34" charset="0"/>
                <a:cs typeface="Arial" pitchFamily="34" charset="0"/>
                <a:hlinkClick r:id="rId4"/>
              </a:rPr>
              <a:t>http://cs.wikipedia.org/wiki/Soubor:Eastern_grey_kangaroo_dec07_02.jpg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1600" b="1" i="1" dirty="0" smtClean="0">
                <a:latin typeface="Arial" pitchFamily="34" charset="0"/>
                <a:cs typeface="Arial" pitchFamily="34" charset="0"/>
              </a:rPr>
              <a:t>Obr.18: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Soubor:Larus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canus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NBII.jpg. In: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[online]. 2001-, 2.10.2005 [cit. 2012-12-29].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Dostupné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z: http://cs.wikipedia.org/wiki/Soubor:Larus_canus_NBII.jpg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334000"/>
            <a:ext cx="5575300" cy="1217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077200" cy="836613"/>
          </a:xfrm>
        </p:spPr>
        <p:txBody>
          <a:bodyPr>
            <a:normAutofit fontScale="90000"/>
          </a:bodyPr>
          <a:lstStyle/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PODNEBNÉ PÁSY</a:t>
            </a:r>
            <a:endParaRPr lang="cs-CZ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4038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cs-CZ" sz="4500" dirty="0" smtClean="0">
                <a:latin typeface="Arial" pitchFamily="34" charset="0"/>
                <a:cs typeface="Arial" pitchFamily="34" charset="0"/>
              </a:rPr>
              <a:t>rozdělujeme je na 3 základní</a:t>
            </a:r>
          </a:p>
          <a:p>
            <a:pPr>
              <a:lnSpc>
                <a:spcPct val="90000"/>
              </a:lnSpc>
              <a:buNone/>
            </a:pPr>
            <a:r>
              <a:rPr lang="cs-CZ" sz="4500" dirty="0" smtClean="0">
                <a:latin typeface="Arial" pitchFamily="34" charset="0"/>
                <a:cs typeface="Arial" pitchFamily="34" charset="0"/>
              </a:rPr>
              <a:t>		- </a:t>
            </a:r>
            <a:r>
              <a:rPr lang="cs-CZ" sz="4500" b="1" dirty="0" smtClean="0">
                <a:latin typeface="Arial" pitchFamily="34" charset="0"/>
                <a:cs typeface="Arial" pitchFamily="34" charset="0"/>
              </a:rPr>
              <a:t>tropický, mírný </a:t>
            </a:r>
            <a:r>
              <a:rPr lang="cs-CZ" sz="45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s-CZ" sz="4500" b="1" dirty="0" smtClean="0">
                <a:latin typeface="Arial" pitchFamily="34" charset="0"/>
                <a:cs typeface="Arial" pitchFamily="34" charset="0"/>
              </a:rPr>
              <a:t>polární</a:t>
            </a:r>
            <a:r>
              <a:rPr lang="cs-CZ" sz="4500" dirty="0" smtClean="0">
                <a:latin typeface="Arial" pitchFamily="34" charset="0"/>
                <a:cs typeface="Arial" pitchFamily="34" charset="0"/>
              </a:rPr>
              <a:t> podnebný </a:t>
            </a:r>
          </a:p>
          <a:p>
            <a:pPr>
              <a:lnSpc>
                <a:spcPct val="90000"/>
              </a:lnSpc>
              <a:buNone/>
            </a:pPr>
            <a:r>
              <a:rPr lang="cs-CZ" sz="4500" dirty="0" smtClean="0">
                <a:latin typeface="Arial" pitchFamily="34" charset="0"/>
                <a:cs typeface="Arial" pitchFamily="34" charset="0"/>
              </a:rPr>
              <a:t>		  pás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4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4500" dirty="0" smtClean="0">
                <a:latin typeface="Arial" pitchFamily="34" charset="0"/>
                <a:cs typeface="Arial" pitchFamily="34" charset="0"/>
              </a:rPr>
              <a:t>rozdělují se na základě teploty vzduchu</a:t>
            </a:r>
          </a:p>
          <a:p>
            <a:pPr>
              <a:lnSpc>
                <a:spcPct val="90000"/>
              </a:lnSpc>
              <a:buNone/>
            </a:pPr>
            <a:endParaRPr lang="cs-CZ" sz="4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4500" dirty="0" smtClean="0">
                <a:latin typeface="Arial" pitchFamily="34" charset="0"/>
                <a:cs typeface="Arial" pitchFamily="34" charset="0"/>
              </a:rPr>
              <a:t>jsou však i přechodné pásy a ty se nachází vedle výše uvedených podnebných pásů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1900" i="1" dirty="0" smtClean="0">
                <a:latin typeface="Arial" pitchFamily="34" charset="0"/>
                <a:cs typeface="Arial" pitchFamily="34" charset="0"/>
              </a:rPr>
              <a:t>		</a:t>
            </a:r>
            <a:endParaRPr lang="cs-CZ" sz="19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410200"/>
            <a:ext cx="5575300" cy="12176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410200"/>
            <a:ext cx="5575300" cy="1217613"/>
          </a:xfrm>
          <a:prstGeom prst="rect">
            <a:avLst/>
          </a:prstGeom>
          <a:noFill/>
        </p:spPr>
      </p:pic>
      <p:pic>
        <p:nvPicPr>
          <p:cNvPr id="1026" name="Picture 2" descr="C:\Users\Kaprčský Notebook\Desktop\1024px-World_Koppen_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52" y="381000"/>
            <a:ext cx="6320448" cy="41910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2286000" y="4724400"/>
            <a:ext cx="753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 smtClean="0">
                <a:latin typeface="Arial" pitchFamily="34" charset="0"/>
                <a:cs typeface="Arial" pitchFamily="34" charset="0"/>
              </a:rPr>
              <a:t>Obr.1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248400" y="609600"/>
            <a:ext cx="28956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cs-CZ" sz="3100" dirty="0" smtClean="0">
                <a:latin typeface="Arial" pitchFamily="34" charset="0"/>
                <a:cs typeface="Arial" pitchFamily="34" charset="0"/>
              </a:rPr>
              <a:t>  Zde je vidět rozdílná teplota  vzduchu v jednotlivých podnebných pásech.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410200"/>
            <a:ext cx="5575300" cy="1217613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077200" cy="836613"/>
          </a:xfrm>
        </p:spPr>
        <p:txBody>
          <a:bodyPr>
            <a:normAutofit fontScale="90000"/>
          </a:bodyPr>
          <a:lstStyle/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Přechodné podnebné pásy</a:t>
            </a:r>
            <a:endParaRPr lang="cs-CZ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04800" y="1524000"/>
            <a:ext cx="8077200" cy="3124200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/>
          <a:p>
            <a:pPr marL="274320" marR="0" lvl="0" indent="-27432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cs-CZ" sz="5000" b="1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274320" marR="0" lvl="0" indent="-27432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cs-CZ" sz="5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cs-CZ" sz="5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cs-CZ" sz="50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- </a:t>
            </a:r>
            <a:r>
              <a:rPr lang="cs-CZ" sz="4600" dirty="0" smtClean="0">
                <a:latin typeface="Arial" pitchFamily="34" charset="0"/>
                <a:cs typeface="Arial" pitchFamily="34" charset="0"/>
              </a:rPr>
              <a:t>tropický podnebný pás (základní)</a:t>
            </a:r>
          </a:p>
          <a:p>
            <a:pPr marL="274320" marR="0" lvl="0" indent="-27432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cs-CZ" sz="4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5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-</a:t>
            </a:r>
            <a:r>
              <a:rPr lang="cs-CZ" sz="4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4600" b="1" dirty="0" smtClean="0">
                <a:latin typeface="Arial" pitchFamily="34" charset="0"/>
                <a:cs typeface="Arial" pitchFamily="34" charset="0"/>
              </a:rPr>
              <a:t>subtropický podnebný pás </a:t>
            </a:r>
            <a:r>
              <a:rPr lang="cs-CZ" sz="4600" dirty="0" smtClean="0">
                <a:latin typeface="Arial" pitchFamily="34" charset="0"/>
                <a:cs typeface="Arial" pitchFamily="34" charset="0"/>
              </a:rPr>
              <a:t>(přechodný)</a:t>
            </a:r>
          </a:p>
          <a:p>
            <a:pPr marL="274320" marR="0" lvl="0" indent="-27432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cs-CZ" sz="4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5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-</a:t>
            </a:r>
            <a:r>
              <a:rPr lang="cs-CZ" sz="4600" dirty="0" smtClean="0">
                <a:latin typeface="Arial" pitchFamily="34" charset="0"/>
                <a:cs typeface="Arial" pitchFamily="34" charset="0"/>
              </a:rPr>
              <a:t> mírný podnebný pás (základní)</a:t>
            </a:r>
          </a:p>
          <a:p>
            <a:pPr marL="274320" marR="0" lvl="0" indent="-27432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cs-CZ" sz="4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5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-</a:t>
            </a:r>
            <a:r>
              <a:rPr lang="cs-CZ" sz="4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4600" b="1" dirty="0" smtClean="0">
                <a:latin typeface="Arial" pitchFamily="34" charset="0"/>
                <a:cs typeface="Arial" pitchFamily="34" charset="0"/>
              </a:rPr>
              <a:t>subpolární podnebný pás </a:t>
            </a:r>
            <a:r>
              <a:rPr lang="cs-CZ" sz="4600" dirty="0" smtClean="0">
                <a:latin typeface="Arial" pitchFamily="34" charset="0"/>
                <a:cs typeface="Arial" pitchFamily="34" charset="0"/>
              </a:rPr>
              <a:t>(přechodný)</a:t>
            </a:r>
          </a:p>
          <a:p>
            <a:pPr marL="274320" marR="0" lvl="0" indent="-274320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cs-CZ" sz="4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5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-</a:t>
            </a:r>
            <a:r>
              <a:rPr lang="cs-CZ" sz="4600" dirty="0" smtClean="0">
                <a:latin typeface="Arial" pitchFamily="34" charset="0"/>
                <a:cs typeface="Arial" pitchFamily="34" charset="0"/>
              </a:rPr>
              <a:t> polární podnebný pás (základní)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077200" cy="836613"/>
          </a:xfrm>
        </p:spPr>
        <p:txBody>
          <a:bodyPr>
            <a:normAutofit fontScale="90000"/>
          </a:bodyPr>
          <a:lstStyle/>
          <a:p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SUBTROPICKÝ PODNEBNÝ PÁS</a:t>
            </a:r>
            <a:endParaRPr lang="cs-CZ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6781800" cy="4038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cs-CZ" sz="4500" dirty="0" smtClean="0">
                <a:latin typeface="Arial" pitchFamily="34" charset="0"/>
                <a:cs typeface="Arial" pitchFamily="34" charset="0"/>
              </a:rPr>
              <a:t>nachází se mezi mírným podnebným pásem a tropickým podnebným pásem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2000" dirty="0" smtClean="0"/>
          </a:p>
          <a:p>
            <a:pPr>
              <a:lnSpc>
                <a:spcPct val="90000"/>
              </a:lnSpc>
              <a:buNone/>
            </a:pPr>
            <a:endParaRPr lang="cs-CZ" sz="2000" dirty="0" smtClean="0"/>
          </a:p>
          <a:p>
            <a:pPr>
              <a:lnSpc>
                <a:spcPct val="90000"/>
              </a:lnSpc>
              <a:buNone/>
            </a:pPr>
            <a:endParaRPr lang="cs-CZ" sz="2000" dirty="0" smtClean="0"/>
          </a:p>
          <a:p>
            <a:pPr>
              <a:lnSpc>
                <a:spcPct val="90000"/>
              </a:lnSpc>
              <a:buNone/>
            </a:pPr>
            <a:endParaRPr lang="cs-CZ" sz="2000" dirty="0"/>
          </a:p>
          <a:p>
            <a:pPr>
              <a:lnSpc>
                <a:spcPct val="90000"/>
              </a:lnSpc>
              <a:buNone/>
            </a:pPr>
            <a:endParaRPr lang="cs-CZ" sz="2000" dirty="0" smtClean="0"/>
          </a:p>
          <a:p>
            <a:pPr>
              <a:lnSpc>
                <a:spcPct val="90000"/>
              </a:lnSpc>
              <a:buNone/>
            </a:pPr>
            <a:endParaRPr lang="cs-CZ" sz="2000" dirty="0"/>
          </a:p>
          <a:p>
            <a:pPr>
              <a:lnSpc>
                <a:spcPct val="90000"/>
              </a:lnSpc>
              <a:buNone/>
            </a:pPr>
            <a:r>
              <a:rPr lang="cs-CZ" sz="1900" i="1" dirty="0" smtClean="0">
                <a:latin typeface="Arial" pitchFamily="34" charset="0"/>
                <a:cs typeface="Arial" pitchFamily="34" charset="0"/>
              </a:rPr>
              <a:t>				Obr.2</a:t>
            </a:r>
            <a:endParaRPr lang="cs-CZ" sz="19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410200"/>
            <a:ext cx="5575300" cy="1217613"/>
          </a:xfrm>
          <a:prstGeom prst="rect">
            <a:avLst/>
          </a:prstGeom>
          <a:noFill/>
        </p:spPr>
      </p:pic>
      <p:pic>
        <p:nvPicPr>
          <p:cNvPr id="9" name="Obrázek 8" descr="http://upload.wikimedia.org/wikipedia/commons/2/2a/Subtropica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133600"/>
            <a:ext cx="576072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81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813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cs-CZ" sz="3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SUBTROPICKÝ PODNEBNÝ PÁS</a:t>
            </a:r>
            <a:endParaRPr lang="cs-CZ" sz="3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8600" y="1219200"/>
            <a:ext cx="762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buFontTx/>
              <a:buChar char="-"/>
            </a:pPr>
            <a:r>
              <a:rPr lang="cs-CZ" sz="2800" dirty="0" smtClean="0"/>
              <a:t>dělení na typy: pevninské a mořské</a:t>
            </a:r>
          </a:p>
          <a:p>
            <a:pPr lvl="0"/>
            <a:r>
              <a:rPr kumimoji="0" lang="cs-CZ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cs-CZ" sz="12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Obr. 3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667000" y="5181600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200" kern="0" dirty="0" smtClean="0"/>
              <a:t>		</a:t>
            </a:r>
            <a:endParaRPr lang="cs-CZ" sz="1200" i="1" kern="0" dirty="0"/>
          </a:p>
        </p:txBody>
      </p:sp>
      <p:pic>
        <p:nvPicPr>
          <p:cNvPr id="14" name="Picture 3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486400"/>
            <a:ext cx="5575300" cy="1217613"/>
          </a:xfrm>
          <a:prstGeom prst="rect">
            <a:avLst/>
          </a:prstGeom>
          <a:noFill/>
        </p:spPr>
      </p:pic>
      <p:pic>
        <p:nvPicPr>
          <p:cNvPr id="164865" name="Picture 1" descr="I:\fotky\2012\MEGANISSI + Lipno + Český Krumlov + Červená Lhota\IMG_5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438400"/>
            <a:ext cx="6096000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cs-CZ" sz="3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Subtropy</a:t>
            </a:r>
            <a:endParaRPr lang="cs-CZ" sz="3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8600" y="1295400"/>
            <a:ext cx="426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i="1" kern="0" dirty="0" smtClean="0">
              <a:ea typeface="+mj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i="1" kern="0" dirty="0" smtClean="0">
                <a:ea typeface="+mj-ea"/>
                <a:cs typeface="Arial" pitchFamily="34" charset="0"/>
              </a:rPr>
              <a:t> počasí (západních okrajů pevnin – např. Středomoří – Chorvatsko)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b="1" kern="0" dirty="0" smtClean="0">
              <a:ea typeface="+mj-ea"/>
              <a:cs typeface="Arial" pitchFamily="34" charset="0"/>
            </a:endParaRPr>
          </a:p>
          <a:p>
            <a:pPr lvl="1">
              <a:buFontTx/>
              <a:buChar char="-"/>
              <a:defRPr/>
            </a:pPr>
            <a:r>
              <a:rPr lang="cs-CZ" sz="2800" b="1" kern="0" dirty="0" smtClean="0">
                <a:ea typeface="+mj-ea"/>
                <a:cs typeface="Arial" pitchFamily="34" charset="0"/>
              </a:rPr>
              <a:t>v létě </a:t>
            </a:r>
            <a:r>
              <a:rPr lang="cs-CZ" sz="2800" kern="0" dirty="0" smtClean="0">
                <a:ea typeface="+mj-ea"/>
                <a:cs typeface="Arial" pitchFamily="34" charset="0"/>
              </a:rPr>
              <a:t>-</a:t>
            </a:r>
            <a:r>
              <a:rPr lang="cs-CZ" sz="2800" b="1" kern="0" dirty="0" smtClean="0">
                <a:ea typeface="+mj-ea"/>
                <a:cs typeface="Arial" pitchFamily="34" charset="0"/>
              </a:rPr>
              <a:t> </a:t>
            </a:r>
            <a:r>
              <a:rPr lang="cs-CZ" sz="2800" kern="0" dirty="0" smtClean="0">
                <a:ea typeface="+mj-ea"/>
                <a:cs typeface="Arial" pitchFamily="34" charset="0"/>
              </a:rPr>
              <a:t>převážně suché podnebí</a:t>
            </a:r>
          </a:p>
          <a:p>
            <a:pPr lvl="1">
              <a:defRPr/>
            </a:pPr>
            <a:r>
              <a:rPr lang="cs-CZ" sz="2800" kern="0" dirty="0" smtClean="0">
                <a:ea typeface="+mj-ea"/>
                <a:cs typeface="Arial" pitchFamily="34" charset="0"/>
              </a:rPr>
              <a:t>- teploty 25 – 36 </a:t>
            </a:r>
            <a:r>
              <a:rPr lang="cs-CZ" sz="2800" dirty="0" smtClean="0"/>
              <a:t>°C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cs-CZ" sz="2800" kern="0" dirty="0">
              <a:ea typeface="+mj-ea"/>
              <a:cs typeface="Arial" pitchFamily="34" charset="0"/>
            </a:endParaRPr>
          </a:p>
          <a:p>
            <a:pPr lvl="1">
              <a:buFontTx/>
              <a:buChar char="-"/>
              <a:defRPr/>
            </a:pPr>
            <a:r>
              <a:rPr lang="cs-CZ" sz="2800" kern="0" dirty="0" smtClean="0">
                <a:ea typeface="+mj-ea"/>
                <a:cs typeface="Arial" pitchFamily="34" charset="0"/>
              </a:rPr>
              <a:t> </a:t>
            </a:r>
            <a:r>
              <a:rPr lang="cs-CZ" sz="2800" b="1" kern="0" dirty="0" smtClean="0">
                <a:ea typeface="+mj-ea"/>
                <a:cs typeface="Arial" pitchFamily="34" charset="0"/>
              </a:rPr>
              <a:t>v zimě – </a:t>
            </a:r>
            <a:r>
              <a:rPr lang="cs-CZ" sz="2800" kern="0" dirty="0" smtClean="0">
                <a:ea typeface="+mj-ea"/>
                <a:cs typeface="Arial" pitchFamily="34" charset="0"/>
              </a:rPr>
              <a:t>vlhké, na srážky bohaté období</a:t>
            </a:r>
          </a:p>
          <a:p>
            <a:pPr lvl="1">
              <a:buFontTx/>
              <a:buChar char="-"/>
              <a:defRPr/>
            </a:pPr>
            <a:r>
              <a:rPr lang="cs-CZ" sz="2800" kern="0" dirty="0" smtClean="0">
                <a:ea typeface="+mj-ea"/>
                <a:cs typeface="Arial" pitchFamily="34" charset="0"/>
              </a:rPr>
              <a:t> teploty 8 - 15</a:t>
            </a:r>
            <a:r>
              <a:rPr lang="cs-CZ" sz="2800" dirty="0" smtClean="0"/>
              <a:t> °C</a:t>
            </a:r>
            <a:endParaRPr lang="cs-CZ" sz="2800" kern="0" dirty="0" smtClean="0"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667000" y="5181600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200" kern="0" dirty="0" smtClean="0"/>
              <a:t>		</a:t>
            </a:r>
            <a:endParaRPr lang="cs-CZ" sz="1200" i="1" kern="0" dirty="0"/>
          </a:p>
        </p:txBody>
      </p:sp>
      <p:pic>
        <p:nvPicPr>
          <p:cNvPr id="14" name="Picture 3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486400"/>
            <a:ext cx="5575300" cy="1217613"/>
          </a:xfrm>
          <a:prstGeom prst="rect">
            <a:avLst/>
          </a:prstGeom>
          <a:noFill/>
        </p:spPr>
      </p:pic>
      <p:pic>
        <p:nvPicPr>
          <p:cNvPr id="16" name="Obrázek 15" descr="http://upload.wikimedia.org/wikipedia/commons/thumb/e/e1/Ba%C4%8Dina2.jpg/220px-Ba%C4%8Dina2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3716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bdélník 16"/>
          <p:cNvSpPr/>
          <p:nvPr/>
        </p:nvSpPr>
        <p:spPr>
          <a:xfrm>
            <a:off x="5638800" y="3429000"/>
            <a:ext cx="612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200" i="1" kern="0" dirty="0">
                <a:solidFill>
                  <a:srgbClr val="171A1B"/>
                </a:solidFill>
              </a:rPr>
              <a:t>Obr. </a:t>
            </a:r>
            <a:r>
              <a:rPr lang="cs-CZ" sz="1200" i="1" kern="0" dirty="0" smtClean="0">
                <a:solidFill>
                  <a:srgbClr val="171A1B"/>
                </a:solidFill>
              </a:rPr>
              <a:t>4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572000" y="6858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sz="2800" kern="0" dirty="0" smtClean="0"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16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Arial" pitchFamily="34" charset="0"/>
              </a:rPr>
              <a:t>Krajina v Chorvatsku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cs-CZ" sz="3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Subtropy</a:t>
            </a:r>
            <a:endParaRPr lang="cs-CZ" sz="32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8600" y="1295400"/>
            <a:ext cx="6934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cs-CZ" i="1" kern="0" dirty="0" smtClean="0">
              <a:ea typeface="+mj-ea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i="1" kern="0" dirty="0" smtClean="0">
                <a:ea typeface="+mj-ea"/>
                <a:cs typeface="Arial" pitchFamily="34" charset="0"/>
              </a:rPr>
              <a:t> počasí (východních okrajů pevnin – např. jihovýchodní Asie)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b="1" kern="0" dirty="0" smtClean="0">
              <a:ea typeface="+mj-ea"/>
              <a:cs typeface="Arial" pitchFamily="34" charset="0"/>
            </a:endParaRPr>
          </a:p>
          <a:p>
            <a:pPr lvl="1">
              <a:buFontTx/>
              <a:buChar char="-"/>
              <a:defRPr/>
            </a:pPr>
            <a:r>
              <a:rPr lang="cs-CZ" sz="2800" b="1" kern="0" dirty="0" smtClean="0">
                <a:ea typeface="+mj-ea"/>
                <a:cs typeface="Arial" pitchFamily="34" charset="0"/>
              </a:rPr>
              <a:t>v létě </a:t>
            </a:r>
            <a:r>
              <a:rPr lang="cs-CZ" sz="2800" kern="0" dirty="0" smtClean="0">
                <a:ea typeface="+mj-ea"/>
                <a:cs typeface="Arial" pitchFamily="34" charset="0"/>
              </a:rPr>
              <a:t>–</a:t>
            </a:r>
            <a:r>
              <a:rPr lang="cs-CZ" sz="2800" b="1" kern="0" dirty="0" smtClean="0">
                <a:ea typeface="+mj-ea"/>
                <a:cs typeface="Arial" pitchFamily="34" charset="0"/>
              </a:rPr>
              <a:t> </a:t>
            </a:r>
            <a:r>
              <a:rPr lang="cs-CZ" sz="2800" kern="0" dirty="0" smtClean="0">
                <a:ea typeface="+mj-ea"/>
                <a:cs typeface="Arial" pitchFamily="34" charset="0"/>
              </a:rPr>
              <a:t>období dešťů</a:t>
            </a:r>
          </a:p>
          <a:p>
            <a:pPr lvl="1">
              <a:defRPr/>
            </a:pPr>
            <a:r>
              <a:rPr lang="cs-CZ" sz="2800" kern="0" dirty="0" smtClean="0">
                <a:ea typeface="+mj-ea"/>
                <a:cs typeface="Arial" pitchFamily="34" charset="0"/>
              </a:rPr>
              <a:t>- teploty do 35</a:t>
            </a:r>
            <a:r>
              <a:rPr lang="cs-CZ" sz="2800" dirty="0" smtClean="0"/>
              <a:t>°C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cs-CZ" sz="2800" kern="0" dirty="0">
              <a:ea typeface="+mj-ea"/>
              <a:cs typeface="Arial" pitchFamily="34" charset="0"/>
            </a:endParaRPr>
          </a:p>
          <a:p>
            <a:pPr lvl="1">
              <a:buFontTx/>
              <a:buChar char="-"/>
              <a:defRPr/>
            </a:pPr>
            <a:r>
              <a:rPr lang="cs-CZ" sz="2800" kern="0" dirty="0" smtClean="0">
                <a:ea typeface="+mj-ea"/>
                <a:cs typeface="Arial" pitchFamily="34" charset="0"/>
              </a:rPr>
              <a:t> </a:t>
            </a:r>
            <a:r>
              <a:rPr lang="cs-CZ" sz="2800" b="1" kern="0" dirty="0" smtClean="0">
                <a:ea typeface="+mj-ea"/>
                <a:cs typeface="Arial" pitchFamily="34" charset="0"/>
              </a:rPr>
              <a:t>v zimě – </a:t>
            </a:r>
            <a:r>
              <a:rPr lang="cs-CZ" sz="2800" kern="0" dirty="0" smtClean="0">
                <a:ea typeface="+mj-ea"/>
                <a:cs typeface="Arial" pitchFamily="34" charset="0"/>
              </a:rPr>
              <a:t>období sucha</a:t>
            </a:r>
          </a:p>
          <a:p>
            <a:pPr lvl="1">
              <a:buFontTx/>
              <a:buChar char="-"/>
              <a:defRPr/>
            </a:pPr>
            <a:r>
              <a:rPr lang="cs-CZ" sz="2800" kern="0" dirty="0" smtClean="0">
                <a:ea typeface="+mj-ea"/>
                <a:cs typeface="Arial" pitchFamily="34" charset="0"/>
              </a:rPr>
              <a:t> teploty do 20</a:t>
            </a:r>
            <a:r>
              <a:rPr lang="cs-CZ" sz="2800" dirty="0" smtClean="0"/>
              <a:t>°C</a:t>
            </a:r>
            <a:endParaRPr lang="cs-CZ" sz="2800" kern="0" dirty="0" smtClean="0"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667000" y="5181600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200" kern="0" dirty="0" smtClean="0"/>
              <a:t>		</a:t>
            </a:r>
            <a:endParaRPr lang="cs-CZ" sz="1200" i="1" kern="0" dirty="0"/>
          </a:p>
        </p:txBody>
      </p:sp>
      <p:pic>
        <p:nvPicPr>
          <p:cNvPr id="14" name="Picture 3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486400"/>
            <a:ext cx="5575300" cy="1217613"/>
          </a:xfrm>
          <a:prstGeom prst="rect">
            <a:avLst/>
          </a:prstGeom>
          <a:noFill/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572000" y="685800"/>
            <a:ext cx="281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sz="2800" kern="0" dirty="0" smtClean="0"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10396</TotalTime>
  <Words>843</Words>
  <Application>Microsoft Office PowerPoint</Application>
  <PresentationFormat>Předvádění na obrazovce (4:3)</PresentationFormat>
  <Paragraphs>164</Paragraphs>
  <Slides>20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Výchozí návrh</vt:lpstr>
      <vt:lpstr>Tok</vt:lpstr>
      <vt:lpstr>Subtropický podnebný pás</vt:lpstr>
      <vt:lpstr>Anotace:</vt:lpstr>
      <vt:lpstr>   PODNEBNÉ PÁSY</vt:lpstr>
      <vt:lpstr>Snímek 4</vt:lpstr>
      <vt:lpstr>   Přechodné podnebné pásy</vt:lpstr>
      <vt:lpstr>   SUBTROPICKÝ PODNEBNÝ PÁS</vt:lpstr>
      <vt:lpstr>SUBTROPICKÝ PODNEBNÝ PÁS</vt:lpstr>
      <vt:lpstr>Subtropy</vt:lpstr>
      <vt:lpstr>Subtropy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Citace:</vt:lpstr>
      <vt:lpstr>Snímek 19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Helenečka</dc:creator>
  <cp:lastModifiedBy>Kaprčský Notebook</cp:lastModifiedBy>
  <cp:revision>363</cp:revision>
  <cp:lastPrinted>1601-01-01T00:00:00Z</cp:lastPrinted>
  <dcterms:created xsi:type="dcterms:W3CDTF">1601-01-01T00:00:00Z</dcterms:created>
  <dcterms:modified xsi:type="dcterms:W3CDTF">2014-11-18T17:57:32Z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