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8" r:id="rId17"/>
    <p:sldId id="279" r:id="rId18"/>
    <p:sldId id="280" r:id="rId19"/>
    <p:sldId id="281" r:id="rId20"/>
    <p:sldId id="282" r:id="rId21"/>
    <p:sldId id="262" r:id="rId22"/>
    <p:sldId id="264" r:id="rId23"/>
    <p:sldId id="267" r:id="rId24"/>
    <p:sldId id="271" r:id="rId25"/>
    <p:sldId id="276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80"/>
    <a:srgbClr val="CC0099"/>
    <a:srgbClr val="663300"/>
    <a:srgbClr val="006600"/>
    <a:srgbClr val="F3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99" d="100"/>
          <a:sy n="99" d="100"/>
        </p:scale>
        <p:origin x="2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F977C-981C-4217-ABFF-BE245D9F1219}" type="datetimeFigureOut">
              <a:rPr lang="cs-CZ" smtClean="0"/>
              <a:pPr/>
              <a:t>21.11.2014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B7B3-BE37-4433-89C0-265AFCE30BD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tricaria_recutita_Prague_2011_1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s.wikipedia.org/wiki/Soubor:Papaver_rhoeas_LC005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Brennnessel.jpg" TargetMode="External"/><Relationship Id="rId5" Type="http://schemas.openxmlformats.org/officeDocument/2006/relationships/hyperlink" Target="http://commons.wikimedia.org/wiki/File:Taraxacum_officinalis_DSC02042.JPG" TargetMode="External"/><Relationship Id="rId4" Type="http://schemas.openxmlformats.org/officeDocument/2006/relationships/hyperlink" Target="http://cs.wikipedia.org/wiki/Soubor:Kweek_Elytrigia_repens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Dosya:Bellis_sylvestris_(Southern_Daisy).JPG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://cs.wikipedia.org/wiki/Soubor:Plantago_lanceolata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Flag_of_the_Red_Cross.svg" TargetMode="External"/><Relationship Id="rId5" Type="http://schemas.openxmlformats.org/officeDocument/2006/relationships/hyperlink" Target="http://cs.wikipedia.org/wiki/Soubor:Glechoma_hederacea.jpg" TargetMode="External"/><Relationship Id="rId4" Type="http://schemas.openxmlformats.org/officeDocument/2006/relationships/hyperlink" Target="http://commons.wikimedia.org/wiki/File:Tussilago_farfara_whole.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Papaver_rhoeas_-_K&#246;hler&#8211;s_Medizinal-Pflanzen-101.jpg" TargetMode="External"/><Relationship Id="rId2" Type="http://schemas.openxmlformats.org/officeDocument/2006/relationships/hyperlink" Target="http://cs.wikipedia.org/wiki/Soubor:White_Petrolatum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cs.wikipedia.org/wiki/Soubor:Matricaria_recutita_-_K&#246;hler&#8211;s_Medizinal-Pflanzen-091.jpg" TargetMode="External"/><Relationship Id="rId4" Type="http://schemas.openxmlformats.org/officeDocument/2006/relationships/hyperlink" Target="http://commons.wikimedia.org/wiki/File:Illustration_Elytrigia_repens0.jpg?uselang=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Illustration_Urtica_dioica0.jpg" TargetMode="External"/><Relationship Id="rId2" Type="http://schemas.openxmlformats.org/officeDocument/2006/relationships/hyperlink" Target="http://cs.wikipedia.org/wiki/Soubor:Taraxacum_officinale_-_K&#246;hler&#8211;s_Medizinal-Pflanzen-13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commons.wikimedia.org/wiki/File:Bellis_perennis_Sturm9.jpg" TargetMode="External"/><Relationship Id="rId4" Type="http://schemas.openxmlformats.org/officeDocument/2006/relationships/hyperlink" Target="http://commons.wikimedia.org/wiki/File:Plantago_lanceolata_Sturm6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lechoma_hederacea_Sturm27.jpg" TargetMode="External"/><Relationship Id="rId2" Type="http://schemas.openxmlformats.org/officeDocument/2006/relationships/hyperlink" Target="http://commons.wikimedia.org/wiki/File:Illustration_Tussilago_farfara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office.microsof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Plevel je i bylina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2051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Pří_260_Živá </a:t>
            </a:r>
            <a:r>
              <a:rPr lang="cs-CZ" dirty="0"/>
              <a:t>příroda od jara </a:t>
            </a:r>
            <a:r>
              <a:rPr lang="cs-CZ" dirty="0" smtClean="0"/>
              <a:t>do léta_Plevel je i bylina</a:t>
            </a:r>
            <a:endParaRPr lang="cs-CZ" dirty="0"/>
          </a:p>
          <a:p>
            <a:pPr algn="ctr"/>
            <a:r>
              <a:rPr lang="cs-CZ" b="1" dirty="0"/>
              <a:t>Autor: Mgr. Pavla Martincová</a:t>
            </a:r>
            <a:endParaRPr lang="cs-CZ" dirty="0"/>
          </a:p>
          <a:p>
            <a:pPr algn="ctr"/>
            <a:r>
              <a:rPr lang="cs-CZ" dirty="0"/>
              <a:t>Škola: Základní škola Velehrad, </a:t>
            </a:r>
            <a:r>
              <a:rPr lang="cs-CZ" dirty="0" err="1"/>
              <a:t>Salašská</a:t>
            </a:r>
            <a:r>
              <a:rPr lang="cs-CZ" dirty="0"/>
              <a:t> 300, 687 07 Velehrad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2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Pýr plazivý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Autofit/>
          </a:bodyPr>
          <a:lstStyle/>
          <a:p>
            <a:r>
              <a:rPr lang="cs-CZ" sz="2300" dirty="0" smtClean="0"/>
              <a:t>užívaná část je </a:t>
            </a:r>
            <a:r>
              <a:rPr lang="cs-CZ" sz="2300" b="1" dirty="0" smtClean="0"/>
              <a:t>oddenek</a:t>
            </a:r>
          </a:p>
          <a:p>
            <a:r>
              <a:rPr lang="cs-CZ" sz="2300" dirty="0" smtClean="0"/>
              <a:t>sbírá se na podzim,důkladně se omyje v tekoucí vodě a zbaví se vedlejších kořenů a listů, syrový se rozřezává</a:t>
            </a:r>
          </a:p>
          <a:p>
            <a:r>
              <a:rPr lang="cs-CZ" sz="2300" dirty="0" smtClean="0"/>
              <a:t>suší se rychle – nejlépe na slunci</a:t>
            </a:r>
          </a:p>
          <a:p>
            <a:r>
              <a:rPr lang="cs-CZ" sz="2300" dirty="0" smtClean="0"/>
              <a:t>pomáhá při </a:t>
            </a:r>
            <a:r>
              <a:rPr lang="cs-CZ" sz="2300" dirty="0" smtClean="0">
                <a:solidFill>
                  <a:srgbClr val="FF0000"/>
                </a:solidFill>
              </a:rPr>
              <a:t>revmatismu, kožních vyrážkách, ale hlavně při zánětech močových cest, vhodný pro diabetiky</a:t>
            </a:r>
          </a:p>
          <a:p>
            <a:r>
              <a:rPr lang="cs-CZ" sz="2300" dirty="0" smtClean="0"/>
              <a:t>čaj se podává několikrát denně</a:t>
            </a:r>
          </a:p>
          <a:p>
            <a:r>
              <a:rPr lang="cs-CZ" sz="2300" dirty="0" smtClean="0"/>
              <a:t>1 polévková lžíce řezaného oddenku se přelije ¼ litrem vroucí vody a ponechá se 15 minut stát</a:t>
            </a:r>
          </a:p>
          <a:p>
            <a:endParaRPr lang="cs-CZ" sz="2300" dirty="0" smtClean="0"/>
          </a:p>
          <a:p>
            <a:endParaRPr lang="cs-CZ" sz="23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96752"/>
            <a:ext cx="3024336" cy="449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Heřmánek pravý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Autofit/>
          </a:bodyPr>
          <a:lstStyle/>
          <a:p>
            <a:r>
              <a:rPr lang="cs-CZ" sz="2800" dirty="0" smtClean="0"/>
              <a:t>sbíráme </a:t>
            </a:r>
            <a:r>
              <a:rPr lang="cs-CZ" sz="2800" b="1" dirty="0" smtClean="0"/>
              <a:t>květy</a:t>
            </a:r>
            <a:r>
              <a:rPr lang="cs-CZ" sz="2800" dirty="0" smtClean="0"/>
              <a:t> a sušíme</a:t>
            </a:r>
          </a:p>
          <a:p>
            <a:r>
              <a:rPr lang="cs-CZ" sz="2800" dirty="0" smtClean="0"/>
              <a:t>při sušení má velmi příjemný kořenitý pach</a:t>
            </a:r>
          </a:p>
          <a:p>
            <a:r>
              <a:rPr lang="cs-CZ" sz="2800" dirty="0" smtClean="0"/>
              <a:t> používáme </a:t>
            </a:r>
            <a:r>
              <a:rPr lang="cs-CZ" sz="2800" dirty="0" smtClean="0">
                <a:solidFill>
                  <a:srgbClr val="FF0000"/>
                </a:solidFill>
              </a:rPr>
              <a:t>při střevních a žaludečních potížích, proti zácpě </a:t>
            </a:r>
          </a:p>
          <a:p>
            <a:r>
              <a:rPr lang="cs-CZ" sz="2800" dirty="0" smtClean="0"/>
              <a:t>čaj: polévková lžíce na půl litru vařící vody – pozor – nálev nesmí dlouho stát (zhořkne)</a:t>
            </a:r>
          </a:p>
          <a:p>
            <a:pPr>
              <a:buNone/>
            </a:pPr>
            <a:endParaRPr lang="cs-CZ" dirty="0" smtClean="0">
              <a:solidFill>
                <a:srgbClr val="FF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68760"/>
            <a:ext cx="342320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Smetánka lékařská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užíváme </a:t>
            </a:r>
            <a:r>
              <a:rPr lang="cs-CZ" b="1" dirty="0" smtClean="0"/>
              <a:t>kořen, list, nať </a:t>
            </a:r>
          </a:p>
          <a:p>
            <a:r>
              <a:rPr lang="cs-CZ" dirty="0" smtClean="0"/>
              <a:t>obsahuje hořčinu, vitamíny A, B, C, D a další léčivé látky</a:t>
            </a:r>
          </a:p>
          <a:p>
            <a:r>
              <a:rPr lang="cs-CZ" dirty="0" smtClean="0"/>
              <a:t>široké užití </a:t>
            </a:r>
            <a:r>
              <a:rPr lang="cs-CZ" dirty="0" smtClean="0">
                <a:solidFill>
                  <a:srgbClr val="FF0000"/>
                </a:solidFill>
              </a:rPr>
              <a:t>při špatné funkci žlučníku, žaludku, zánětech močových cest, ledvinových kamenech, při cukrovce</a:t>
            </a:r>
          </a:p>
          <a:p>
            <a:r>
              <a:rPr lang="cs-CZ" b="1" dirty="0" smtClean="0"/>
              <a:t>z květů </a:t>
            </a:r>
            <a:r>
              <a:rPr lang="cs-CZ" dirty="0" smtClean="0"/>
              <a:t>se vaří „pampeliškový“ med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3981862" cy="549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Kopřiva dvoudomá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u nás velmi rozšířená, známá svým „pálením“, sběr nutný v rukavicích</a:t>
            </a:r>
          </a:p>
          <a:p>
            <a:r>
              <a:rPr lang="cs-CZ" dirty="0" smtClean="0"/>
              <a:t>sbíráme </a:t>
            </a:r>
            <a:r>
              <a:rPr lang="cs-CZ" b="1" dirty="0" smtClean="0"/>
              <a:t>list</a:t>
            </a:r>
            <a:r>
              <a:rPr lang="cs-CZ" dirty="0" smtClean="0"/>
              <a:t> i </a:t>
            </a:r>
            <a:r>
              <a:rPr lang="cs-CZ" b="1" dirty="0" smtClean="0"/>
              <a:t>nať </a:t>
            </a:r>
            <a:r>
              <a:rPr lang="cs-CZ" dirty="0" smtClean="0"/>
              <a:t>od června do září</a:t>
            </a:r>
          </a:p>
          <a:p>
            <a:r>
              <a:rPr lang="cs-CZ" dirty="0" smtClean="0"/>
              <a:t>nejvhodnější jsou mladé kopřivy vysoké asi 20 cm</a:t>
            </a:r>
          </a:p>
          <a:p>
            <a:r>
              <a:rPr lang="cs-CZ" dirty="0" smtClean="0"/>
              <a:t>pomáhá </a:t>
            </a:r>
            <a:r>
              <a:rPr lang="cs-CZ" dirty="0" smtClean="0">
                <a:solidFill>
                  <a:srgbClr val="FF0000"/>
                </a:solidFill>
              </a:rPr>
              <a:t>při otocích, onemocnění cest močových, při revmatismu či cukrovce</a:t>
            </a:r>
          </a:p>
          <a:p>
            <a:r>
              <a:rPr lang="cs-CZ" dirty="0" smtClean="0"/>
              <a:t>1 lžíce na sklenici vody, 3 sklenice denně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94928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3357373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Jitrocel kopinatý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užívaná část – </a:t>
            </a:r>
            <a:r>
              <a:rPr lang="cs-CZ" b="1" dirty="0" smtClean="0"/>
              <a:t>list</a:t>
            </a:r>
          </a:p>
          <a:p>
            <a:r>
              <a:rPr lang="cs-CZ" dirty="0" smtClean="0"/>
              <a:t>pozor – sušení musí být rychlé na slunci (po ranní rose či dešti jitrocel nesklízíme)</a:t>
            </a:r>
          </a:p>
          <a:p>
            <a:r>
              <a:rPr lang="cs-CZ" dirty="0" smtClean="0"/>
              <a:t>pomáhá při nemocech </a:t>
            </a:r>
            <a:r>
              <a:rPr lang="cs-CZ" dirty="0" smtClean="0">
                <a:solidFill>
                  <a:srgbClr val="FF0000"/>
                </a:solidFill>
              </a:rPr>
              <a:t>dýchacích orgánů se silným zahleněním, proti kašli,  poruchách trávení, zácpě</a:t>
            </a:r>
            <a:r>
              <a:rPr lang="cs-CZ" dirty="0" smtClean="0"/>
              <a:t> </a:t>
            </a:r>
          </a:p>
          <a:p>
            <a:r>
              <a:rPr lang="cs-CZ" dirty="0" smtClean="0"/>
              <a:t>nálev: čajová lžička na šálek vody</a:t>
            </a:r>
          </a:p>
          <a:p>
            <a:pPr>
              <a:buNone/>
            </a:pPr>
            <a:endParaRPr lang="cs-CZ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539774" cy="53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94928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Sedmikráska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4896544" cy="5184576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velmi rozšířená v trávnících</a:t>
            </a:r>
          </a:p>
          <a:p>
            <a:r>
              <a:rPr lang="cs-CZ" sz="2800" dirty="0" smtClean="0"/>
              <a:t>sbíráme </a:t>
            </a:r>
            <a:r>
              <a:rPr lang="cs-CZ" sz="2800" b="1" dirty="0" smtClean="0"/>
              <a:t>květ</a:t>
            </a:r>
          </a:p>
          <a:p>
            <a:r>
              <a:rPr lang="cs-CZ" sz="2800" dirty="0" smtClean="0"/>
              <a:t>často bývala pouze příměsí čajových směsí, aby </a:t>
            </a:r>
            <a:r>
              <a:rPr lang="cs-CZ" sz="2800" dirty="0" smtClean="0">
                <a:solidFill>
                  <a:srgbClr val="00B050"/>
                </a:solidFill>
              </a:rPr>
              <a:t>zlepšovala vzhled čaje </a:t>
            </a:r>
          </a:p>
          <a:p>
            <a:r>
              <a:rPr lang="cs-CZ" sz="2800" dirty="0" smtClean="0"/>
              <a:t>při nemocech </a:t>
            </a:r>
            <a:r>
              <a:rPr lang="cs-CZ" sz="2800" dirty="0" smtClean="0">
                <a:solidFill>
                  <a:srgbClr val="FF0000"/>
                </a:solidFill>
              </a:rPr>
              <a:t>plicních, zánětech horních cest dýchacích, kožních vyrážkách, vředech</a:t>
            </a:r>
          </a:p>
          <a:p>
            <a:r>
              <a:rPr lang="cs-CZ" sz="2800" dirty="0" smtClean="0"/>
              <a:t>užití: 1 čajová lžička na šálek vody 2x denně</a:t>
            </a:r>
            <a:endParaRPr lang="cs-CZ" sz="28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1666" y="1124745"/>
            <a:ext cx="309430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Podběl lékařský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5482952" cy="4525963"/>
          </a:xfrm>
        </p:spPr>
        <p:txBody>
          <a:bodyPr>
            <a:normAutofit fontScale="70000" lnSpcReduction="20000"/>
          </a:bodyPr>
          <a:lstStyle/>
          <a:p>
            <a:r>
              <a:rPr lang="cs-CZ" sz="4000" dirty="0" smtClean="0"/>
              <a:t>kvete časně zjara – sbíráme </a:t>
            </a:r>
            <a:r>
              <a:rPr lang="cs-CZ" sz="4000" b="1" dirty="0" smtClean="0"/>
              <a:t>květ</a:t>
            </a:r>
            <a:r>
              <a:rPr lang="cs-CZ" sz="4000" dirty="0" smtClean="0"/>
              <a:t> (lépe sušit méně rozkvetlé) i </a:t>
            </a:r>
            <a:r>
              <a:rPr lang="cs-CZ" sz="4000" b="1" dirty="0" smtClean="0"/>
              <a:t>list</a:t>
            </a:r>
          </a:p>
          <a:p>
            <a:r>
              <a:rPr lang="cs-CZ" sz="4000" dirty="0" smtClean="0">
                <a:solidFill>
                  <a:srgbClr val="FF0000"/>
                </a:solidFill>
              </a:rPr>
              <a:t>vnitřně </a:t>
            </a:r>
            <a:r>
              <a:rPr lang="cs-CZ" sz="4000" dirty="0" smtClean="0"/>
              <a:t>užíváme při </a:t>
            </a:r>
            <a:r>
              <a:rPr lang="cs-CZ" sz="4000" dirty="0" smtClean="0">
                <a:solidFill>
                  <a:srgbClr val="FF0000"/>
                </a:solidFill>
              </a:rPr>
              <a:t>nachlazení, astmatu</a:t>
            </a:r>
          </a:p>
          <a:p>
            <a:r>
              <a:rPr lang="cs-CZ" sz="4000" dirty="0" smtClean="0">
                <a:solidFill>
                  <a:srgbClr val="008000"/>
                </a:solidFill>
              </a:rPr>
              <a:t>zevně</a:t>
            </a:r>
            <a:r>
              <a:rPr lang="cs-CZ" sz="4000" dirty="0" smtClean="0"/>
              <a:t> dáváme </a:t>
            </a:r>
            <a:r>
              <a:rPr lang="cs-CZ" sz="4000" dirty="0" smtClean="0">
                <a:solidFill>
                  <a:srgbClr val="008000"/>
                </a:solidFill>
              </a:rPr>
              <a:t>obklady</a:t>
            </a:r>
            <a:r>
              <a:rPr lang="cs-CZ" sz="4000" dirty="0" smtClean="0"/>
              <a:t> z čerstvých listů </a:t>
            </a:r>
            <a:r>
              <a:rPr lang="cs-CZ" sz="4000" dirty="0" smtClean="0">
                <a:solidFill>
                  <a:srgbClr val="008000"/>
                </a:solidFill>
              </a:rPr>
              <a:t>při zánětech žil, na špatně se hojící rány a ekzémy</a:t>
            </a:r>
            <a:endParaRPr lang="cs-CZ" sz="4000" dirty="0" smtClean="0"/>
          </a:p>
          <a:p>
            <a:r>
              <a:rPr lang="cs-CZ" sz="4000" dirty="0" smtClean="0"/>
              <a:t>nálev: 1 polévková lžíce na půl litru vody - vzniká sliz (umožňuje odchod hlenů)</a:t>
            </a:r>
          </a:p>
          <a:p>
            <a:endParaRPr lang="cs-CZ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96752"/>
            <a:ext cx="278511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Popenec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Autofit/>
          </a:bodyPr>
          <a:lstStyle/>
          <a:p>
            <a:r>
              <a:rPr lang="cs-CZ" sz="2300" dirty="0" smtClean="0"/>
              <a:t>užívaná část – </a:t>
            </a:r>
            <a:r>
              <a:rPr lang="cs-CZ" sz="2300" b="1" dirty="0" smtClean="0"/>
              <a:t>nať </a:t>
            </a:r>
          </a:p>
          <a:p>
            <a:r>
              <a:rPr lang="cs-CZ" sz="2300" dirty="0" smtClean="0"/>
              <a:t>sbírá se v době květu v dubnu až červenci, má slabý aromatický pach</a:t>
            </a:r>
          </a:p>
          <a:p>
            <a:r>
              <a:rPr lang="cs-CZ" sz="2300" dirty="0" smtClean="0"/>
              <a:t>použití </a:t>
            </a:r>
            <a:r>
              <a:rPr lang="cs-CZ" sz="2300" dirty="0" smtClean="0">
                <a:solidFill>
                  <a:srgbClr val="FF0000"/>
                </a:solidFill>
              </a:rPr>
              <a:t>vnitřně</a:t>
            </a:r>
            <a:r>
              <a:rPr lang="cs-CZ" sz="2300" dirty="0" smtClean="0">
                <a:solidFill>
                  <a:srgbClr val="008000"/>
                </a:solidFill>
              </a:rPr>
              <a:t> </a:t>
            </a:r>
            <a:r>
              <a:rPr lang="cs-CZ" sz="2300" dirty="0" smtClean="0"/>
              <a:t>při </a:t>
            </a:r>
            <a:r>
              <a:rPr lang="cs-CZ" sz="2300" dirty="0" smtClean="0">
                <a:solidFill>
                  <a:srgbClr val="FF0000"/>
                </a:solidFill>
              </a:rPr>
              <a:t>onemocnění dýchacích cest, kašli, při zahlenění, při zánětech dolních cest močových</a:t>
            </a:r>
          </a:p>
          <a:p>
            <a:r>
              <a:rPr lang="cs-CZ" sz="2300" dirty="0" smtClean="0"/>
              <a:t>použití </a:t>
            </a:r>
            <a:r>
              <a:rPr lang="cs-CZ" sz="2300" dirty="0" smtClean="0">
                <a:solidFill>
                  <a:srgbClr val="008000"/>
                </a:solidFill>
              </a:rPr>
              <a:t>zevně</a:t>
            </a:r>
            <a:r>
              <a:rPr lang="cs-CZ" sz="2300" dirty="0" smtClean="0"/>
              <a:t> – jako </a:t>
            </a:r>
            <a:r>
              <a:rPr lang="cs-CZ" sz="2300" dirty="0" smtClean="0">
                <a:solidFill>
                  <a:srgbClr val="008000"/>
                </a:solidFill>
              </a:rPr>
              <a:t>kloktadlo při zánětu dutiny ústní, ke koupeli hnisavých a špatně se hojících ran</a:t>
            </a:r>
          </a:p>
          <a:p>
            <a:r>
              <a:rPr lang="cs-CZ" sz="2300" dirty="0" smtClean="0"/>
              <a:t>nálev – 1 čajová lžička řezané natě na sklenku vody na den</a:t>
            </a:r>
          </a:p>
          <a:p>
            <a:endParaRPr lang="cs-CZ" sz="2300" dirty="0" smtClean="0">
              <a:solidFill>
                <a:srgbClr val="008000"/>
              </a:solidFill>
            </a:endParaRPr>
          </a:p>
          <a:p>
            <a:endParaRPr lang="cs-CZ" sz="2300" dirty="0" smtClean="0"/>
          </a:p>
          <a:p>
            <a:endParaRPr lang="cs-CZ" sz="23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268760"/>
            <a:ext cx="3059832" cy="458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latin typeface="Arial" charset="0"/>
                <a:cs typeface="Arial" charset="0"/>
              </a:rPr>
              <a:t>Testík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marL="542925" indent="-542925">
              <a:buFont typeface="Arial" charset="0"/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1)	Ze kterého plevele by sis mohl uvařit čaj?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1042988" y="2133600"/>
            <a:ext cx="71294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</a:rPr>
              <a:t>heřmánek, kopřiva, jitrocel …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468313" y="2781300"/>
            <a:ext cx="770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2)	</a:t>
            </a:r>
            <a:r>
              <a:rPr lang="cs-CZ" sz="2800" dirty="0" smtClean="0"/>
              <a:t>Ze kterého plevele lze vyrobit med?</a:t>
            </a:r>
            <a:endParaRPr lang="cs-CZ" sz="2800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67544" y="3501008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smetánka lékařská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467544" y="4221088"/>
            <a:ext cx="7704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3)	</a:t>
            </a:r>
            <a:r>
              <a:rPr lang="cs-CZ" sz="2800" dirty="0" smtClean="0"/>
              <a:t>Který </a:t>
            </a:r>
            <a:r>
              <a:rPr lang="cs-CZ" sz="2800" smtClean="0"/>
              <a:t>květ plevele, </a:t>
            </a:r>
            <a:r>
              <a:rPr lang="cs-CZ" sz="2800" dirty="0" smtClean="0"/>
              <a:t>když bude vlhký, Ti 	zabarví ruce na </a:t>
            </a:r>
            <a:r>
              <a:rPr lang="cs-CZ" sz="2800" dirty="0" err="1" smtClean="0"/>
              <a:t>fialovo</a:t>
            </a:r>
            <a:r>
              <a:rPr lang="cs-CZ" sz="2800" dirty="0" smtClean="0"/>
              <a:t>?</a:t>
            </a:r>
            <a:r>
              <a:rPr lang="cs-CZ" sz="2800" dirty="0"/>
              <a:t>	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67544" y="5229200"/>
            <a:ext cx="77041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vlčí mák</a:t>
            </a:r>
            <a:endParaRPr lang="cs-CZ" sz="2800" dirty="0">
              <a:solidFill>
                <a:srgbClr val="33CC33"/>
              </a:solidFill>
            </a:endParaRPr>
          </a:p>
        </p:txBody>
      </p:sp>
      <p:pic>
        <p:nvPicPr>
          <p:cNvPr id="14345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9" grpId="0" build="p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Testík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604837"/>
          </a:xfrm>
        </p:spPr>
        <p:txBody>
          <a:bodyPr>
            <a:normAutofit fontScale="92500"/>
          </a:bodyPr>
          <a:lstStyle/>
          <a:p>
            <a:pPr marL="542925" indent="-542925">
              <a:buFont typeface="Arial" charset="0"/>
              <a:buNone/>
            </a:pPr>
            <a:r>
              <a:rPr lang="cs-CZ" sz="2800" dirty="0" smtClean="0">
                <a:latin typeface="Arial" charset="0"/>
                <a:cs typeface="Arial" charset="0"/>
              </a:rPr>
              <a:t>4)	U kterého plevele můžeme použít kořen, list i nať?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395288" y="2060575"/>
            <a:ext cx="8229600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2925" indent="-542925" eaLnBrk="0" hangingPunct="0">
              <a:spcBef>
                <a:spcPct val="20000"/>
              </a:spcBef>
              <a:buFont typeface="Arial" charset="0"/>
              <a:buNone/>
            </a:pPr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smetánka lékařská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5288" y="2565400"/>
            <a:ext cx="741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5)	</a:t>
            </a:r>
            <a:r>
              <a:rPr lang="cs-CZ" sz="2800" dirty="0" smtClean="0"/>
              <a:t>Co se stane s čajem z heřmánku, když ho 	necháme dlouho stát?</a:t>
            </a:r>
            <a:endParaRPr lang="cs-CZ" sz="2800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95536" y="3933056"/>
            <a:ext cx="7489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6)	</a:t>
            </a:r>
            <a:r>
              <a:rPr lang="cs-CZ" sz="2800" dirty="0" smtClean="0"/>
              <a:t>Znáš jitrocelový sirup? Víš při jakých 	potížích se užívá?</a:t>
            </a:r>
            <a:endParaRPr lang="cs-CZ" sz="2800" dirty="0"/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0" y="3501008"/>
            <a:ext cx="756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zhořkne</a:t>
            </a:r>
            <a:endParaRPr lang="cs-CZ" sz="2800" dirty="0">
              <a:solidFill>
                <a:srgbClr val="33CC33"/>
              </a:solidFill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395536" y="5445224"/>
            <a:ext cx="44644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7)	</a:t>
            </a:r>
            <a:r>
              <a:rPr lang="cs-CZ" sz="2800" dirty="0" smtClean="0"/>
              <a:t>Měl jsi někdy čaj z 	bylinek (plevele), </a:t>
            </a:r>
            <a:br>
              <a:rPr lang="cs-CZ" sz="2800" dirty="0" smtClean="0"/>
            </a:br>
            <a:r>
              <a:rPr lang="cs-CZ" sz="2800" dirty="0" smtClean="0"/>
              <a:t>	o kterých jsme se učili?</a:t>
            </a:r>
            <a:endParaRPr lang="cs-CZ" sz="2800" dirty="0"/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0" y="4869160"/>
            <a:ext cx="7488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při kašli</a:t>
            </a:r>
            <a:endParaRPr lang="cs-CZ" sz="2800" dirty="0">
              <a:solidFill>
                <a:srgbClr val="33CC33"/>
              </a:solidFill>
            </a:endParaRPr>
          </a:p>
        </p:txBody>
      </p:sp>
      <p:pic>
        <p:nvPicPr>
          <p:cNvPr id="15370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Anotace:</a:t>
            </a:r>
          </a:p>
        </p:txBody>
      </p:sp>
      <p:pic>
        <p:nvPicPr>
          <p:cNvPr id="307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>
              <a:latin typeface="Calibri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k seznámení </a:t>
            </a:r>
            <a:r>
              <a:rPr lang="cs-CZ" dirty="0" smtClean="0"/>
              <a:t>s léčivými účinky některých našich plevelů.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pomáhá </a:t>
            </a:r>
            <a:r>
              <a:rPr lang="cs-CZ" dirty="0" smtClean="0"/>
              <a:t>rozvíjet a prohlubovat znalosti o plevelech – jako užitečné bylině.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přírodověda 4. </a:t>
            </a:r>
            <a:r>
              <a:rPr lang="cs-CZ" dirty="0" smtClean="0"/>
              <a:t>ročníku.</a:t>
            </a:r>
            <a:endParaRPr lang="cs-CZ" dirty="0"/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s-CZ" dirty="0"/>
              <a:t>Tento materiál vznikl jako doplňující materiál k učebnici: </a:t>
            </a:r>
            <a:r>
              <a:rPr lang="cs-CZ" altLang="cs-CZ" dirty="0">
                <a:latin typeface="Arial" panose="020B0604020202020204" pitchFamily="34" charset="0"/>
              </a:rPr>
              <a:t>ŠTIKOVÁ, Věra. </a:t>
            </a:r>
            <a:r>
              <a:rPr lang="cs-CZ" altLang="cs-CZ" i="1" dirty="0">
                <a:latin typeface="Arial" panose="020B0604020202020204" pitchFamily="34" charset="0"/>
              </a:rPr>
              <a:t>Člověk a jeho svět: přírodověda pro 4. ročník</a:t>
            </a:r>
            <a:r>
              <a:rPr lang="cs-CZ" altLang="cs-CZ" dirty="0">
                <a:latin typeface="Arial" panose="020B0604020202020204" pitchFamily="34" charset="0"/>
              </a:rPr>
              <a:t>. 2. vyd. Bratislavská 23d, 602 00 Brno: NOVÁ ŠKOLA, s. r. o., 2011. ISBN 978-80-7289-211-2. </a:t>
            </a:r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Testík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4838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tabLst>
                <a:tab pos="542925" algn="l"/>
              </a:tabLst>
            </a:pPr>
            <a:r>
              <a:rPr lang="cs-CZ" sz="2800" dirty="0" smtClean="0">
                <a:latin typeface="Arial" charset="0"/>
                <a:cs typeface="Arial" charset="0"/>
              </a:rPr>
              <a:t>8)		Je podobná kopretině, ale je menší a přidává 	se ke zlepšení vzhledu do čaje. Víš, jak se 	jmenuje?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67544" y="2996952"/>
            <a:ext cx="77041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 smtClean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sedmikráska</a:t>
            </a:r>
            <a:endParaRPr lang="cs-CZ" sz="2800" dirty="0">
              <a:solidFill>
                <a:srgbClr val="33CC33"/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95536" y="3429000"/>
            <a:ext cx="74888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9)	</a:t>
            </a:r>
            <a:r>
              <a:rPr lang="cs-CZ" sz="2800" dirty="0" smtClean="0"/>
              <a:t>Patří mezi první jarní kytičky, často si ji lidé 	pletou s pampeliškou. Sbíráme žlutý květ, 	ale i list. Co to je?</a:t>
            </a:r>
            <a:endParaRPr lang="cs-CZ" sz="2800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179512" y="5157192"/>
            <a:ext cx="52920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542925" algn="l"/>
              </a:tabLst>
            </a:pPr>
            <a:r>
              <a:rPr lang="cs-CZ" sz="2800" dirty="0"/>
              <a:t>10</a:t>
            </a:r>
            <a:r>
              <a:rPr lang="cs-CZ" sz="2800" dirty="0" smtClean="0"/>
              <a:t>)	 Je podobný hluchavce, květ 	má fialový, může se použít i 	k léčebné koupeli. Co je to?  </a:t>
            </a:r>
            <a:endParaRPr lang="cs-CZ" sz="2800" dirty="0"/>
          </a:p>
        </p:txBody>
      </p:sp>
      <p:pic>
        <p:nvPicPr>
          <p:cNvPr id="16391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0" y="4725144"/>
            <a:ext cx="52565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33CC33"/>
                </a:solidFill>
              </a:rPr>
              <a:t>	</a:t>
            </a:r>
            <a:r>
              <a:rPr lang="cs-CZ" sz="2800" dirty="0" smtClean="0">
                <a:solidFill>
                  <a:schemeClr val="accent1"/>
                </a:solidFill>
              </a:rPr>
              <a:t>podběl lékařský</a:t>
            </a:r>
            <a:endParaRPr lang="cs-CZ" sz="2800" dirty="0">
              <a:solidFill>
                <a:srgbClr val="33CC33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652120" y="52292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accent1"/>
                </a:solidFill>
              </a:rPr>
              <a:t>popenec</a:t>
            </a:r>
            <a:endParaRPr lang="cs-CZ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8" grpId="0" build="p"/>
      <p:bldP spid="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Papaver</a:t>
            </a:r>
            <a:r>
              <a:rPr lang="cs-CZ" sz="1600" dirty="0" smtClean="0"/>
              <a:t> </a:t>
            </a:r>
            <a:r>
              <a:rPr lang="cs-CZ" sz="1600" dirty="0" err="1" smtClean="0"/>
              <a:t>rhoeas</a:t>
            </a:r>
            <a:r>
              <a:rPr lang="cs-CZ" sz="1600" dirty="0" smtClean="0"/>
              <a:t> LC0050.jpg.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11. 6. 2007, 18:53 [cit. 2013-04-02]. Dostupné z: </a:t>
            </a:r>
            <a:r>
              <a:rPr lang="cs-CZ" sz="1600" dirty="0" smtClean="0">
                <a:hlinkClick r:id="rId2"/>
              </a:rPr>
              <a:t>http://cs.wikipedia.org/wiki/Soubor:Papaver_rhoeas_LC0050.jpg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Matricaria</a:t>
            </a:r>
            <a:r>
              <a:rPr lang="cs-CZ" sz="1600" dirty="0" smtClean="0"/>
              <a:t> </a:t>
            </a:r>
            <a:r>
              <a:rPr lang="cs-CZ" sz="1600" dirty="0" err="1" smtClean="0"/>
              <a:t>recutita</a:t>
            </a:r>
            <a:r>
              <a:rPr lang="cs-CZ" sz="1600" dirty="0" smtClean="0"/>
              <a:t> </a:t>
            </a:r>
            <a:r>
              <a:rPr lang="cs-CZ" sz="1600" dirty="0" err="1" smtClean="0"/>
              <a:t>Prague</a:t>
            </a:r>
            <a:r>
              <a:rPr lang="cs-CZ" sz="1600" dirty="0" smtClean="0"/>
              <a:t> 2011 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26. 6. 2012, 20:18 [cit. 2013-04-02]. Dostupné z: </a:t>
            </a:r>
            <a:r>
              <a:rPr lang="cs-CZ" sz="1600" dirty="0" smtClean="0">
                <a:hlinkClick r:id="rId3"/>
              </a:rPr>
              <a:t>http://cs.wikipedia.org/wiki/Soubor:Matricaria_recutita_Prague_2011_1.jpg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Kweek</a:t>
            </a:r>
            <a:r>
              <a:rPr lang="cs-CZ" sz="1600" dirty="0" smtClean="0"/>
              <a:t> </a:t>
            </a:r>
            <a:r>
              <a:rPr lang="cs-CZ" sz="1600" dirty="0" err="1" smtClean="0"/>
              <a:t>Elytrigia</a:t>
            </a:r>
            <a:r>
              <a:rPr lang="cs-CZ" sz="1600" dirty="0" smtClean="0"/>
              <a:t> </a:t>
            </a:r>
            <a:r>
              <a:rPr lang="cs-CZ" sz="1600" dirty="0" err="1" smtClean="0"/>
              <a:t>repens.jpg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30. 5. 2005, 07:36 [cit. 2013-04-02]. Dostupné z: </a:t>
            </a:r>
            <a:r>
              <a:rPr lang="cs-CZ" sz="1600" dirty="0" smtClean="0">
                <a:hlinkClick r:id="rId4"/>
              </a:rPr>
              <a:t>http://cs.wikipedia.org/wiki/Soubor:Kweek_Elytrigia_repens.jpg</a:t>
            </a:r>
            <a:endParaRPr lang="cs-CZ" sz="1600" dirty="0" smtClean="0"/>
          </a:p>
          <a:p>
            <a:r>
              <a:rPr lang="cs-CZ" sz="1600" dirty="0" smtClean="0"/>
              <a:t>File:Taraxacum </a:t>
            </a:r>
            <a:r>
              <a:rPr lang="cs-CZ" sz="1600" dirty="0" err="1" smtClean="0"/>
              <a:t>officinalis</a:t>
            </a:r>
            <a:r>
              <a:rPr lang="cs-CZ" sz="1600" dirty="0" smtClean="0"/>
              <a:t> DSC02042.JPG.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20:22, 6 May 2005 [cit. 2013-04-02]. Dostupné z: </a:t>
            </a:r>
            <a:r>
              <a:rPr lang="cs-CZ" sz="1600" dirty="0" smtClean="0">
                <a:hlinkClick r:id="rId5"/>
              </a:rPr>
              <a:t>http://commons.wikimedia.org/wiki/File:Taraxacum_officinalis_DSC02042.JPG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Brennnessel.jpg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21. 12. 2011, 13:15 [cit. 2013-04-02]. Dostupné z: </a:t>
            </a:r>
            <a:r>
              <a:rPr lang="cs-CZ" sz="1600" dirty="0" smtClean="0">
                <a:hlinkClick r:id="rId6"/>
              </a:rPr>
              <a:t>http://cs.wikipedia.org/wiki/Soubor:Brennnessel.jpg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60610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Plantago</a:t>
            </a:r>
            <a:r>
              <a:rPr lang="cs-CZ" sz="1600" dirty="0" smtClean="0"/>
              <a:t> lanceolata3.jpg.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8. 2. 2008, 19:44 [cit. 2013-04-02]. Dostupné z: </a:t>
            </a:r>
            <a:r>
              <a:rPr lang="cs-CZ" sz="1600" dirty="0" smtClean="0">
                <a:hlinkClick r:id="rId2"/>
              </a:rPr>
              <a:t>http://cs.wikipedia.org/wiki/Soubor:Plantago_lanceolata3.jpg</a:t>
            </a:r>
            <a:endParaRPr lang="cs-CZ" sz="1600" dirty="0" smtClean="0"/>
          </a:p>
          <a:p>
            <a:r>
              <a:rPr lang="cs-CZ" sz="1600" dirty="0" err="1" smtClean="0"/>
              <a:t>Dosya</a:t>
            </a:r>
            <a:r>
              <a:rPr lang="cs-CZ" sz="1600" dirty="0" smtClean="0"/>
              <a:t>:</a:t>
            </a:r>
            <a:r>
              <a:rPr lang="cs-CZ" sz="1600" dirty="0" err="1" smtClean="0"/>
              <a:t>Bellis</a:t>
            </a:r>
            <a:r>
              <a:rPr lang="cs-CZ" sz="1600" dirty="0" smtClean="0"/>
              <a:t> </a:t>
            </a:r>
            <a:r>
              <a:rPr lang="cs-CZ" sz="1600" dirty="0" err="1" smtClean="0"/>
              <a:t>sylvestris</a:t>
            </a:r>
            <a:r>
              <a:rPr lang="cs-CZ" sz="1600" dirty="0" smtClean="0"/>
              <a:t> (</a:t>
            </a:r>
            <a:r>
              <a:rPr lang="cs-CZ" sz="1600" dirty="0" err="1" smtClean="0"/>
              <a:t>Southern</a:t>
            </a:r>
            <a:r>
              <a:rPr lang="cs-CZ" sz="1600" dirty="0" smtClean="0"/>
              <a:t> </a:t>
            </a:r>
            <a:r>
              <a:rPr lang="cs-CZ" sz="1600" dirty="0" err="1" smtClean="0"/>
              <a:t>Daisy</a:t>
            </a:r>
            <a:r>
              <a:rPr lang="cs-CZ" sz="1600" dirty="0" smtClean="0"/>
              <a:t>).JPG.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18:31, 7 </a:t>
            </a:r>
            <a:r>
              <a:rPr lang="cs-CZ" sz="1600" dirty="0" err="1" smtClean="0"/>
              <a:t>Ocak</a:t>
            </a:r>
            <a:r>
              <a:rPr lang="cs-CZ" sz="1600" dirty="0" smtClean="0"/>
              <a:t> 2012 [cit. 2013-04-02]. Dostupné z: </a:t>
            </a:r>
            <a:r>
              <a:rPr lang="cs-CZ" sz="1600" dirty="0" smtClean="0">
                <a:hlinkClick r:id="rId3"/>
              </a:rPr>
              <a:t>http://tr.wikipedia.org/wiki/Dosya:Bellis_sylvestris_(Southern_Daisy).JPG</a:t>
            </a:r>
            <a:endParaRPr lang="cs-CZ" sz="1600" dirty="0" smtClean="0"/>
          </a:p>
          <a:p>
            <a:r>
              <a:rPr lang="cs-CZ" sz="1600" dirty="0" smtClean="0"/>
              <a:t>File:Tussilago </a:t>
            </a:r>
            <a:r>
              <a:rPr lang="cs-CZ" sz="1600" dirty="0" err="1" smtClean="0"/>
              <a:t>farfara</a:t>
            </a:r>
            <a:r>
              <a:rPr lang="cs-CZ" sz="1600" dirty="0" smtClean="0"/>
              <a:t> </a:t>
            </a:r>
            <a:r>
              <a:rPr lang="cs-CZ" sz="1600" dirty="0" err="1" smtClean="0"/>
              <a:t>whole.png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21:28, 30 </a:t>
            </a:r>
            <a:r>
              <a:rPr lang="cs-CZ" sz="1600" dirty="0" err="1" smtClean="0"/>
              <a:t>April</a:t>
            </a:r>
            <a:r>
              <a:rPr lang="cs-CZ" sz="1600" dirty="0" smtClean="0"/>
              <a:t> 2007 [cit. 2013-04-02]. Dostupné z: </a:t>
            </a:r>
            <a:r>
              <a:rPr lang="cs-CZ" sz="1600" dirty="0" smtClean="0">
                <a:hlinkClick r:id="rId4"/>
              </a:rPr>
              <a:t>http://commons.wikimedia.org/wiki/File:Tussilago_farfara_whole.png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Glechoma</a:t>
            </a:r>
            <a:r>
              <a:rPr lang="cs-CZ" sz="1600" dirty="0" smtClean="0"/>
              <a:t> </a:t>
            </a:r>
            <a:r>
              <a:rPr lang="cs-CZ" sz="1600" dirty="0" err="1" smtClean="0"/>
              <a:t>hederacea.jpg</a:t>
            </a:r>
            <a:r>
              <a:rPr lang="cs-CZ" sz="1600" dirty="0" smtClean="0"/>
              <a:t>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13. 2. 2007, 09:38 [cit. 2013-04-02]. Dostupné z: </a:t>
            </a:r>
            <a:r>
              <a:rPr lang="cs-CZ" sz="1600" dirty="0" smtClean="0">
                <a:hlinkClick r:id="rId5"/>
              </a:rPr>
              <a:t>http://cs.wikipedia.org/wiki/Soubor:Glechoma_hederacea.jpg</a:t>
            </a:r>
            <a:endParaRPr lang="cs-CZ" sz="1600" dirty="0" smtClean="0"/>
          </a:p>
          <a:p>
            <a:r>
              <a:rPr lang="en-US" sz="1600" dirty="0" err="1" smtClean="0"/>
              <a:t>Soubor:Flag</a:t>
            </a:r>
            <a:r>
              <a:rPr lang="en-US" sz="1600" dirty="0" smtClean="0"/>
              <a:t> of the Red Cross.svg. In: Wikipedia: the free encyclopedia [online]. San Francisco (CA): Wikimedia Foundation, 2001-, 14. 3. 2013, 22:19 [cit. 2013-04-02].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</a:t>
            </a:r>
            <a:r>
              <a:rPr lang="en-US" sz="1600" dirty="0" smtClean="0">
                <a:hlinkClick r:id="rId6"/>
              </a:rPr>
              <a:t>http://cs.wikipedia.org/wiki/Soubor:Flag_of_the_Red_Cross.svg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White</a:t>
            </a:r>
            <a:r>
              <a:rPr lang="cs-CZ" sz="1600" dirty="0" smtClean="0"/>
              <a:t> Petrolatum1.jpg.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15. 10. 2009, 17:40 [cit. 2013-04-02]. Dostupné z: </a:t>
            </a:r>
            <a:r>
              <a:rPr lang="cs-CZ" sz="1600" dirty="0" smtClean="0">
                <a:hlinkClick r:id="rId2"/>
              </a:rPr>
              <a:t>http://cs.wikipedia.org/wiki/Soubor:White_Petrolatum1.jpg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Papaver</a:t>
            </a:r>
            <a:r>
              <a:rPr lang="cs-CZ" sz="1600" dirty="0" smtClean="0"/>
              <a:t> </a:t>
            </a:r>
            <a:r>
              <a:rPr lang="cs-CZ" sz="1600" dirty="0" err="1" smtClean="0"/>
              <a:t>rhoeas</a:t>
            </a:r>
            <a:r>
              <a:rPr lang="cs-CZ" sz="1600" dirty="0" smtClean="0"/>
              <a:t> - </a:t>
            </a:r>
            <a:r>
              <a:rPr lang="cs-CZ" sz="1600" dirty="0" err="1" smtClean="0"/>
              <a:t>Köhler</a:t>
            </a:r>
            <a:r>
              <a:rPr lang="cs-CZ" sz="1600" dirty="0" smtClean="0"/>
              <a:t>–s </a:t>
            </a:r>
            <a:r>
              <a:rPr lang="cs-CZ" sz="1600" dirty="0" err="1" smtClean="0"/>
              <a:t>Medizinal</a:t>
            </a:r>
            <a:r>
              <a:rPr lang="cs-CZ" sz="1600" dirty="0" smtClean="0"/>
              <a:t>-</a:t>
            </a:r>
            <a:r>
              <a:rPr lang="cs-CZ" sz="1600" dirty="0" err="1" smtClean="0"/>
              <a:t>Pflanzen</a:t>
            </a:r>
            <a:r>
              <a:rPr lang="cs-CZ" sz="1600" dirty="0" smtClean="0"/>
              <a:t>-101.jpg.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29. 1. 2007, 22:53 [cit. 2013-04-02]. Dostupné z: </a:t>
            </a:r>
            <a:r>
              <a:rPr lang="cs-CZ" sz="1600" dirty="0" smtClean="0">
                <a:hlinkClick r:id="rId3"/>
              </a:rPr>
              <a:t>http://cs.wikipedia.org/wiki/Soubor:Papaver_rhoeas_-_Köhler–s_Medizinal-Pflanzen-101.jpg</a:t>
            </a:r>
            <a:endParaRPr lang="cs-CZ" sz="1600" dirty="0" smtClean="0"/>
          </a:p>
          <a:p>
            <a:r>
              <a:rPr lang="cs-CZ" sz="1600" dirty="0" smtClean="0"/>
              <a:t>File:Illustration </a:t>
            </a:r>
            <a:r>
              <a:rPr lang="cs-CZ" sz="1600" dirty="0" err="1" smtClean="0"/>
              <a:t>Elytrigia</a:t>
            </a:r>
            <a:r>
              <a:rPr lang="cs-CZ" sz="1600" dirty="0" smtClean="0"/>
              <a:t> repens0.jpg.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01:33, 30 </a:t>
            </a:r>
            <a:r>
              <a:rPr lang="az-Cyrl-AZ" sz="1600" dirty="0" smtClean="0"/>
              <a:t>октября 2004 [</a:t>
            </a:r>
            <a:r>
              <a:rPr lang="cs-CZ" sz="1600" dirty="0" smtClean="0"/>
              <a:t>cit. 2013-04-02]. Dostupné z: </a:t>
            </a:r>
            <a:r>
              <a:rPr lang="cs-CZ" sz="1600" dirty="0" smtClean="0">
                <a:hlinkClick r:id="rId4"/>
              </a:rPr>
              <a:t>http://commons.wikimedia.org/wiki/File:Illustration_Elytrigia_repens0.jpg?uselang=ru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Matricaria</a:t>
            </a:r>
            <a:r>
              <a:rPr lang="cs-CZ" sz="1600" dirty="0" smtClean="0"/>
              <a:t> </a:t>
            </a:r>
            <a:r>
              <a:rPr lang="cs-CZ" sz="1600" dirty="0" err="1" smtClean="0"/>
              <a:t>recutita</a:t>
            </a:r>
            <a:r>
              <a:rPr lang="cs-CZ" sz="1600" dirty="0" smtClean="0"/>
              <a:t> - </a:t>
            </a:r>
            <a:r>
              <a:rPr lang="cs-CZ" sz="1600" dirty="0" err="1" smtClean="0"/>
              <a:t>Köhler</a:t>
            </a:r>
            <a:r>
              <a:rPr lang="cs-CZ" sz="1600" dirty="0" smtClean="0"/>
              <a:t>–s </a:t>
            </a:r>
            <a:r>
              <a:rPr lang="cs-CZ" sz="1600" dirty="0" err="1" smtClean="0"/>
              <a:t>Medizinal</a:t>
            </a:r>
            <a:r>
              <a:rPr lang="cs-CZ" sz="1600" dirty="0" smtClean="0"/>
              <a:t>-</a:t>
            </a:r>
            <a:r>
              <a:rPr lang="cs-CZ" sz="1600" dirty="0" err="1" smtClean="0"/>
              <a:t>Pflanzen</a:t>
            </a:r>
            <a:r>
              <a:rPr lang="cs-CZ" sz="1600" dirty="0" smtClean="0"/>
              <a:t>-091.jpg.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30. 3. 2008, 00:11 [cit. 2013-04-02]. Dostupné z: </a:t>
            </a:r>
            <a:r>
              <a:rPr lang="cs-CZ" sz="1600" dirty="0" smtClean="0">
                <a:hlinkClick r:id="rId5"/>
              </a:rPr>
              <a:t>http://cs.wikipedia.org/wiki/Soubor:Matricaria_recutita_-_Köhler–s_Medizinal-Pflanzen-091.jpg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Soubor:</a:t>
            </a:r>
            <a:r>
              <a:rPr lang="cs-CZ" sz="1600" dirty="0" err="1" smtClean="0"/>
              <a:t>Taraxacum</a:t>
            </a:r>
            <a:r>
              <a:rPr lang="cs-CZ" sz="1600" dirty="0" smtClean="0"/>
              <a:t> </a:t>
            </a:r>
            <a:r>
              <a:rPr lang="cs-CZ" sz="1600" dirty="0" err="1" smtClean="0"/>
              <a:t>officinale</a:t>
            </a:r>
            <a:r>
              <a:rPr lang="cs-CZ" sz="1600" dirty="0" smtClean="0"/>
              <a:t> - </a:t>
            </a:r>
            <a:r>
              <a:rPr lang="cs-CZ" sz="1600" dirty="0" err="1" smtClean="0"/>
              <a:t>Köhler</a:t>
            </a:r>
            <a:r>
              <a:rPr lang="cs-CZ" sz="1600" dirty="0" smtClean="0"/>
              <a:t>–s </a:t>
            </a:r>
            <a:r>
              <a:rPr lang="cs-CZ" sz="1600" dirty="0" err="1" smtClean="0"/>
              <a:t>Medizinal</a:t>
            </a:r>
            <a:r>
              <a:rPr lang="cs-CZ" sz="1600" dirty="0" smtClean="0"/>
              <a:t>-</a:t>
            </a:r>
            <a:r>
              <a:rPr lang="cs-CZ" sz="1600" dirty="0" err="1" smtClean="0"/>
              <a:t>Pflanzen</a:t>
            </a:r>
            <a:r>
              <a:rPr lang="cs-CZ" sz="1600" dirty="0" smtClean="0"/>
              <a:t>-135.jpg.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29. 1. 2007, 23:55 [cit. 2013-04-02]. Dostupné z: </a:t>
            </a:r>
            <a:r>
              <a:rPr lang="cs-CZ" sz="1600" dirty="0" smtClean="0">
                <a:hlinkClick r:id="rId2"/>
              </a:rPr>
              <a:t>http://cs.wikipedia.org/wiki/Soubor:Taraxacum_officinale_-_Köhler–s_Medizinal-Pflanzen-135.jpg</a:t>
            </a:r>
            <a:endParaRPr lang="cs-CZ" sz="1600" dirty="0" smtClean="0"/>
          </a:p>
          <a:p>
            <a:r>
              <a:rPr lang="cs-CZ" sz="1600" dirty="0" smtClean="0"/>
              <a:t>Soubor:</a:t>
            </a:r>
            <a:r>
              <a:rPr lang="cs-CZ" sz="1600" dirty="0" err="1" smtClean="0"/>
              <a:t>Illustration</a:t>
            </a:r>
            <a:r>
              <a:rPr lang="cs-CZ" sz="1600" dirty="0" smtClean="0"/>
              <a:t> </a:t>
            </a:r>
            <a:r>
              <a:rPr lang="cs-CZ" sz="1600" dirty="0" err="1" smtClean="0"/>
              <a:t>Urtica</a:t>
            </a:r>
            <a:r>
              <a:rPr lang="cs-CZ" sz="1600" dirty="0" smtClean="0"/>
              <a:t> dioica0.jpg.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27. 11. 2006, 00:23 [cit. 2013-04-02]. Dostupné z: </a:t>
            </a:r>
            <a:r>
              <a:rPr lang="cs-CZ" sz="1600" dirty="0" smtClean="0">
                <a:hlinkClick r:id="rId3"/>
              </a:rPr>
              <a:t>http://cs.wikipedia.org/wiki/Soubor:Illustration_Urtica_dioica0.jpg</a:t>
            </a:r>
            <a:endParaRPr lang="cs-CZ" sz="1600" dirty="0" smtClean="0"/>
          </a:p>
          <a:p>
            <a:r>
              <a:rPr lang="cs-CZ" sz="1600" dirty="0" smtClean="0"/>
              <a:t>File:Plantago </a:t>
            </a:r>
            <a:r>
              <a:rPr lang="cs-CZ" sz="1600" dirty="0" err="1" smtClean="0"/>
              <a:t>lanceolata</a:t>
            </a:r>
            <a:r>
              <a:rPr lang="cs-CZ" sz="1600" dirty="0" smtClean="0"/>
              <a:t> Sturm61.jpg.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11:20, 30 </a:t>
            </a:r>
            <a:r>
              <a:rPr lang="cs-CZ" sz="1600" dirty="0" err="1" smtClean="0"/>
              <a:t>April</a:t>
            </a:r>
            <a:r>
              <a:rPr lang="cs-CZ" sz="1600" dirty="0" smtClean="0"/>
              <a:t> 2006 [cit. 2013-04-02]. Dostupné z: </a:t>
            </a:r>
            <a:r>
              <a:rPr lang="cs-CZ" sz="1600" dirty="0" smtClean="0">
                <a:hlinkClick r:id="rId4"/>
              </a:rPr>
              <a:t>http://commons.wikimedia.org/wiki/File:Plantago_lanceolata_Sturm61.jpg</a:t>
            </a:r>
            <a:endParaRPr lang="cs-CZ" sz="1600" dirty="0" smtClean="0"/>
          </a:p>
          <a:p>
            <a:r>
              <a:rPr lang="cs-CZ" sz="1600" dirty="0" smtClean="0"/>
              <a:t>File:Bellis </a:t>
            </a:r>
            <a:r>
              <a:rPr lang="cs-CZ" sz="1600" dirty="0" err="1" smtClean="0"/>
              <a:t>perennis</a:t>
            </a:r>
            <a:r>
              <a:rPr lang="cs-CZ" sz="1600" dirty="0" smtClean="0"/>
              <a:t> Sturm9.jpg.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20:29, 9 June 2008 [cit. 2013-04-02]. Dostupné z: </a:t>
            </a:r>
            <a:r>
              <a:rPr lang="cs-CZ" sz="1600" dirty="0" smtClean="0">
                <a:hlinkClick r:id="rId5"/>
              </a:rPr>
              <a:t>http://commons.wikimedia.org/wiki/File:Bellis_perennis_Sturm9.jpg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File:Illustration </a:t>
            </a:r>
            <a:r>
              <a:rPr lang="cs-CZ" sz="1600" dirty="0" err="1" smtClean="0"/>
              <a:t>Tussilago</a:t>
            </a:r>
            <a:r>
              <a:rPr lang="cs-CZ" sz="1600" dirty="0" smtClean="0"/>
              <a:t> farfara0.jpg.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20:29, 9 June 2008 [cit. 2013-04-02]. Dostupné z: </a:t>
            </a:r>
            <a:r>
              <a:rPr lang="cs-CZ" sz="1600" dirty="0" smtClean="0">
                <a:hlinkClick r:id="rId2"/>
              </a:rPr>
              <a:t>http://commons.wikimedia.org/wiki/File:Illustration_Tussilago_farfara0.jpg</a:t>
            </a:r>
            <a:endParaRPr lang="cs-CZ" sz="1600" dirty="0" smtClean="0"/>
          </a:p>
          <a:p>
            <a:r>
              <a:rPr lang="cs-CZ" sz="1600" dirty="0" smtClean="0"/>
              <a:t>File:Glechoma </a:t>
            </a:r>
            <a:r>
              <a:rPr lang="cs-CZ" sz="1600" dirty="0" err="1" smtClean="0"/>
              <a:t>hederacea</a:t>
            </a:r>
            <a:r>
              <a:rPr lang="cs-CZ" sz="1600" dirty="0" smtClean="0"/>
              <a:t> Sturm27.jpg. In: </a:t>
            </a:r>
            <a:r>
              <a:rPr lang="cs-CZ" sz="1600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dirty="0" err="1" smtClean="0"/>
              <a:t>the</a:t>
            </a:r>
            <a:r>
              <a:rPr lang="cs-CZ" sz="1600" dirty="0" smtClean="0"/>
              <a:t> free </a:t>
            </a:r>
            <a:r>
              <a:rPr lang="cs-CZ" sz="1600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2001-, 18:10, 5 </a:t>
            </a:r>
            <a:r>
              <a:rPr lang="cs-CZ" sz="1600" dirty="0" err="1" smtClean="0"/>
              <a:t>July</a:t>
            </a:r>
            <a:r>
              <a:rPr lang="cs-CZ" sz="1600" dirty="0" smtClean="0"/>
              <a:t> 2008 [cit. 2013-04-02]. Dostupné z: </a:t>
            </a:r>
            <a:r>
              <a:rPr lang="cs-CZ" sz="1600" dirty="0" smtClean="0">
                <a:hlinkClick r:id="rId3"/>
              </a:rPr>
              <a:t>http://commons.wikimedia.org/wiki/File:Glechoma_hederacea_Sturm27.jpg</a:t>
            </a:r>
            <a:endParaRPr lang="cs-CZ" sz="1600" dirty="0" smtClean="0"/>
          </a:p>
          <a:p>
            <a:r>
              <a:rPr lang="cs-CZ" sz="1600" dirty="0" smtClean="0">
                <a:hlinkClick r:id="rId4"/>
              </a:rPr>
              <a:t>www.office.</a:t>
            </a:r>
            <a:r>
              <a:rPr lang="cs-CZ" sz="1600" dirty="0" err="1" smtClean="0">
                <a:hlinkClick r:id="rId4"/>
              </a:rPr>
              <a:t>microsoft.com</a:t>
            </a:r>
            <a:endParaRPr lang="cs-CZ" sz="1600" dirty="0" smtClean="0"/>
          </a:p>
          <a:p>
            <a:r>
              <a:rPr lang="cs-CZ" sz="1600" dirty="0" smtClean="0"/>
              <a:t>KORBELÁŘ, Jaroslav a Zdeněk ENDRIS. </a:t>
            </a:r>
            <a:r>
              <a:rPr lang="cs-CZ" sz="1600" i="1" dirty="0" smtClean="0"/>
              <a:t>Naše rostliny v lékařství</a:t>
            </a:r>
            <a:r>
              <a:rPr lang="cs-CZ" sz="1600" dirty="0" smtClean="0"/>
              <a:t>. 5. </a:t>
            </a:r>
            <a:r>
              <a:rPr lang="cs-CZ" sz="1600" dirty="0" err="1" smtClean="0"/>
              <a:t>vyd</a:t>
            </a:r>
            <a:r>
              <a:rPr lang="cs-CZ" sz="1600" dirty="0" smtClean="0"/>
              <a:t>. Praha 1 Malostranské Náměstí 28: </a:t>
            </a:r>
            <a:r>
              <a:rPr lang="cs-CZ" sz="1600" dirty="0" err="1" smtClean="0"/>
              <a:t>Avicenum</a:t>
            </a:r>
            <a:r>
              <a:rPr lang="cs-CZ" sz="1600" dirty="0" smtClean="0"/>
              <a:t>, Zdravotnické nakladatelství, 1981. ISBN 08-092-81</a:t>
            </a:r>
            <a:r>
              <a:rPr lang="cs-CZ" sz="1600" dirty="0" smtClean="0"/>
              <a:t>.</a:t>
            </a:r>
          </a:p>
          <a:p>
            <a:r>
              <a:rPr lang="cs-CZ" altLang="cs-CZ" sz="1600" dirty="0">
                <a:latin typeface="Arial" panose="020B0604020202020204" pitchFamily="34" charset="0"/>
              </a:rPr>
              <a:t>ŠTIKOVÁ, Věra. </a:t>
            </a:r>
            <a:r>
              <a:rPr lang="cs-CZ" altLang="cs-CZ" sz="1600" i="1" dirty="0">
                <a:latin typeface="Arial" panose="020B0604020202020204" pitchFamily="34" charset="0"/>
              </a:rPr>
              <a:t>Člověk a jeho svět: přírodověda pro 4. ročník</a:t>
            </a:r>
            <a:r>
              <a:rPr lang="cs-CZ" altLang="cs-CZ" sz="1600" dirty="0">
                <a:latin typeface="Arial" panose="020B0604020202020204" pitchFamily="34" charset="0"/>
              </a:rPr>
              <a:t>. 2. vyd. Bratislavská 23d, 602 00 Brno: NOVÁ ŠKOLA, s. r. o., 2011. ISBN 978-80-7289-211-2. </a:t>
            </a:r>
          </a:p>
          <a:p>
            <a:endParaRPr lang="cs-CZ" sz="1600" dirty="0" smtClean="0"/>
          </a:p>
          <a:p>
            <a:endParaRPr lang="cs-CZ" sz="16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Plevele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plané rostliny, které rostou na </a:t>
            </a:r>
            <a:r>
              <a:rPr lang="cs-CZ" dirty="0" smtClean="0">
                <a:solidFill>
                  <a:srgbClr val="FFFF00"/>
                </a:solidFill>
              </a:rPr>
              <a:t>z_________ </a:t>
            </a:r>
            <a:r>
              <a:rPr lang="cs-CZ" dirty="0" smtClean="0"/>
              <a:t>i </a:t>
            </a:r>
            <a:r>
              <a:rPr lang="cs-CZ" dirty="0" smtClean="0">
                <a:solidFill>
                  <a:srgbClr val="FFFF00"/>
                </a:solidFill>
              </a:rPr>
              <a:t>p_______ </a:t>
            </a:r>
            <a:r>
              <a:rPr lang="cs-CZ" dirty="0" smtClean="0"/>
              <a:t>a plodinám ubírají </a:t>
            </a:r>
            <a:r>
              <a:rPr lang="cs-CZ" dirty="0" smtClean="0">
                <a:solidFill>
                  <a:srgbClr val="FFFF00"/>
                </a:solidFill>
              </a:rPr>
              <a:t>v_______ </a:t>
            </a:r>
            <a:r>
              <a:rPr lang="cs-CZ" dirty="0" smtClean="0"/>
              <a:t>a </a:t>
            </a:r>
            <a:r>
              <a:rPr lang="cs-CZ" dirty="0" smtClean="0">
                <a:solidFill>
                  <a:srgbClr val="FFFF00"/>
                </a:solidFill>
              </a:rPr>
              <a:t>ž_______</a:t>
            </a:r>
          </a:p>
          <a:p>
            <a:endParaRPr lang="cs-CZ" dirty="0" smtClean="0">
              <a:solidFill>
                <a:srgbClr val="FFFF00"/>
              </a:solidFill>
            </a:endParaRPr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snižují / zvyšují</a:t>
            </a:r>
            <a:r>
              <a:rPr lang="cs-CZ" dirty="0" smtClean="0"/>
              <a:t> úrodu</a:t>
            </a:r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 mezi zemědělci a zahradníky jsou tyto rostliny velmi </a:t>
            </a:r>
            <a:r>
              <a:rPr lang="cs-CZ" dirty="0" smtClean="0">
                <a:solidFill>
                  <a:srgbClr val="FFFF00"/>
                </a:solidFill>
              </a:rPr>
              <a:t>oblíbené / neoblíbené</a:t>
            </a:r>
            <a:endParaRPr lang="cs-CZ" dirty="0">
              <a:solidFill>
                <a:srgbClr val="FFFF00"/>
              </a:solidFill>
            </a:endParaRPr>
          </a:p>
          <a:p>
            <a:endParaRPr lang="cs-CZ" dirty="0" smtClean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artincovi\AppData\Local\Temp\Temporary Internet Files\Content.IE5\A7FDIG19\MC90012314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23275"/>
            <a:ext cx="2130463" cy="25339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Plevele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plané rostliny, které rostou na </a:t>
            </a:r>
            <a:r>
              <a:rPr lang="cs-CZ" dirty="0" smtClean="0">
                <a:solidFill>
                  <a:srgbClr val="FFFF00"/>
                </a:solidFill>
              </a:rPr>
              <a:t>zahradách</a:t>
            </a:r>
            <a:r>
              <a:rPr lang="cs-CZ" dirty="0" smtClean="0"/>
              <a:t> i </a:t>
            </a:r>
            <a:r>
              <a:rPr lang="cs-CZ" dirty="0" smtClean="0">
                <a:solidFill>
                  <a:srgbClr val="FFFF00"/>
                </a:solidFill>
              </a:rPr>
              <a:t>polích</a:t>
            </a:r>
            <a:r>
              <a:rPr lang="cs-CZ" dirty="0" smtClean="0"/>
              <a:t> a plodinám ubírají </a:t>
            </a:r>
            <a:r>
              <a:rPr lang="cs-CZ" dirty="0" smtClean="0">
                <a:solidFill>
                  <a:srgbClr val="FFFF00"/>
                </a:solidFill>
              </a:rPr>
              <a:t>vodu</a:t>
            </a:r>
            <a:r>
              <a:rPr lang="cs-CZ" dirty="0" smtClean="0"/>
              <a:t> a </a:t>
            </a:r>
            <a:r>
              <a:rPr lang="cs-CZ" dirty="0" smtClean="0">
                <a:solidFill>
                  <a:srgbClr val="FFFF00"/>
                </a:solidFill>
              </a:rPr>
              <a:t>živiny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r>
              <a:rPr lang="cs-CZ" dirty="0" smtClean="0"/>
              <a:t> </a:t>
            </a:r>
            <a:r>
              <a:rPr lang="cs-CZ" dirty="0" smtClean="0">
                <a:solidFill>
                  <a:srgbClr val="FFFF00"/>
                </a:solidFill>
              </a:rPr>
              <a:t>snižují</a:t>
            </a:r>
            <a:r>
              <a:rPr lang="cs-CZ" dirty="0" smtClean="0"/>
              <a:t> úrodu</a:t>
            </a:r>
          </a:p>
          <a:p>
            <a:endParaRPr lang="cs-CZ" dirty="0"/>
          </a:p>
          <a:p>
            <a:r>
              <a:rPr lang="cs-CZ" dirty="0" smtClean="0"/>
              <a:t> mezi zemědělci a zahradníky jsou tyto rostliny velmi </a:t>
            </a:r>
            <a:r>
              <a:rPr lang="cs-CZ" dirty="0" smtClean="0">
                <a:solidFill>
                  <a:srgbClr val="FFFF00"/>
                </a:solidFill>
              </a:rPr>
              <a:t>neoblíbené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Martincovi\AppData\Local\Temp\Temporary Internet Files\Content.IE5\WFKI9TEQ\MC9001227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8911" y="2348880"/>
            <a:ext cx="2625089" cy="2160240"/>
          </a:xfrm>
          <a:prstGeom prst="rect">
            <a:avLst/>
          </a:prstGeom>
          <a:noFill/>
        </p:spPr>
      </p:pic>
      <p:pic>
        <p:nvPicPr>
          <p:cNvPr id="2056" name="Picture 8" descr="C:\Users\Martincovi\AppData\Local\Temp\Temporary Internet Files\Content.IE5\2P3KGX7N\MC9000234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373216"/>
            <a:ext cx="1321753" cy="13389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tyto plevele?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2448272" cy="371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91301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412776"/>
            <a:ext cx="2808312" cy="37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522920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Mák vlčí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71800" y="5229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6600"/>
                </a:solidFill>
              </a:rPr>
              <a:t>Pýr plazivý</a:t>
            </a:r>
            <a:endParaRPr lang="cs-CZ" dirty="0">
              <a:solidFill>
                <a:srgbClr val="0066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522920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Heřmánek pravý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tyto plevele?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8083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556792"/>
            <a:ext cx="29005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556792"/>
            <a:ext cx="25066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23528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Smetánka lékařská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347864" y="537321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</a:rPr>
              <a:t>Kopřiva dvoudomá</a:t>
            </a:r>
            <a:endParaRPr lang="cs-CZ" dirty="0">
              <a:solidFill>
                <a:srgbClr val="008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44208" y="53732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663300"/>
                </a:solidFill>
              </a:rPr>
              <a:t>Jitrocel kopinatý</a:t>
            </a:r>
            <a:endParaRPr lang="cs-CZ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Poznáš tyto plevele?</a:t>
            </a: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28228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132856"/>
            <a:ext cx="3409680" cy="309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7989" y="1412776"/>
            <a:ext cx="264601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0" y="5805264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Sedmikráska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75856" y="17008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Podběl lékařský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16216" y="5445224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800080"/>
                </a:solidFill>
              </a:rPr>
              <a:t>Popenec</a:t>
            </a:r>
            <a:endParaRPr lang="cs-CZ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Léčivé účinky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Těchto 9 plevelů nemusí vždy jen škodit.</a:t>
            </a:r>
          </a:p>
          <a:p>
            <a:pPr>
              <a:buNone/>
            </a:pPr>
            <a:r>
              <a:rPr lang="cs-CZ" dirty="0" smtClean="0"/>
              <a:t>Každá z rostlin má i </a:t>
            </a:r>
            <a:r>
              <a:rPr lang="cs-CZ" dirty="0" smtClean="0">
                <a:solidFill>
                  <a:srgbClr val="FF0000"/>
                </a:solidFill>
              </a:rPr>
              <a:t>léčivé účinky</a:t>
            </a:r>
            <a:r>
              <a:rPr lang="cs-CZ" dirty="0" smtClean="0"/>
              <a:t>. </a:t>
            </a:r>
          </a:p>
          <a:p>
            <a:pPr>
              <a:buNone/>
            </a:pPr>
            <a:r>
              <a:rPr lang="cs-CZ" dirty="0" smtClean="0"/>
              <a:t>Zkusili byste si tipnout jaké? </a:t>
            </a:r>
            <a:endParaRPr lang="cs-CZ" dirty="0"/>
          </a:p>
        </p:txBody>
      </p:sp>
      <p:pic>
        <p:nvPicPr>
          <p:cNvPr id="4099" name="Picture 3" descr="C:\Users\Martincovi\AppData\Local\Temp\Temporary Internet Files\Content.IE5\A7FDIG19\MM900365300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1944216" cy="1944216"/>
          </a:xfrm>
          <a:prstGeom prst="rect">
            <a:avLst/>
          </a:prstGeom>
          <a:noFill/>
        </p:spPr>
      </p:pic>
      <p:pic>
        <p:nvPicPr>
          <p:cNvPr id="4102" name="Picture 6" descr="C:\Users\Martincovi\AppData\Local\Temp\Temporary Internet Files\Content.IE5\A7FDIG19\MM90025445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1591377" cy="1872208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33056"/>
            <a:ext cx="240026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Mák vlčí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Autofit/>
          </a:bodyPr>
          <a:lstStyle/>
          <a:p>
            <a:r>
              <a:rPr lang="cs-CZ" sz="2600" dirty="0" smtClean="0"/>
              <a:t>užívá se </a:t>
            </a:r>
            <a:r>
              <a:rPr lang="cs-CZ" sz="2600" b="1" dirty="0" smtClean="0"/>
              <a:t>květ</a:t>
            </a:r>
            <a:r>
              <a:rPr lang="cs-CZ" sz="2600" dirty="0" smtClean="0"/>
              <a:t> – korunní lístky se sbírají vytrháváním za suchého počasí v dopoledních hodinách</a:t>
            </a:r>
          </a:p>
          <a:p>
            <a:r>
              <a:rPr lang="cs-CZ" sz="2600" dirty="0" smtClean="0"/>
              <a:t>pozor- za vlhka fialoví</a:t>
            </a:r>
          </a:p>
          <a:p>
            <a:r>
              <a:rPr lang="cs-CZ" sz="2600" dirty="0" smtClean="0"/>
              <a:t>nálev se připravuje jako prostředek </a:t>
            </a:r>
            <a:r>
              <a:rPr lang="cs-CZ" sz="2600" dirty="0" smtClean="0">
                <a:solidFill>
                  <a:srgbClr val="FF0000"/>
                </a:solidFill>
              </a:rPr>
              <a:t>proti</a:t>
            </a:r>
            <a:r>
              <a:rPr lang="cs-CZ" sz="2600" dirty="0" smtClean="0"/>
              <a:t> </a:t>
            </a:r>
            <a:r>
              <a:rPr lang="cs-CZ" sz="2600" dirty="0" smtClean="0">
                <a:solidFill>
                  <a:srgbClr val="FF0000"/>
                </a:solidFill>
              </a:rPr>
              <a:t>kašli, při nemocech z nachlazení, zánětech dýchacích cest a průdušek, odlehčuje odkašlávání</a:t>
            </a:r>
          </a:p>
          <a:p>
            <a:r>
              <a:rPr lang="cs-CZ" sz="2600" dirty="0" smtClean="0"/>
              <a:t>2 čajové lžičky na šálek vody</a:t>
            </a:r>
          </a:p>
          <a:p>
            <a:pPr>
              <a:buNone/>
            </a:pP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587692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972647" cy="131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764704"/>
            <a:ext cx="32072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1701</Words>
  <Application>Microsoft Office PowerPoint</Application>
  <PresentationFormat>Předvádění na obrazovce 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Wingdings</vt:lpstr>
      <vt:lpstr>Motiv sady Office</vt:lpstr>
      <vt:lpstr>Plevel je i bylina</vt:lpstr>
      <vt:lpstr>Anotace:</vt:lpstr>
      <vt:lpstr>Plevele</vt:lpstr>
      <vt:lpstr>Plevele</vt:lpstr>
      <vt:lpstr>Poznáš tyto plevele?</vt:lpstr>
      <vt:lpstr>Poznáš tyto plevele?</vt:lpstr>
      <vt:lpstr>Poznáš tyto plevele?</vt:lpstr>
      <vt:lpstr>Léčivé účinky</vt:lpstr>
      <vt:lpstr>Mák vlčí</vt:lpstr>
      <vt:lpstr>Pýr plazivý</vt:lpstr>
      <vt:lpstr>Heřmánek pravý</vt:lpstr>
      <vt:lpstr>Smetánka lékařská</vt:lpstr>
      <vt:lpstr>Kopřiva dvoudomá</vt:lpstr>
      <vt:lpstr>Jitrocel kopinatý</vt:lpstr>
      <vt:lpstr>Sedmikráska</vt:lpstr>
      <vt:lpstr>Podběl lékařský</vt:lpstr>
      <vt:lpstr>Popenec</vt:lpstr>
      <vt:lpstr>Testík</vt:lpstr>
      <vt:lpstr>Testík</vt:lpstr>
      <vt:lpstr>Testík</vt:lpstr>
      <vt:lpstr>Použité zdroje</vt:lpstr>
      <vt:lpstr>Použité zdroje</vt:lpstr>
      <vt:lpstr>Použité zdroje</vt:lpstr>
      <vt:lpstr>Použité zdroje</vt:lpstr>
      <vt:lpstr>Použité 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Plevel je i bylina</dc:title>
  <dc:creator>Martincovi</dc:creator>
  <cp:lastModifiedBy>Martinec Vaclav</cp:lastModifiedBy>
  <cp:revision>34</cp:revision>
  <dcterms:created xsi:type="dcterms:W3CDTF">2013-04-02T14:42:55Z</dcterms:created>
  <dcterms:modified xsi:type="dcterms:W3CDTF">2014-11-21T19:56:41Z</dcterms:modified>
</cp:coreProperties>
</file>