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60" r:id="rId21"/>
    <p:sldId id="267" r:id="rId22"/>
    <p:sldId id="276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8000"/>
    <a:srgbClr val="33CC33"/>
    <a:srgbClr val="66CCFF"/>
    <a:srgbClr val="66FF66"/>
    <a:srgbClr val="FFFF00"/>
    <a:srgbClr val="FF99FF"/>
    <a:srgbClr val="996600"/>
    <a:srgbClr val="CC99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99" d="100"/>
          <a:sy n="99" d="100"/>
        </p:scale>
        <p:origin x="25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9C1B-8049-456C-988C-F55F28129255}" type="datetimeFigureOut">
              <a:rPr lang="cs-CZ" smtClean="0"/>
              <a:pPr/>
              <a:t>21.11.2014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4.gif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BilberriesBig.jpg" TargetMode="External"/><Relationship Id="rId3" Type="http://schemas.openxmlformats.org/officeDocument/2006/relationships/hyperlink" Target="http://cs.wikipedia.org/wiki/Soubor:Palkovick&#233;_h&#367;rky,_Bab&#237;_hora,_bu&#269;ina.jpg" TargetMode="External"/><Relationship Id="rId7" Type="http://schemas.openxmlformats.org/officeDocument/2006/relationships/hyperlink" Target="http://commons.wikimedia.org/wiki/File:Bubo_bubo_1_(Martin_Mecnarowski).jpg" TargetMode="External"/><Relationship Id="rId2" Type="http://schemas.openxmlformats.org/officeDocument/2006/relationships/hyperlink" Target="http://cs.wikipedia.org/wiki/Soubor:Wood_Jizera_Mountain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Kid-jbk.jpg" TargetMode="External"/><Relationship Id="rId5" Type="http://schemas.openxmlformats.org/officeDocument/2006/relationships/hyperlink" Target="http://cs.wikipedia.org/wiki/Soubor:The_Chase_Wood_-_Newbury.jpg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commons.wikimedia.org/wiki/File:Autumn_in_Cansiglio.jpg" TargetMode="External"/><Relationship Id="rId9" Type="http://schemas.openxmlformats.org/officeDocument/2006/relationships/hyperlink" Target="http://cs.wikipedia.org/wiki/Soubor:Poho&#345;sk&#253;-potok-57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Kysel%C3%BD_d%C3%A9%C5%A1%C5%A5" TargetMode="External"/><Relationship Id="rId3" Type="http://schemas.openxmlformats.org/officeDocument/2006/relationships/hyperlink" Target="http://cs.wikipedia.org/wiki/Soubor:Wald_nach_Kyrill.JPG" TargetMode="External"/><Relationship Id="rId7" Type="http://schemas.openxmlformats.org/officeDocument/2006/relationships/hyperlink" Target="http://cs.wikipedia.org/wiki/Soubor:Ski-&#352;umava.JPG" TargetMode="External"/><Relationship Id="rId2" Type="http://schemas.openxmlformats.org/officeDocument/2006/relationships/hyperlink" Target="http://af.wikipedia.org/wiki/L&#234;er:Ant_on_mosshill0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2005_summer_camp_of_scouts_from_T&#345;eb&#237;&#269;,_Czech_Republic.jpg" TargetMode="External"/><Relationship Id="rId5" Type="http://schemas.openxmlformats.org/officeDocument/2006/relationships/hyperlink" Target="http://cs.wikipedia.org/wiki/Soubor:Luhacovice2.JPG" TargetMode="External"/><Relationship Id="rId4" Type="http://schemas.openxmlformats.org/officeDocument/2006/relationships/hyperlink" Target="http://de.wikipedia.org/w/index.php?title=Datei:Gattersaege.png&amp;filetimestamp=20041101001001&amp;" TargetMode="External"/><Relationship Id="rId9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H%C5%99ib_smrkov%C3%BD" TargetMode="External"/><Relationship Id="rId7" Type="http://schemas.openxmlformats.org/officeDocument/2006/relationships/hyperlink" Target="http://upload.wikimedia.org/wikipedia/commons/thumb/0/09/-_Dried_Boletus_edulis_-.jpg/220px--_Dried_Boletus_edulis_-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thumb/e/ea/Futterr%C3%BCbe.jpg/640px-Futterr%C3%BCbe.jpg" TargetMode="External"/><Relationship Id="rId5" Type="http://schemas.openxmlformats.org/officeDocument/2006/relationships/hyperlink" Target="http://cs.wikipedia.org/wiki/Pe%C4%8D%C3%A1rka_dvouv%C3%BDtrus%C3%A1#mediaviewer/File:Champignons_Agaricus.jpg" TargetMode="External"/><Relationship Id="rId4" Type="http://schemas.openxmlformats.org/officeDocument/2006/relationships/hyperlink" Target="http://cs.wikipedia.org/wiki/Bedl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Význam lesů</a:t>
            </a:r>
            <a:endParaRPr lang="cs-CZ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2051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cs-CZ" dirty="0">
              <a:latin typeface="Calibri" pitchFamily="34" charset="0"/>
            </a:endParaRPr>
          </a:p>
        </p:txBody>
      </p:sp>
      <p:sp>
        <p:nvSpPr>
          <p:cNvPr id="2053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 smtClean="0"/>
              <a:t>Pří_262_Člověk a příroda_Význam lesů</a:t>
            </a:r>
            <a:endParaRPr lang="cs-CZ" dirty="0"/>
          </a:p>
          <a:p>
            <a:pPr algn="ctr"/>
            <a:r>
              <a:rPr lang="cs-CZ" b="1" dirty="0"/>
              <a:t>Autor: Mgr. Pavla Martincová</a:t>
            </a:r>
            <a:endParaRPr lang="cs-CZ" dirty="0">
              <a:latin typeface="Calibri" pitchFamily="34" charset="0"/>
            </a:endParaRPr>
          </a:p>
          <a:p>
            <a:pPr algn="ctr"/>
            <a:r>
              <a:rPr lang="cs-CZ" dirty="0"/>
              <a:t>Škola: Základní škola Velehrad, </a:t>
            </a:r>
            <a:r>
              <a:rPr lang="cs-CZ" dirty="0" err="1"/>
              <a:t>Salašská</a:t>
            </a:r>
            <a:r>
              <a:rPr lang="cs-CZ" dirty="0"/>
              <a:t> 300, 687 07 Velehrad</a:t>
            </a:r>
          </a:p>
        </p:txBody>
      </p:sp>
      <p:sp>
        <p:nvSpPr>
          <p:cNvPr id="2054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302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/>
              <a:t>Registrační číslo projektu: CZ.1.07/1.1.38/02.0025</a:t>
            </a:r>
          </a:p>
          <a:p>
            <a:pPr algn="ctr"/>
            <a:r>
              <a:rPr lang="cs-CZ" dirty="0"/>
              <a:t>Název projektu: Modernizace výuky na ZŠ Slušovice, </a:t>
            </a:r>
            <a:r>
              <a:rPr lang="cs-CZ" dirty="0" err="1"/>
              <a:t>Fryšták</a:t>
            </a:r>
            <a:r>
              <a:rPr lang="cs-CZ" dirty="0"/>
              <a:t>, </a:t>
            </a:r>
            <a:r>
              <a:rPr lang="cs-CZ" dirty="0" err="1"/>
              <a:t>Kašava</a:t>
            </a:r>
            <a:r>
              <a:rPr lang="cs-CZ" dirty="0"/>
              <a:t> a Velehrad</a:t>
            </a:r>
          </a:p>
          <a:p>
            <a:pPr algn="ctr"/>
            <a:r>
              <a:rPr lang="cs-CZ" sz="1200" dirty="0"/>
              <a:t>Tento projekt je spolufinancován z Evropského sociálního fondu a státního rozpočtu České republiky.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Chrání před </a:t>
            </a:r>
            <a:r>
              <a:rPr lang="cs-CZ" dirty="0" smtClean="0">
                <a:solidFill>
                  <a:schemeClr val="bg1"/>
                </a:solidFill>
              </a:rPr>
              <a:t>silným </a:t>
            </a:r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větrem</a:t>
            </a:r>
            <a:r>
              <a:rPr lang="cs-CZ" dirty="0" smtClean="0">
                <a:solidFill>
                  <a:schemeClr val="bg1"/>
                </a:solidFill>
              </a:rPr>
              <a:t>, snižuje jeho rychlost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194" name="Picture 2" descr="C:\Users\Martincovi\AppData\Local\Temp\Temporary Internet Files\Content.IE5\A7FDIG19\MM90030344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60648"/>
            <a:ext cx="1409734" cy="1268760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780928"/>
            <a:ext cx="441649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436096" y="378904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Polomy po orkánu </a:t>
            </a:r>
            <a:r>
              <a:rPr lang="cs-CZ" dirty="0" err="1" smtClean="0">
                <a:solidFill>
                  <a:schemeClr val="bg1"/>
                </a:solidFill>
              </a:rPr>
              <a:t>Kyrill</a:t>
            </a:r>
            <a:r>
              <a:rPr lang="cs-CZ" dirty="0" smtClean="0">
                <a:solidFill>
                  <a:schemeClr val="bg1"/>
                </a:solidFill>
              </a:rPr>
              <a:t>, Lužické hory 2007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Poskytuje materiál –</a:t>
            </a:r>
            <a:r>
              <a:rPr lang="cs-CZ" dirty="0" smtClean="0">
                <a:solidFill>
                  <a:srgbClr val="996600"/>
                </a:solidFill>
              </a:rPr>
              <a:t> </a:t>
            </a:r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dřevo</a:t>
            </a:r>
            <a:r>
              <a:rPr lang="cs-CZ" dirty="0" smtClean="0">
                <a:solidFill>
                  <a:schemeClr val="bg1"/>
                </a:solidFill>
              </a:rPr>
              <a:t>, důležitou surovinu pro výrobu papíru, nábytku …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Jmenuj, co všechno se vyrábí ze dřeva.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356992"/>
            <a:ext cx="226825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C:\Users\Martincovi\AppData\Local\Temp\Temporary Internet Files\Content.IE5\JFKDFPYH\MM900234669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89040"/>
            <a:ext cx="1440160" cy="1440160"/>
          </a:xfrm>
          <a:prstGeom prst="rect">
            <a:avLst/>
          </a:prstGeom>
          <a:noFill/>
        </p:spPr>
      </p:pic>
      <p:pic>
        <p:nvPicPr>
          <p:cNvPr id="9223" name="Picture 7" descr="C:\Users\Martincovi\AppData\Local\Temp\Temporary Internet Files\Content.IE5\2P3KGX7N\MM900285252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77072"/>
            <a:ext cx="1811375" cy="1365498"/>
          </a:xfrm>
          <a:prstGeom prst="rect">
            <a:avLst/>
          </a:prstGeom>
          <a:noFill/>
        </p:spPr>
      </p:pic>
      <p:pic>
        <p:nvPicPr>
          <p:cNvPr id="11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636912"/>
            <a:ext cx="619125" cy="809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Lesy jsou vyhledávaným místem </a:t>
            </a:r>
            <a:r>
              <a:rPr lang="cs-CZ" dirty="0" smtClean="0">
                <a:solidFill>
                  <a:srgbClr val="66FF66"/>
                </a:solidFill>
              </a:rPr>
              <a:t>odpočinku</a:t>
            </a:r>
            <a:r>
              <a:rPr lang="cs-CZ" dirty="0" smtClean="0">
                <a:solidFill>
                  <a:schemeClr val="bg1"/>
                </a:solidFill>
              </a:rPr>
              <a:t> a </a:t>
            </a:r>
            <a:r>
              <a:rPr lang="cs-CZ" dirty="0" smtClean="0">
                <a:solidFill>
                  <a:srgbClr val="66FF66"/>
                </a:solidFill>
              </a:rPr>
              <a:t>relaxace</a:t>
            </a:r>
            <a:r>
              <a:rPr lang="cs-CZ" dirty="0" smtClean="0">
                <a:solidFill>
                  <a:schemeClr val="bg1"/>
                </a:solidFill>
              </a:rPr>
              <a:t> díky čistému vzduchu, tichu a příjemnému prostředí.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284984"/>
            <a:ext cx="432318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292080" y="3789040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66CCFF"/>
                </a:solidFill>
              </a:rPr>
              <a:t>Lázně Luhačovice jsou oblíbené nejen pro léčbu dýchacích cest</a:t>
            </a:r>
            <a:r>
              <a:rPr lang="cs-CZ" sz="2000" dirty="0">
                <a:solidFill>
                  <a:srgbClr val="66CCFF"/>
                </a:solidFill>
              </a:rPr>
              <a:t>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869160"/>
            <a:ext cx="9525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Čemu dáváte přednost? Vyprávějte…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619125" cy="80962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420888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892696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Jaký druh lesa se v ČR vyskytuje nejčastěji?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2492896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tabLst>
                <a:tab pos="266700" algn="l"/>
              </a:tabLst>
            </a:pPr>
            <a:r>
              <a:rPr lang="cs-CZ" sz="3200" dirty="0" smtClean="0">
                <a:solidFill>
                  <a:schemeClr val="bg1"/>
                </a:solidFill>
              </a:rPr>
              <a:t> Navštívil jsi v okolí školy či domova 	nejbližší les? Vyprávěj, co jsi viděl.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67544" y="4005064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tabLst>
                <a:tab pos="266700" algn="l"/>
              </a:tabLst>
            </a:pPr>
            <a:r>
              <a:rPr lang="cs-CZ" sz="3200" dirty="0" smtClean="0">
                <a:solidFill>
                  <a:schemeClr val="bg1"/>
                </a:solidFill>
              </a:rPr>
              <a:t> Byli jste někdy na Šumavě, v Jeseníku, 	v Beskydech? Vyprávějte, proč	jezdíme relaxovat do přírody a lesů…</a:t>
            </a:r>
          </a:p>
        </p:txBody>
      </p:sp>
      <p:pic>
        <p:nvPicPr>
          <p:cNvPr id="7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619125" cy="809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964704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Proč jsou lesy označovány jako „plíce planety“?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6" y="270892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tabLst>
                <a:tab pos="266700" algn="l"/>
              </a:tabLst>
            </a:pPr>
            <a:r>
              <a:rPr lang="cs-CZ" sz="3200" dirty="0" smtClean="0">
                <a:solidFill>
                  <a:schemeClr val="bg1"/>
                </a:solidFill>
              </a:rPr>
              <a:t> Můžeme v lese rozdělat oheň? Vyprávějte, 	jak se máme v lese chovat.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4149080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</a:rPr>
              <a:t> Vysvětli, co znamená – les je zásobárna vody.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619125" cy="809625"/>
          </a:xfrm>
          <a:prstGeom prst="rect">
            <a:avLst/>
          </a:prstGeom>
          <a:noFill/>
        </p:spPr>
      </p:pic>
      <p:sp>
        <p:nvSpPr>
          <p:cNvPr id="8" name="Tree"/>
          <p:cNvSpPr>
            <a:spLocks noEditPoints="1" noChangeArrowheads="1"/>
          </p:cNvSpPr>
          <p:nvPr/>
        </p:nvSpPr>
        <p:spPr bwMode="auto">
          <a:xfrm>
            <a:off x="1403648" y="5301208"/>
            <a:ext cx="1089670" cy="134076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Tree"/>
          <p:cNvSpPr>
            <a:spLocks noEditPoints="1" noChangeArrowheads="1"/>
          </p:cNvSpPr>
          <p:nvPr/>
        </p:nvSpPr>
        <p:spPr bwMode="auto">
          <a:xfrm>
            <a:off x="2627784" y="5301208"/>
            <a:ext cx="1089670" cy="134076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36711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Byli jste někdy v Krušných horách? Víte, co způsobilo zničení lesů v této oblasti?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upload.wikimedia.org/wikipedia/commons/0/0c/Acid_rain_wood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708920"/>
            <a:ext cx="5112568" cy="3834426"/>
          </a:xfrm>
          <a:prstGeom prst="rect">
            <a:avLst/>
          </a:prstGeom>
          <a:noFill/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0648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76672"/>
            <a:ext cx="619125" cy="80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1628800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tabLst>
                <a:tab pos="266700" algn="l"/>
              </a:tabLst>
            </a:pPr>
            <a:r>
              <a:rPr lang="cs-CZ" sz="3200" dirty="0" smtClean="0">
                <a:solidFill>
                  <a:schemeClr val="bg1"/>
                </a:solidFill>
              </a:rPr>
              <a:t> Chodíte na houby? Proč se jim daří 	hlavně v lese? Znáš některé jedlé 	houby? Jaká jídla z nich připravujeme?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32770" name="Picture 2" descr="http://upload.wikimedia.org/wikipedia/commons/thumb/b/bf/AD2009Sep13_Boletus_edulis_01.jpg/1280px-AD2009Sep13_Boletus_edulis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2863016" cy="1915045"/>
          </a:xfrm>
          <a:prstGeom prst="rect">
            <a:avLst/>
          </a:prstGeom>
          <a:noFill/>
        </p:spPr>
      </p:pic>
      <p:pic>
        <p:nvPicPr>
          <p:cNvPr id="32772" name="Picture 4" descr="http://upload.wikimedia.org/wikipedia/commons/thumb/b/ba/Bedla.jpg/640px-Bed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356992"/>
            <a:ext cx="2306254" cy="3121597"/>
          </a:xfrm>
          <a:prstGeom prst="rect">
            <a:avLst/>
          </a:prstGeom>
          <a:noFill/>
        </p:spPr>
      </p:pic>
      <p:pic>
        <p:nvPicPr>
          <p:cNvPr id="8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32656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76672"/>
            <a:ext cx="619125" cy="809625"/>
          </a:xfrm>
          <a:prstGeom prst="rect">
            <a:avLst/>
          </a:prstGeom>
          <a:noFill/>
        </p:spPr>
      </p:pic>
      <p:pic>
        <p:nvPicPr>
          <p:cNvPr id="32774" name="Picture 6" descr="http://upload.wikimedia.org/wikipedia/commons/f/ff/Champignons_Agaric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717032"/>
            <a:ext cx="3128864" cy="2346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Houbám se daří ve vlhkém a stinném prostředí.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Nejčastěji sbíráme hřib smrkový, bedlu jedlou, žampiony (viz fotografie).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Hřiby můžeme upravit a sníst na několik způsobů – smaženice, houbová omáčka, polévka… Hřiby se mohou též sušit, zavařovat i mrazit.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331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Houbové menu</a:t>
            </a:r>
            <a:endParaRPr lang="cs-CZ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6" y="2204864"/>
            <a:ext cx="3980277" cy="2983820"/>
          </a:xfrm>
          <a:prstGeom prst="rect">
            <a:avLst/>
          </a:prstGeom>
        </p:spPr>
      </p:pic>
      <p:pic>
        <p:nvPicPr>
          <p:cNvPr id="1026" name="Picture 2" descr="File:- Dried Boletus edulis 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86" y="1916216"/>
            <a:ext cx="4313337" cy="35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57200" y="5301208"/>
            <a:ext cx="245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smaženice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572000" y="548587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sušené houby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6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Anotace:</a:t>
            </a:r>
            <a:endParaRPr lang="cs-CZ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307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738000" rIns="73800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cs-CZ" dirty="0"/>
              <a:t>Digitální učební materiál je určen k seznámení s </a:t>
            </a:r>
            <a:r>
              <a:rPr lang="cs-CZ" dirty="0" smtClean="0"/>
              <a:t>významem lesů.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 smtClean="0"/>
              <a:t>Materiál rozvíjí a vysvětluje základní probíranou látku podle ŠVP a názorně žáky poučí o významu lesů.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/>
              <a:t>Je určen pro předmět přírodověda 4. </a:t>
            </a:r>
            <a:r>
              <a:rPr lang="cs-CZ" dirty="0" smtClean="0"/>
              <a:t>ročníku.</a:t>
            </a:r>
            <a:endParaRPr lang="cs-CZ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dirty="0"/>
              <a:t>Tento materiál vznikl jako doplňující materiál k učebnici: </a:t>
            </a:r>
            <a:r>
              <a:rPr lang="cs-CZ" altLang="cs-CZ" dirty="0">
                <a:latin typeface="Arial" panose="020B0604020202020204" pitchFamily="34" charset="0"/>
              </a:rPr>
              <a:t>ŠTIKOVÁ, Věra. </a:t>
            </a:r>
            <a:r>
              <a:rPr lang="cs-CZ" altLang="cs-CZ" i="1" dirty="0">
                <a:latin typeface="Arial" panose="020B0604020202020204" pitchFamily="34" charset="0"/>
              </a:rPr>
              <a:t>Člověk a jeho svět: přírodověda pro 4. ročník</a:t>
            </a:r>
            <a:r>
              <a:rPr lang="cs-CZ" altLang="cs-CZ" dirty="0">
                <a:latin typeface="Arial" panose="020B0604020202020204" pitchFamily="34" charset="0"/>
              </a:rPr>
              <a:t>. 2. vyd. Bratislavská 23d, 602 00 Brno: NOVÁ ŠKOLA, s. r. o., 2011. ISBN 978-80-7289-211-2.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Wood</a:t>
            </a:r>
            <a:r>
              <a:rPr lang="cs-CZ" sz="1200" dirty="0" smtClean="0">
                <a:solidFill>
                  <a:schemeClr val="bg1"/>
                </a:solidFill>
              </a:rPr>
              <a:t> Jizera </a:t>
            </a:r>
            <a:r>
              <a:rPr lang="cs-CZ" sz="1200" dirty="0" err="1" smtClean="0">
                <a:solidFill>
                  <a:schemeClr val="bg1"/>
                </a:solidFill>
              </a:rPr>
              <a:t>Mountains.JPG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10. 7. 2006, 20:47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2"/>
              </a:rPr>
              <a:t>http://cs.wikipedia.org/wiki/Soubor:Wood_Jizera_Mountains.JPG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Palkovické</a:t>
            </a:r>
            <a:r>
              <a:rPr lang="cs-CZ" sz="1200" dirty="0" smtClean="0">
                <a:solidFill>
                  <a:schemeClr val="bg1"/>
                </a:solidFill>
              </a:rPr>
              <a:t> hůrky, Babí hora, bučina.</a:t>
            </a:r>
            <a:r>
              <a:rPr lang="cs-CZ" sz="1200" dirty="0" err="1" smtClean="0">
                <a:solidFill>
                  <a:schemeClr val="bg1"/>
                </a:solidFill>
              </a:rPr>
              <a:t>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16. 7. 2008, 18:38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3"/>
              </a:rPr>
              <a:t>http://cs.wikipedia.org/wiki/Soubor:Palkovické_hůrky,_Babí_hora,_bučina.jpg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File:Autumn in </a:t>
            </a:r>
            <a:r>
              <a:rPr lang="cs-CZ" sz="1200" dirty="0" err="1" smtClean="0">
                <a:solidFill>
                  <a:schemeClr val="bg1"/>
                </a:solidFill>
              </a:rPr>
              <a:t>Cansiglio.jpg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19:39, 26 </a:t>
            </a:r>
            <a:r>
              <a:rPr lang="cs-CZ" sz="1200" dirty="0" err="1" smtClean="0">
                <a:solidFill>
                  <a:schemeClr val="bg1"/>
                </a:solidFill>
              </a:rPr>
              <a:t>July</a:t>
            </a:r>
            <a:r>
              <a:rPr lang="cs-CZ" sz="1200" dirty="0" smtClean="0">
                <a:solidFill>
                  <a:schemeClr val="bg1"/>
                </a:solidFill>
              </a:rPr>
              <a:t> 2010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http://commons.wikimedia.org/wiki/File:Autumn_in_Cansiglio.jpg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Http://cs.wikipedia.org/wiki/Soubor:The_Chase_Wood_-_Newbury.jpg.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11. 6. 2005, 22:09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5"/>
              </a:rPr>
              <a:t>http://cs.wikipedia.org/wiki/Soubor:The_Chase_Wood_-_Newbury.jpg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Kid</a:t>
            </a:r>
            <a:r>
              <a:rPr lang="cs-CZ" sz="1200" dirty="0" smtClean="0">
                <a:solidFill>
                  <a:schemeClr val="bg1"/>
                </a:solidFill>
              </a:rPr>
              <a:t>-</a:t>
            </a:r>
            <a:r>
              <a:rPr lang="cs-CZ" sz="1200" dirty="0" err="1" smtClean="0">
                <a:solidFill>
                  <a:schemeClr val="bg1"/>
                </a:solidFill>
              </a:rPr>
              <a:t>jbk.jpg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2. 7. 2009, 03:10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6"/>
              </a:rPr>
              <a:t>http://cs.wikipedia.org/wiki/Soubor:Kid-jbk.jpg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File:Bubo </a:t>
            </a:r>
            <a:r>
              <a:rPr lang="cs-CZ" sz="1200" dirty="0" err="1" smtClean="0">
                <a:solidFill>
                  <a:schemeClr val="bg1"/>
                </a:solidFill>
              </a:rPr>
              <a:t>bubo</a:t>
            </a:r>
            <a:r>
              <a:rPr lang="cs-CZ" sz="1200" dirty="0" smtClean="0">
                <a:solidFill>
                  <a:schemeClr val="bg1"/>
                </a:solidFill>
              </a:rPr>
              <a:t> 1 (Martin </a:t>
            </a:r>
            <a:r>
              <a:rPr lang="cs-CZ" sz="1200" dirty="0" err="1" smtClean="0">
                <a:solidFill>
                  <a:schemeClr val="bg1"/>
                </a:solidFill>
              </a:rPr>
              <a:t>Mecnarowski</a:t>
            </a:r>
            <a:r>
              <a:rPr lang="cs-CZ" sz="1200" dirty="0" smtClean="0">
                <a:solidFill>
                  <a:schemeClr val="bg1"/>
                </a:solidFill>
              </a:rPr>
              <a:t>).</a:t>
            </a:r>
            <a:r>
              <a:rPr lang="cs-CZ" sz="1200" dirty="0" err="1" smtClean="0">
                <a:solidFill>
                  <a:schemeClr val="bg1"/>
                </a:solidFill>
              </a:rPr>
              <a:t>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20:31, 13 </a:t>
            </a:r>
            <a:r>
              <a:rPr lang="cs-CZ" sz="1200" dirty="0" err="1" smtClean="0">
                <a:solidFill>
                  <a:schemeClr val="bg1"/>
                </a:solidFill>
              </a:rPr>
              <a:t>January</a:t>
            </a:r>
            <a:r>
              <a:rPr lang="cs-CZ" sz="1200" dirty="0" smtClean="0">
                <a:solidFill>
                  <a:schemeClr val="bg1"/>
                </a:solidFill>
              </a:rPr>
              <a:t> 2011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7"/>
              </a:rPr>
              <a:t>http://commons.wikimedia.org/wiki/File:Bubo_bubo_1_(Martin_Mecnarowski).jpg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File:BilberriesBig.jpg.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10:59, 12 </a:t>
            </a:r>
            <a:r>
              <a:rPr lang="cs-CZ" sz="1200" dirty="0" err="1" smtClean="0">
                <a:solidFill>
                  <a:schemeClr val="bg1"/>
                </a:solidFill>
              </a:rPr>
              <a:t>February</a:t>
            </a:r>
            <a:r>
              <a:rPr lang="cs-CZ" sz="1200" dirty="0" smtClean="0">
                <a:solidFill>
                  <a:schemeClr val="bg1"/>
                </a:solidFill>
              </a:rPr>
              <a:t> 2009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8"/>
              </a:rPr>
              <a:t>http://en.wikipedia.org/wiki/File:BilberriesBig.jpg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Vlastní kresba – autor: Václav Martinec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Pohořský</a:t>
            </a:r>
            <a:r>
              <a:rPr lang="cs-CZ" sz="1200" dirty="0" smtClean="0">
                <a:solidFill>
                  <a:schemeClr val="bg1"/>
                </a:solidFill>
              </a:rPr>
              <a:t>-potok-57.jpg.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27. 3. 2008, 23:58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9"/>
              </a:rPr>
              <a:t>http://cs.wikipedia.org/wiki/Soubor:Pohořský-potok-57.jpg</a:t>
            </a:r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200" dirty="0" err="1" smtClean="0">
                <a:solidFill>
                  <a:schemeClr val="bg1"/>
                </a:solidFill>
              </a:rPr>
              <a:t>Lêer</a:t>
            </a:r>
            <a:r>
              <a:rPr lang="cs-CZ" sz="1200" dirty="0" smtClean="0">
                <a:solidFill>
                  <a:schemeClr val="bg1"/>
                </a:solidFill>
              </a:rPr>
              <a:t>:Ant on mosshill02.jpg.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10:56, 28 </a:t>
            </a:r>
            <a:r>
              <a:rPr lang="cs-CZ" sz="1200" dirty="0" err="1" smtClean="0">
                <a:solidFill>
                  <a:schemeClr val="bg1"/>
                </a:solidFill>
              </a:rPr>
              <a:t>Augustus</a:t>
            </a:r>
            <a:r>
              <a:rPr lang="cs-CZ" sz="1200" dirty="0" smtClean="0">
                <a:solidFill>
                  <a:schemeClr val="bg1"/>
                </a:solidFill>
              </a:rPr>
              <a:t> 2005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2"/>
              </a:rPr>
              <a:t>http://af.wikipedia.org/wiki/Lêer:Ant_on_mosshill02.jpg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Wald</a:t>
            </a:r>
            <a:r>
              <a:rPr lang="cs-CZ" sz="1200" dirty="0" smtClean="0">
                <a:solidFill>
                  <a:schemeClr val="bg1"/>
                </a:solidFill>
              </a:rPr>
              <a:t> nach </a:t>
            </a:r>
            <a:r>
              <a:rPr lang="cs-CZ" sz="1200" dirty="0" err="1" smtClean="0">
                <a:solidFill>
                  <a:schemeClr val="bg1"/>
                </a:solidFill>
              </a:rPr>
              <a:t>Kyrill.JPG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20. 1. 2007, 08:27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3"/>
              </a:rPr>
              <a:t>http://cs.wikipedia.org/wiki/Soubor:Wald_nach_Kyrill.JPG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err="1" smtClean="0">
                <a:solidFill>
                  <a:schemeClr val="bg1"/>
                </a:solidFill>
              </a:rPr>
              <a:t>Datei</a:t>
            </a:r>
            <a:r>
              <a:rPr lang="cs-CZ" sz="1200" dirty="0" smtClean="0">
                <a:solidFill>
                  <a:schemeClr val="bg1"/>
                </a:solidFill>
              </a:rPr>
              <a:t>:</a:t>
            </a:r>
            <a:r>
              <a:rPr lang="cs-CZ" sz="1200" dirty="0" err="1" smtClean="0">
                <a:solidFill>
                  <a:schemeClr val="bg1"/>
                </a:solidFill>
              </a:rPr>
              <a:t>Gattersaege.png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02:10, 1. Nov. 2004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http://de.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wikipedia.org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/w/index.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php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?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title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=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Datei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: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Gattersaege.png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&amp;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filetimestamp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=20041101001001&amp;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Soubor:Luhacovice2.JPG.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31. 7. 2008, 22:07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5"/>
              </a:rPr>
              <a:t>http://cs.wikipedia.org/wiki/Soubor:Luhacovice2.JPG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Soubor:2005 </a:t>
            </a:r>
            <a:r>
              <a:rPr lang="cs-CZ" sz="1200" dirty="0" err="1" smtClean="0">
                <a:solidFill>
                  <a:schemeClr val="bg1"/>
                </a:solidFill>
              </a:rPr>
              <a:t>summer</a:t>
            </a:r>
            <a:r>
              <a:rPr lang="cs-CZ" sz="1200" dirty="0" smtClean="0">
                <a:solidFill>
                  <a:schemeClr val="bg1"/>
                </a:solidFill>
              </a:rPr>
              <a:t> camp </a:t>
            </a:r>
            <a:r>
              <a:rPr lang="cs-CZ" sz="1200" dirty="0" err="1" smtClean="0">
                <a:solidFill>
                  <a:schemeClr val="bg1"/>
                </a:solidFill>
              </a:rPr>
              <a:t>of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scouts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from</a:t>
            </a:r>
            <a:r>
              <a:rPr lang="cs-CZ" sz="1200" dirty="0" smtClean="0">
                <a:solidFill>
                  <a:schemeClr val="bg1"/>
                </a:solidFill>
              </a:rPr>
              <a:t> Třebíč, </a:t>
            </a:r>
            <a:r>
              <a:rPr lang="cs-CZ" sz="1200" dirty="0" err="1" smtClean="0">
                <a:solidFill>
                  <a:schemeClr val="bg1"/>
                </a:solidFill>
              </a:rPr>
              <a:t>Czech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Republic.jpg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31. 7. 2008, 22:07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6"/>
              </a:rPr>
              <a:t>http://cs.wikipedia.org/wiki/Soubor:2005_summer_camp_of_scouts_from_Třebíč,_Czech_Republic.jpg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Soubor:Ski-</a:t>
            </a:r>
            <a:r>
              <a:rPr lang="cs-CZ" sz="1200" dirty="0" err="1" smtClean="0">
                <a:solidFill>
                  <a:schemeClr val="bg1"/>
                </a:solidFill>
              </a:rPr>
              <a:t>Šumava.JPG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22. 10. 2011, 08:35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7"/>
              </a:rPr>
              <a:t>http://cs.wikipedia.org/wiki/Soubor:Ski-Šumava.JPG</a:t>
            </a:r>
            <a:endParaRPr lang="cs-CZ" sz="12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sz="1200" dirty="0">
                <a:solidFill>
                  <a:schemeClr val="bg1"/>
                </a:solidFill>
                <a:latin typeface="Arial" panose="020B0604020202020204" pitchFamily="34" charset="0"/>
              </a:rPr>
              <a:t>ŠTIKOVÁ, Věra. </a:t>
            </a:r>
            <a:r>
              <a:rPr lang="cs-CZ" altLang="cs-CZ" sz="1200" i="1" dirty="0">
                <a:solidFill>
                  <a:schemeClr val="bg1"/>
                </a:solidFill>
                <a:latin typeface="Arial" panose="020B0604020202020204" pitchFamily="34" charset="0"/>
              </a:rPr>
              <a:t>Člověk a jeho svět: přírodověda pro 4. ročník</a:t>
            </a:r>
            <a:r>
              <a:rPr lang="cs-CZ" altLang="cs-CZ" sz="1200" dirty="0">
                <a:solidFill>
                  <a:schemeClr val="bg1"/>
                </a:solidFill>
                <a:latin typeface="Arial" panose="020B0604020202020204" pitchFamily="34" charset="0"/>
              </a:rPr>
              <a:t>. 2. vyd. Bratislavská 23d, 602 00 Brno: NOVÁ ŠKOLA, s. r. o., 2011. ISBN 978-80-7289-211-2. 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Acid </a:t>
            </a:r>
            <a:r>
              <a:rPr lang="cs-CZ" sz="1200" dirty="0" err="1" smtClean="0">
                <a:solidFill>
                  <a:schemeClr val="bg1"/>
                </a:solidFill>
              </a:rPr>
              <a:t>rain</a:t>
            </a:r>
            <a:r>
              <a:rPr lang="cs-CZ" sz="1200" dirty="0" smtClean="0">
                <a:solidFill>
                  <a:schemeClr val="bg1"/>
                </a:solidFill>
              </a:rPr>
              <a:t> woods1. In: </a:t>
            </a:r>
            <a:r>
              <a:rPr lang="cs-CZ" sz="1200" i="1" dirty="0" err="1" smtClean="0">
                <a:solidFill>
                  <a:schemeClr val="bg1"/>
                </a:solidFill>
              </a:rPr>
              <a:t>Wikipedia</a:t>
            </a:r>
            <a:r>
              <a:rPr lang="cs-CZ" sz="1200" i="1" dirty="0" smtClean="0">
                <a:solidFill>
                  <a:schemeClr val="bg1"/>
                </a:solidFill>
              </a:rPr>
              <a:t>: </a:t>
            </a:r>
            <a:r>
              <a:rPr lang="cs-CZ" sz="1200" i="1" dirty="0" err="1" smtClean="0">
                <a:solidFill>
                  <a:schemeClr val="bg1"/>
                </a:solidFill>
              </a:rPr>
              <a:t>the</a:t>
            </a:r>
            <a:r>
              <a:rPr lang="cs-CZ" sz="1200" i="1" dirty="0" smtClean="0">
                <a:solidFill>
                  <a:schemeClr val="bg1"/>
                </a:solidFill>
              </a:rPr>
              <a:t> free </a:t>
            </a:r>
            <a:r>
              <a:rPr lang="cs-CZ" sz="1200" i="1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7. července 2006 [cit. 2014-09-14]. Dostupné z: </a:t>
            </a:r>
            <a:r>
              <a:rPr lang="cs-CZ" sz="1200" dirty="0" smtClean="0">
                <a:solidFill>
                  <a:schemeClr val="bg1"/>
                </a:solidFill>
                <a:hlinkClick r:id="rId8"/>
              </a:rPr>
              <a:t>http://cs.wikipedia.org/wiki/Kysel%C3%BD_d%C3%A9%C5%A1%C5%A5#mediaviewer/File:Acid_rain_woods1.JPG</a:t>
            </a:r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AD2009Sep13 </a:t>
            </a:r>
            <a:r>
              <a:rPr lang="cs-CZ" sz="1200" dirty="0" err="1" smtClean="0">
                <a:solidFill>
                  <a:schemeClr val="bg1"/>
                </a:solidFill>
              </a:rPr>
              <a:t>Boletus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edulis</a:t>
            </a:r>
            <a:r>
              <a:rPr lang="cs-CZ" sz="1200" dirty="0" smtClean="0">
                <a:solidFill>
                  <a:schemeClr val="bg1"/>
                </a:solidFill>
              </a:rPr>
              <a:t> 01. In: </a:t>
            </a:r>
            <a:r>
              <a:rPr lang="cs-CZ" sz="1200" i="1" dirty="0" err="1" smtClean="0">
                <a:solidFill>
                  <a:schemeClr val="bg1"/>
                </a:solidFill>
              </a:rPr>
              <a:t>Wikipedia</a:t>
            </a:r>
            <a:r>
              <a:rPr lang="cs-CZ" sz="1200" i="1" dirty="0" smtClean="0">
                <a:solidFill>
                  <a:schemeClr val="bg1"/>
                </a:solidFill>
              </a:rPr>
              <a:t>: </a:t>
            </a:r>
            <a:r>
              <a:rPr lang="cs-CZ" sz="1200" i="1" dirty="0" err="1" smtClean="0">
                <a:solidFill>
                  <a:schemeClr val="bg1"/>
                </a:solidFill>
              </a:rPr>
              <a:t>the</a:t>
            </a:r>
            <a:r>
              <a:rPr lang="cs-CZ" sz="1200" i="1" dirty="0" smtClean="0">
                <a:solidFill>
                  <a:schemeClr val="bg1"/>
                </a:solidFill>
              </a:rPr>
              <a:t> free </a:t>
            </a:r>
            <a:r>
              <a:rPr lang="cs-CZ" sz="1200" i="1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13. září 2009 [cit. 2014-09-14]. Dostupné z: </a:t>
            </a:r>
            <a:r>
              <a:rPr lang="cs-CZ" sz="1200" dirty="0" smtClean="0">
                <a:solidFill>
                  <a:schemeClr val="bg1"/>
                </a:solidFill>
                <a:hlinkClick r:id="rId3"/>
              </a:rPr>
              <a:t>http://cs.wikipedia.org/wiki/H%C5%99ib_smrkov%C3%BD#mediaviewer/File:AD2009Sep13_Boletus_edulis_01.jpg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Bedla</a:t>
            </a:r>
            <a:r>
              <a:rPr lang="en-US" sz="1200" dirty="0" smtClean="0">
                <a:solidFill>
                  <a:schemeClr val="bg1"/>
                </a:solidFill>
              </a:rPr>
              <a:t>. In: </a:t>
            </a:r>
            <a:r>
              <a:rPr lang="en-US" sz="1200" i="1" dirty="0" smtClean="0">
                <a:solidFill>
                  <a:schemeClr val="bg1"/>
                </a:solidFill>
              </a:rPr>
              <a:t>Wikipedia: the free encyclopedia</a:t>
            </a:r>
            <a:r>
              <a:rPr lang="en-US" sz="1200" dirty="0" smtClean="0">
                <a:solidFill>
                  <a:schemeClr val="bg1"/>
                </a:solidFill>
              </a:rPr>
              <a:t> [online]. San Francisco (CA): Wikimedia Foundation, 2001-, 22.09.2007 [cit. 2014-09-14]. </a:t>
            </a:r>
            <a:r>
              <a:rPr lang="en-US" sz="1200" dirty="0" err="1" smtClean="0">
                <a:solidFill>
                  <a:schemeClr val="bg1"/>
                </a:solidFill>
              </a:rPr>
              <a:t>Dostupné</a:t>
            </a:r>
            <a:r>
              <a:rPr lang="en-US" sz="1200" dirty="0" smtClean="0">
                <a:solidFill>
                  <a:schemeClr val="bg1"/>
                </a:solidFill>
              </a:rPr>
              <a:t> z: </a:t>
            </a:r>
            <a:r>
              <a:rPr lang="en-US" sz="1200" dirty="0" smtClean="0">
                <a:solidFill>
                  <a:schemeClr val="bg1"/>
                </a:solidFill>
                <a:hlinkClick r:id="rId4"/>
              </a:rPr>
              <a:t>http://cs.wikipedia.org/wiki/Bedla#mediaviewer/File:Bedla.jpg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err="1" smtClean="0">
                <a:solidFill>
                  <a:schemeClr val="bg1"/>
                </a:solidFill>
              </a:rPr>
              <a:t>Champignons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Agaricus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i="1" dirty="0" err="1" smtClean="0">
                <a:solidFill>
                  <a:schemeClr val="bg1"/>
                </a:solidFill>
              </a:rPr>
              <a:t>Wikipedia</a:t>
            </a:r>
            <a:r>
              <a:rPr lang="cs-CZ" sz="1200" i="1" dirty="0" smtClean="0">
                <a:solidFill>
                  <a:schemeClr val="bg1"/>
                </a:solidFill>
              </a:rPr>
              <a:t>: </a:t>
            </a:r>
            <a:r>
              <a:rPr lang="cs-CZ" sz="1200" i="1" dirty="0" err="1" smtClean="0">
                <a:solidFill>
                  <a:schemeClr val="bg1"/>
                </a:solidFill>
              </a:rPr>
              <a:t>the</a:t>
            </a:r>
            <a:r>
              <a:rPr lang="cs-CZ" sz="1200" i="1" dirty="0" smtClean="0">
                <a:solidFill>
                  <a:schemeClr val="bg1"/>
                </a:solidFill>
              </a:rPr>
              <a:t> free </a:t>
            </a:r>
            <a:r>
              <a:rPr lang="cs-CZ" sz="1200" i="1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30. březen 2006 [cit. 2014-09-14]. Dostupné z: </a:t>
            </a:r>
            <a:r>
              <a:rPr lang="cs-CZ" sz="1200" dirty="0" smtClean="0">
                <a:solidFill>
                  <a:schemeClr val="bg1"/>
                </a:solidFill>
                <a:hlinkClick r:id="rId5"/>
              </a:rPr>
              <a:t>http://cs.wikipedia.org/wiki/Pe%C4%8D%C3%A1rka_dvouv%C3%BDtrus%C3%A1#mediaviewer/File:Champignons_Agaricus.jpg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err="1">
                <a:solidFill>
                  <a:schemeClr val="bg1"/>
                </a:solidFill>
              </a:rPr>
              <a:t>Smazenice-typical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czech</a:t>
            </a:r>
            <a:r>
              <a:rPr lang="cs-CZ" sz="1200" dirty="0">
                <a:solidFill>
                  <a:schemeClr val="bg1"/>
                </a:solidFill>
              </a:rPr>
              <a:t> food. In: </a:t>
            </a:r>
            <a:r>
              <a:rPr lang="cs-CZ" sz="1200" i="1" dirty="0" err="1">
                <a:solidFill>
                  <a:schemeClr val="bg1"/>
                </a:solidFill>
              </a:rPr>
              <a:t>Wikipedia</a:t>
            </a:r>
            <a:r>
              <a:rPr lang="cs-CZ" sz="1200" i="1" dirty="0">
                <a:solidFill>
                  <a:schemeClr val="bg1"/>
                </a:solidFill>
              </a:rPr>
              <a:t>: </a:t>
            </a:r>
            <a:r>
              <a:rPr lang="cs-CZ" sz="1200" i="1" dirty="0" err="1">
                <a:solidFill>
                  <a:schemeClr val="bg1"/>
                </a:solidFill>
              </a:rPr>
              <a:t>the</a:t>
            </a:r>
            <a:r>
              <a:rPr lang="cs-CZ" sz="1200" i="1" dirty="0">
                <a:solidFill>
                  <a:schemeClr val="bg1"/>
                </a:solidFill>
              </a:rPr>
              <a:t> free </a:t>
            </a:r>
            <a:r>
              <a:rPr lang="cs-CZ" sz="1200" i="1" dirty="0" err="1">
                <a:solidFill>
                  <a:schemeClr val="bg1"/>
                </a:solidFill>
              </a:rPr>
              <a:t>encyclopedia</a:t>
            </a:r>
            <a:r>
              <a:rPr lang="cs-CZ" sz="1200" dirty="0">
                <a:solidFill>
                  <a:schemeClr val="bg1"/>
                </a:solidFill>
              </a:rPr>
              <a:t> [online]. San Francisco (CA): </a:t>
            </a:r>
            <a:r>
              <a:rPr lang="cs-CZ" sz="1200" dirty="0" err="1">
                <a:solidFill>
                  <a:schemeClr val="bg1"/>
                </a:solidFill>
              </a:rPr>
              <a:t>Wikimedia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Foundation</a:t>
            </a:r>
            <a:r>
              <a:rPr lang="cs-CZ" sz="1200" dirty="0">
                <a:solidFill>
                  <a:schemeClr val="bg1"/>
                </a:solidFill>
              </a:rPr>
              <a:t>, 2001-, 3.7. 2009 [cit. 2014-11-21]. Dostupné z: </a:t>
            </a:r>
            <a:r>
              <a:rPr lang="cs-CZ" sz="1200" dirty="0">
                <a:solidFill>
                  <a:schemeClr val="bg1"/>
                </a:solidFill>
                <a:hlinkClick r:id="rId6"/>
              </a:rPr>
              <a:t>http://</a:t>
            </a:r>
            <a:r>
              <a:rPr lang="cs-CZ" sz="1200" dirty="0" smtClean="0">
                <a:solidFill>
                  <a:schemeClr val="bg1"/>
                </a:solidFill>
                <a:hlinkClick r:id="rId6"/>
              </a:rPr>
              <a:t>upload.wikimedia.org/wikipedia/commons/thumb/e/ea/Futterr%C3%BCbe.jpg/640px-Futterr%C3%BCbe.jpg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Dried Boletus. In: </a:t>
            </a:r>
            <a:r>
              <a:rPr lang="en-US" sz="1200" i="1" dirty="0">
                <a:solidFill>
                  <a:schemeClr val="bg1"/>
                </a:solidFill>
              </a:rPr>
              <a:t>Wikipedia: the free encyclopedia</a:t>
            </a:r>
            <a:r>
              <a:rPr lang="en-US" sz="1200" dirty="0">
                <a:solidFill>
                  <a:schemeClr val="bg1"/>
                </a:solidFill>
              </a:rPr>
              <a:t> [online]. San Francisco (CA): Wikimedia Foundation, 2001-, 16:08, 22 February 2007 [cit. 2014-11-21]. </a:t>
            </a:r>
            <a:r>
              <a:rPr lang="en-US" sz="1200" dirty="0" err="1">
                <a:solidFill>
                  <a:schemeClr val="bg1"/>
                </a:solidFill>
              </a:rPr>
              <a:t>Dostupné</a:t>
            </a:r>
            <a:r>
              <a:rPr lang="en-US" sz="1200" dirty="0">
                <a:solidFill>
                  <a:schemeClr val="bg1"/>
                </a:solidFill>
              </a:rPr>
              <a:t> z: </a:t>
            </a:r>
            <a:r>
              <a:rPr lang="en-US" sz="1200" dirty="0">
                <a:solidFill>
                  <a:schemeClr val="bg1"/>
                </a:solidFill>
                <a:hlinkClick r:id="rId7"/>
              </a:rPr>
              <a:t>http://upload.wikimedia.org/wikipedia/commons/thumb/0/09/-_Dried_Boletus_edulis_-.jpg/220px--_Dried_Boletus_edulis_-.</a:t>
            </a:r>
            <a:r>
              <a:rPr lang="en-US" sz="1200" dirty="0" smtClean="0">
                <a:solidFill>
                  <a:schemeClr val="bg1"/>
                </a:solidFill>
                <a:hlinkClick r:id="rId7"/>
              </a:rPr>
              <a:t>jpg</a:t>
            </a:r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Lesy v České republice zabírají 33% rozlohy. Převážnou část tvoří lesy </a:t>
            </a:r>
            <a:r>
              <a:rPr lang="cs-CZ" dirty="0" smtClean="0">
                <a:solidFill>
                  <a:srgbClr val="66FF66"/>
                </a:solidFill>
              </a:rPr>
              <a:t>jehličnaté</a:t>
            </a:r>
            <a:r>
              <a:rPr lang="cs-CZ" dirty="0" smtClean="0"/>
              <a:t>. </a:t>
            </a: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140968"/>
            <a:ext cx="432048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292080" y="321297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Např. </a:t>
            </a:r>
          </a:p>
        </p:txBody>
      </p:sp>
      <p:sp>
        <p:nvSpPr>
          <p:cNvPr id="1028" name="Tree"/>
          <p:cNvSpPr>
            <a:spLocks noEditPoints="1" noChangeArrowheads="1"/>
          </p:cNvSpPr>
          <p:nvPr/>
        </p:nvSpPr>
        <p:spPr bwMode="auto">
          <a:xfrm>
            <a:off x="7380312" y="4077072"/>
            <a:ext cx="1089670" cy="134076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364088" y="357301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smrk</a:t>
            </a:r>
            <a:endParaRPr lang="cs-CZ" sz="2400" dirty="0">
              <a:solidFill>
                <a:srgbClr val="66FF33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64088" y="393305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jedle</a:t>
            </a:r>
            <a:endParaRPr lang="cs-CZ" sz="2400" dirty="0">
              <a:solidFill>
                <a:srgbClr val="66FF33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364088" y="429309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modřín</a:t>
            </a:r>
            <a:endParaRPr lang="cs-CZ" sz="2400" dirty="0">
              <a:solidFill>
                <a:srgbClr val="66FF33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364088" y="465313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borovice</a:t>
            </a:r>
            <a:endParaRPr lang="cs-CZ" sz="2400" dirty="0">
              <a:solidFill>
                <a:srgbClr val="66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28" grpId="0" animBg="1"/>
      <p:bldP spid="10" grpId="0" build="p"/>
      <p:bldP spid="11" grpId="0" build="p"/>
      <p:bldP spid="12" grpId="0" build="p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Další (v ČR ojedinělou) skupinou jsou lesy </a:t>
            </a:r>
            <a:r>
              <a:rPr lang="cs-CZ" dirty="0" smtClean="0">
                <a:solidFill>
                  <a:srgbClr val="FFFF00"/>
                </a:solidFill>
              </a:rPr>
              <a:t>listnaté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4464496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220072" y="227687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FF00"/>
                </a:solidFill>
              </a:rPr>
              <a:t>Např. </a:t>
            </a:r>
            <a:endParaRPr lang="cs-CZ" sz="2400" dirty="0">
              <a:solidFill>
                <a:srgbClr val="FFFF00"/>
              </a:solidFill>
            </a:endParaRPr>
          </a:p>
        </p:txBody>
      </p:sp>
      <p:pic>
        <p:nvPicPr>
          <p:cNvPr id="2051" name="Picture 3" descr="C:\Users\Martincovi\AppData\Local\Temp\Temporary Internet Files\Content.IE5\2P3KGX7N\MC90002724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005064"/>
            <a:ext cx="1493215" cy="1686154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220072" y="27089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dub letní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20072" y="30689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jasan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20072" y="35010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jilm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220072" y="39330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habr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20072" y="42930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lípa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220072" y="4653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javor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20072" y="50131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buk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220072" y="53732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topol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Lesy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Nejčastější skupinou jsou lesy </a:t>
            </a:r>
            <a:r>
              <a:rPr lang="cs-CZ" dirty="0" smtClean="0">
                <a:solidFill>
                  <a:srgbClr val="FFC000"/>
                </a:solidFill>
              </a:rPr>
              <a:t>smíšené</a:t>
            </a:r>
            <a:r>
              <a:rPr lang="cs-CZ" dirty="0" smtClean="0"/>
              <a:t>.</a:t>
            </a:r>
          </a:p>
          <a:p>
            <a:r>
              <a:rPr lang="cs-CZ" dirty="0" smtClean="0"/>
              <a:t>Ve smíšených lesích je zastoupení dvou nebo více druhů dřevin (stromů). V ČR tvoří 80% všech lesů.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789040"/>
            <a:ext cx="3672407" cy="27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ree"/>
          <p:cNvSpPr>
            <a:spLocks noEditPoints="1" noChangeArrowheads="1"/>
          </p:cNvSpPr>
          <p:nvPr/>
        </p:nvSpPr>
        <p:spPr bwMode="auto">
          <a:xfrm>
            <a:off x="7380312" y="4077072"/>
            <a:ext cx="1089670" cy="134076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3" descr="C:\Users\Martincovi\AppData\Local\Temp\Temporary Internet Files\Content.IE5\2P3KGX7N\MC90002724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933056"/>
            <a:ext cx="1493215" cy="1686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Význam lesa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Lesy jsou významným zdrojem </a:t>
            </a:r>
            <a:r>
              <a:rPr lang="cs-CZ" dirty="0" smtClean="0">
                <a:solidFill>
                  <a:srgbClr val="FFFF00"/>
                </a:solidFill>
              </a:rPr>
              <a:t>kyslíku</a:t>
            </a:r>
            <a:r>
              <a:rPr lang="cs-CZ" dirty="0" smtClean="0">
                <a:solidFill>
                  <a:schemeClr val="bg1"/>
                </a:solidFill>
              </a:rPr>
              <a:t>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Bývají také označovány jako </a:t>
            </a:r>
            <a:r>
              <a:rPr lang="cs-CZ" dirty="0" smtClean="0">
                <a:solidFill>
                  <a:srgbClr val="66CCFF"/>
                </a:solidFill>
              </a:rPr>
              <a:t>„</a:t>
            </a:r>
            <a:r>
              <a:rPr lang="cs-CZ" dirty="0">
                <a:solidFill>
                  <a:srgbClr val="66CCFF"/>
                </a:solidFill>
              </a:rPr>
              <a:t>p</a:t>
            </a:r>
            <a:r>
              <a:rPr lang="cs-CZ" dirty="0" smtClean="0">
                <a:solidFill>
                  <a:srgbClr val="66CCFF"/>
                </a:solidFill>
              </a:rPr>
              <a:t>líce planety“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212976"/>
            <a:ext cx="264629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Martincovi\AppData\Local\Temp\Temporary Internet Files\Content.IE5\A7FDIG19\MC90033920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356992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Lesy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66FF33"/>
                </a:solidFill>
              </a:rPr>
              <a:t>zachycují prach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a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66FF33"/>
                </a:solidFill>
              </a:rPr>
              <a:t>nečistoty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z ovzduší a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66FF33"/>
                </a:solidFill>
              </a:rPr>
              <a:t>tlumí hluk</a:t>
            </a:r>
            <a:r>
              <a:rPr lang="cs-CZ" dirty="0" smtClean="0">
                <a:solidFill>
                  <a:schemeClr val="bg1"/>
                </a:solidFill>
              </a:rPr>
              <a:t>. Velkou částí se podílí na odstraňování některých škodlivých látek ve vzduchu.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Users\Martincovi\AppData\Local\Temp\Temporary Internet Files\Content.IE5\2P3KGX7N\MM900286794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789040"/>
            <a:ext cx="1872208" cy="1508168"/>
          </a:xfrm>
          <a:prstGeom prst="rect">
            <a:avLst/>
          </a:prstGeom>
          <a:noFill/>
        </p:spPr>
      </p:pic>
      <p:pic>
        <p:nvPicPr>
          <p:cNvPr id="5126" name="Picture 6" descr="C:\Users\Martincovi\AppData\Local\Temp\Temporary Internet Files\Content.IE5\WFKI9TEQ\MM900286792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573016"/>
            <a:ext cx="2164060" cy="1793892"/>
          </a:xfrm>
          <a:prstGeom prst="rect">
            <a:avLst/>
          </a:prstGeom>
          <a:noFill/>
        </p:spPr>
      </p:pic>
      <p:pic>
        <p:nvPicPr>
          <p:cNvPr id="12" name="Picture 3" descr="C:\Users\Martincovi\AppData\Local\Temp\Temporary Internet Files\Content.IE5\2P3KGX7N\MC900027245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1493215" cy="1686154"/>
          </a:xfrm>
          <a:prstGeom prst="rect">
            <a:avLst/>
          </a:prstGeom>
          <a:noFill/>
        </p:spPr>
      </p:pic>
      <p:sp>
        <p:nvSpPr>
          <p:cNvPr id="13" name="Tree"/>
          <p:cNvSpPr>
            <a:spLocks noEditPoints="1" noChangeArrowheads="1"/>
          </p:cNvSpPr>
          <p:nvPr/>
        </p:nvSpPr>
        <p:spPr bwMode="auto">
          <a:xfrm>
            <a:off x="1763688" y="4149080"/>
            <a:ext cx="1089670" cy="134076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Je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C000"/>
                </a:solidFill>
              </a:rPr>
              <a:t>domovem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mnoha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živočichů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a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rostlin.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492896"/>
            <a:ext cx="227203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852936"/>
            <a:ext cx="221424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877272"/>
            <a:ext cx="619125" cy="809625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971600" y="590389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Poznáš, co je na obrázku?</a:t>
            </a: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12" name="Picture 8" descr="OPVK_hor_zakladni_logolink_RGB_c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188640"/>
            <a:ext cx="1164127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Slouží jako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zásobárna vody</a:t>
            </a:r>
            <a:r>
              <a:rPr lang="cs-CZ" dirty="0" smtClean="0">
                <a:solidFill>
                  <a:schemeClr val="bg1"/>
                </a:solidFill>
              </a:rPr>
              <a:t>. Při dešti </a:t>
            </a:r>
            <a:r>
              <a:rPr lang="cs-CZ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mechy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nasáknou vodu a zadržují ji.Voda se shromažďuje v </a:t>
            </a:r>
            <a:r>
              <a:rPr lang="cs-CZ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lesních studánkách</a:t>
            </a:r>
            <a:r>
              <a:rPr lang="cs-CZ" dirty="0" smtClean="0">
                <a:solidFill>
                  <a:schemeClr val="bg1"/>
                </a:solidFill>
              </a:rPr>
              <a:t>, vyvěrá v pramenech potůčků.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356992"/>
            <a:ext cx="172723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7032"/>
            <a:ext cx="3672408" cy="287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Martincovi\AppData\Local\Temp\Temporary Internet Files\Content.IE5\WFKI9TEQ\MM900041152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1088"/>
            <a:ext cx="1296144" cy="930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1413</Words>
  <Application>Microsoft Office PowerPoint</Application>
  <PresentationFormat>Předvádění na obrazovce (4:3)</PresentationFormat>
  <Paragraphs>110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Motiv sady Office</vt:lpstr>
      <vt:lpstr>Význam lesů</vt:lpstr>
      <vt:lpstr>Anotace:</vt:lpstr>
      <vt:lpstr>Lesy v ČR</vt:lpstr>
      <vt:lpstr>Lesy v ČR</vt:lpstr>
      <vt:lpstr>Lesy ČR</vt:lpstr>
      <vt:lpstr>Význam lesa</vt:lpstr>
      <vt:lpstr>Význam lesa</vt:lpstr>
      <vt:lpstr>Význam lesa</vt:lpstr>
      <vt:lpstr>Význam lesa</vt:lpstr>
      <vt:lpstr>Význam lesa</vt:lpstr>
      <vt:lpstr>Význam lesa</vt:lpstr>
      <vt:lpstr>Význam lesa</vt:lpstr>
      <vt:lpstr>Význam lesa</vt:lpstr>
      <vt:lpstr>Úkoly</vt:lpstr>
      <vt:lpstr>Úkoly</vt:lpstr>
      <vt:lpstr>Úkoly</vt:lpstr>
      <vt:lpstr>Úkoly</vt:lpstr>
      <vt:lpstr>Řešení</vt:lpstr>
      <vt:lpstr>Houbové menu</vt:lpstr>
      <vt:lpstr>Použité zdroje</vt:lpstr>
      <vt:lpstr>Použité zdroje</vt:lpstr>
      <vt:lpstr>Použité 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Význam lesů</dc:title>
  <dc:creator>Martincovi</dc:creator>
  <cp:lastModifiedBy>Martinec Vaclav</cp:lastModifiedBy>
  <cp:revision>38</cp:revision>
  <dcterms:created xsi:type="dcterms:W3CDTF">2013-07-16T10:13:04Z</dcterms:created>
  <dcterms:modified xsi:type="dcterms:W3CDTF">2014-11-21T20:26:22Z</dcterms:modified>
</cp:coreProperties>
</file>