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98E0-A0FE-44BB-B3ED-DCBD4BA9BB0D}" type="datetimeFigureOut">
              <a:rPr lang="cs-CZ" smtClean="0"/>
              <a:pPr/>
              <a:t>22.11.2014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412D-368E-4E0F-827B-BE021134FE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ixi-Rana_temporaria.jpg" TargetMode="External"/><Relationship Id="rId3" Type="http://schemas.openxmlformats.org/officeDocument/2006/relationships/hyperlink" Target="http://commons.wikimedia.org/wiki/File:Pernis_apivorus_by_John_Gould_improved.jpg?uselang=cs" TargetMode="External"/><Relationship Id="rId7" Type="http://schemas.openxmlformats.org/officeDocument/2006/relationships/hyperlink" Target="http://commons.wikimedia.org/wiki/File:Muscicapa_striata_1_(Martin_Mecnarowski).jpg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://commons.wikimedia.org/wiki/File:Oriolus_oriolus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icedulaParvaGould.jpg" TargetMode="External"/><Relationship Id="rId11" Type="http://schemas.openxmlformats.org/officeDocument/2006/relationships/hyperlink" Target="http://cs.wikipedia.org/wiki/Datel_%C4%8Dern%C3%BD" TargetMode="External"/><Relationship Id="rId5" Type="http://schemas.openxmlformats.org/officeDocument/2006/relationships/hyperlink" Target="http://commons.wikimedia.org/wiki/File:Dryocopus_martius.jpg?uselang=cs" TargetMode="External"/><Relationship Id="rId10" Type="http://schemas.openxmlformats.org/officeDocument/2006/relationships/hyperlink" Target="http://commons.wikimedia.org/wiki/File:Dendrocopos_leucotos_NAUMANN.jpg" TargetMode="External"/><Relationship Id="rId4" Type="http://schemas.openxmlformats.org/officeDocument/2006/relationships/hyperlink" Target="http://commons.wikimedia.org/wiki/File:Columba_oenas_2.jpg?uselang=cs" TargetMode="External"/><Relationship Id="rId9" Type="http://schemas.openxmlformats.org/officeDocument/2006/relationships/hyperlink" Target="http://commons.wikimedia.org/wiki/File:Lacerta_vivipara_2_hen_(Marek_Szczepanek)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ccipiter_nisus_Meneer_Zjeroen.jpg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commons.wikimedia.org/wiki/File:Northern_Goshawk_ad_M2.jpg" TargetMode="External"/><Relationship Id="rId7" Type="http://schemas.openxmlformats.org/officeDocument/2006/relationships/hyperlink" Target="http://commons.wikimedia.org/wiki/File:Dendrocopos_major_3_(Marek_Szczepanek).jpg" TargetMode="External"/><Relationship Id="rId12" Type="http://schemas.openxmlformats.org/officeDocument/2006/relationships/hyperlink" Target="http://commons.wikimedia.org/wiki/File:BombinaBombinaJuv2.jpg" TargetMode="External"/><Relationship Id="rId2" Type="http://schemas.openxmlformats.org/officeDocument/2006/relationships/hyperlink" Target="http://commons.wikimedia.org/wiki/File:Buteo_buteo_-Scotland-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oraging_badgers.jpg" TargetMode="External"/><Relationship Id="rId11" Type="http://schemas.openxmlformats.org/officeDocument/2006/relationships/hyperlink" Target="http://commons.wikimedia.org/wiki/File:Certhia_familiaris_01.jpg" TargetMode="External"/><Relationship Id="rId5" Type="http://schemas.openxmlformats.org/officeDocument/2006/relationships/hyperlink" Target="http://commons.wikimedia.org/wiki/File:R%C3%B8d_r%C3%A6v_(Vulpes_vulpes).jpg" TargetMode="External"/><Relationship Id="rId10" Type="http://schemas.openxmlformats.org/officeDocument/2006/relationships/hyperlink" Target="http://commons.wikimedia.org/wiki/File:Anguidae.jpg" TargetMode="External"/><Relationship Id="rId4" Type="http://schemas.openxmlformats.org/officeDocument/2006/relationships/hyperlink" Target="http://commons.wikimedia.org/wiki/File:Zoo-Dortmund-IMG_5513.JPG" TargetMode="External"/><Relationship Id="rId9" Type="http://schemas.openxmlformats.org/officeDocument/2006/relationships/hyperlink" Target="http://commons.wikimedia.org/wiki/File:Teichfrosch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Pří_274_Živá příroda_Lesní živočichové - obratlovci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</a:t>
            </a:r>
            <a:r>
              <a:rPr lang="cs-CZ" dirty="0" smtClean="0"/>
              <a:t>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 fontScale="90000"/>
          </a:bodyPr>
          <a:lstStyle/>
          <a:p>
            <a:pPr algn="ctr"/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LESNÍ ŽIVOČICHOVÉ - OBRATLOVCI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Obojživelníci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9"/>
            <a:ext cx="2500329" cy="154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071538" y="328612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Mlok skvrnitý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1000100" y="3929066"/>
            <a:ext cx="2571768" cy="2655348"/>
            <a:chOff x="1000100" y="3929066"/>
            <a:chExt cx="2571768" cy="2655348"/>
          </a:xfrm>
        </p:grpSpPr>
        <p:pic>
          <p:nvPicPr>
            <p:cNvPr id="9" name="Obrázek 8" descr="685px-BombinaBombinaJuv2 - kuňka žlutobřichá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00" y="3929066"/>
              <a:ext cx="2571768" cy="214314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000100" y="6215082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Kuňka žlutobřichá</a:t>
              </a:r>
              <a:endParaRPr lang="cs-CZ" dirty="0"/>
            </a:p>
          </p:txBody>
        </p:sp>
      </p:grp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20" name="Obrázek 19" descr="Čolek_horský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1357298"/>
            <a:ext cx="1857388" cy="1785950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857620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Čolek horský</a:t>
            </a:r>
            <a:endParaRPr lang="cs-CZ" dirty="0"/>
          </a:p>
        </p:txBody>
      </p:sp>
      <p:pic>
        <p:nvPicPr>
          <p:cNvPr id="22" name="Obrázek 21" descr="rosnička zelená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500174"/>
            <a:ext cx="1981200" cy="1277112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6429388" y="30003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Rosnička zelená</a:t>
            </a:r>
            <a:endParaRPr lang="cs-CZ" dirty="0"/>
          </a:p>
        </p:txBody>
      </p:sp>
      <p:pic>
        <p:nvPicPr>
          <p:cNvPr id="16" name="Obrázek 15" descr="skokan hněd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3929066"/>
            <a:ext cx="2432900" cy="185738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000892" y="43576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Skokan hnědý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Plazi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Zástupný symbol pro obsah 6" descr="Anguidae - slepýš křehk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9" y="1600201"/>
            <a:ext cx="2214578" cy="1971675"/>
          </a:xfrm>
        </p:spPr>
      </p:pic>
      <p:sp>
        <p:nvSpPr>
          <p:cNvPr id="8" name="TextovéPole 7"/>
          <p:cNvSpPr txBox="1"/>
          <p:nvPr/>
        </p:nvSpPr>
        <p:spPr>
          <a:xfrm>
            <a:off x="785786" y="37861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Slepýš křehký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589020" y="1571612"/>
            <a:ext cx="2268864" cy="2512472"/>
            <a:chOff x="3589020" y="1571612"/>
            <a:chExt cx="2268864" cy="2512472"/>
          </a:xfrm>
        </p:grpSpPr>
        <p:sp>
          <p:nvSpPr>
            <p:cNvPr id="9" name="TextovéPole 8"/>
            <p:cNvSpPr txBox="1"/>
            <p:nvPr/>
          </p:nvSpPr>
          <p:spPr>
            <a:xfrm>
              <a:off x="3643306" y="3714752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Ještěrka živorodá</a:t>
              </a:r>
              <a:endParaRPr lang="cs-CZ" dirty="0"/>
            </a:p>
          </p:txBody>
        </p:sp>
        <p:pic>
          <p:nvPicPr>
            <p:cNvPr id="10" name="Obrázek 9" descr="Lacerta_vivipara_2_hen_(Marek_Szczepanek) - ještěrka živorodá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9020" y="1571612"/>
              <a:ext cx="2268864" cy="2071702"/>
            </a:xfrm>
            <a:prstGeom prst="rect">
              <a:avLst/>
            </a:prstGeom>
          </p:spPr>
        </p:pic>
      </p:grp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Savci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800px-Rød_ræv_(Vulpes_vulpes) - liška obecn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3"/>
            <a:ext cx="2357454" cy="1714513"/>
          </a:xfrm>
        </p:spPr>
      </p:pic>
      <p:sp>
        <p:nvSpPr>
          <p:cNvPr id="5" name="TextovéPole 4"/>
          <p:cNvSpPr txBox="1"/>
          <p:nvPr/>
        </p:nvSpPr>
        <p:spPr>
          <a:xfrm>
            <a:off x="1071538" y="34290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Liška obecná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3500430" y="1500174"/>
            <a:ext cx="2357454" cy="2226720"/>
            <a:chOff x="3500430" y="1500174"/>
            <a:chExt cx="2357454" cy="2226720"/>
          </a:xfrm>
        </p:grpSpPr>
        <p:pic>
          <p:nvPicPr>
            <p:cNvPr id="6" name="Obrázek 5" descr="800px-Zoo-Dortmund-IMG_5513 -jelen evropský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30" y="1500174"/>
              <a:ext cx="2357454" cy="1714512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714744" y="3357562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Jelen evropský</a:t>
              </a:r>
              <a:endParaRPr lang="cs-CZ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857224" y="3786190"/>
            <a:ext cx="2357454" cy="2441034"/>
            <a:chOff x="857224" y="3786190"/>
            <a:chExt cx="2357454" cy="2441034"/>
          </a:xfrm>
        </p:grpSpPr>
        <p:pic>
          <p:nvPicPr>
            <p:cNvPr id="12" name="Obrázek 11" descr="796px-Capreolus_capreolus - srnec obecný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4" y="3786190"/>
              <a:ext cx="2357454" cy="1857388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1000100" y="5857892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Srnec obecný</a:t>
              </a:r>
              <a:endParaRPr lang="cs-CZ" dirty="0"/>
            </a:p>
          </p:txBody>
        </p:sp>
      </p:grp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17" name="Obrázek 16" descr="jezevec lesní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4010" y="1357298"/>
            <a:ext cx="2560207" cy="185738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286512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Jezevec lesní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Zdroje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sz="1200" dirty="0" smtClean="0"/>
              <a:t>Žluva hajní.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2"/>
              </a:rPr>
              <a:t>http://commons.wikimedia.org/wiki/File:Oriolus_oriolus.jpg?uselang=cs</a:t>
            </a:r>
            <a:endParaRPr lang="cs-CZ" sz="1200" dirty="0" smtClean="0"/>
          </a:p>
          <a:p>
            <a:r>
              <a:rPr lang="cs-CZ" sz="1200" dirty="0" smtClean="0"/>
              <a:t>Včelojed lesní.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3"/>
              </a:rPr>
              <a:t>http://commons.wikimedia.org/wiki/File:Pernis_apivorus_by_John_Gould_improved.jpg?uselang=cs</a:t>
            </a:r>
            <a:endParaRPr lang="cs-CZ" sz="1200" dirty="0" smtClean="0"/>
          </a:p>
          <a:p>
            <a:r>
              <a:rPr lang="cs-CZ" sz="1200" dirty="0" smtClean="0"/>
              <a:t>Holub doupňák.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4"/>
              </a:rPr>
              <a:t>http://commons.wikimedia.org/wiki/File:Columba_oenas_2.jpg?uselang=cs</a:t>
            </a:r>
            <a:endParaRPr lang="cs-CZ" sz="1200" dirty="0" smtClean="0"/>
          </a:p>
          <a:p>
            <a:r>
              <a:rPr lang="cs-CZ" sz="1200" dirty="0" smtClean="0"/>
              <a:t>Datel černý.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5"/>
              </a:rPr>
              <a:t>http://commons.wikimedia.org/wiki/File:Dryocopus_martius.jpg?uselang=cs</a:t>
            </a:r>
            <a:endParaRPr lang="cs-CZ" sz="1200" dirty="0" smtClean="0"/>
          </a:p>
          <a:p>
            <a:r>
              <a:rPr lang="cs-CZ" sz="1200" dirty="0" smtClean="0"/>
              <a:t>Lejsek malý.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6"/>
              </a:rPr>
              <a:t>http://commons.wikimedia.org/wiki/File:FicedulaParvaGould.jpg</a:t>
            </a:r>
            <a:endParaRPr lang="cs-CZ" sz="1200" dirty="0" smtClean="0"/>
          </a:p>
          <a:p>
            <a:r>
              <a:rPr lang="cs-CZ" sz="1200" dirty="0" smtClean="0"/>
              <a:t>Lejsek šedý.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7"/>
              </a:rPr>
              <a:t>http://commons.wikimedia.org/wiki/File:Muscicapa_striata_1_%28Martin_Mecnarowski%29.jpg</a:t>
            </a:r>
            <a:endParaRPr lang="cs-CZ" sz="1200" dirty="0" smtClean="0"/>
          </a:p>
          <a:p>
            <a:r>
              <a:rPr lang="cs-CZ" sz="1200" dirty="0" smtClean="0"/>
              <a:t>Skokan hnědý.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8"/>
              </a:rPr>
              <a:t>http://commons.wikimedia.org/wiki/File:Dixi-Rana_temporaria.jpg</a:t>
            </a:r>
            <a:endParaRPr lang="cs-CZ" sz="1200" dirty="0" smtClean="0"/>
          </a:p>
          <a:p>
            <a:r>
              <a:rPr lang="cs-CZ" sz="1200" dirty="0" smtClean="0"/>
              <a:t>Ještěrka živorodá.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9"/>
              </a:rPr>
              <a:t>http://commons.wikimedia.org/wiki/File:Lacerta_vivipara_2_hen_%28Marek_Szczepanek%29.jpg</a:t>
            </a:r>
            <a:endParaRPr lang="cs-CZ" sz="1200" dirty="0" smtClean="0"/>
          </a:p>
          <a:p>
            <a:r>
              <a:rPr lang="cs-CZ" sz="1200" dirty="0" err="1" smtClean="0"/>
              <a:t>Strakapou</a:t>
            </a:r>
            <a:r>
              <a:rPr lang="cs-CZ" sz="1200" dirty="0" smtClean="0"/>
              <a:t> bělohřbetý.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0"/>
              </a:rPr>
              <a:t>http://commons.wikimedia.org/wiki/File:Dendrocopos_leucotos_NAUMANN.jpg</a:t>
            </a:r>
            <a:endParaRPr lang="cs-CZ" sz="1200" dirty="0" smtClean="0"/>
          </a:p>
          <a:p>
            <a:r>
              <a:rPr lang="cs-CZ" sz="1200" dirty="0" smtClean="0"/>
              <a:t>Čolek horský.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http://commons.wikimedia.org/wiki/File:Mesotriton_aplestris_side_view_chrischan.jpeg</a:t>
            </a: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Ing. Zálešák Zdeněk – použity fotografie s jeho písemným souhlasem /srnec, mlok/.</a:t>
            </a:r>
          </a:p>
          <a:p>
            <a:r>
              <a:rPr lang="cs-CZ" sz="1200" dirty="0" smtClean="0"/>
              <a:t>Datel černý.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2014-11-22]. Dostupné z: </a:t>
            </a:r>
            <a:r>
              <a:rPr lang="cs-CZ" sz="1200" dirty="0" smtClean="0">
                <a:hlinkClick r:id="rId11"/>
              </a:rPr>
              <a:t>http://cs.wikipedia.org/wiki/Datel_%C4%8Dern%C3%BD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Zdroje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1200" dirty="0" smtClean="0"/>
              <a:t>Káně lesní.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2"/>
              </a:rPr>
              <a:t>http://commons.wikimedia.org/wiki/File:Buteo_buteo_-Scotland-8.jpg</a:t>
            </a:r>
            <a:endParaRPr lang="cs-CZ" sz="1200" dirty="0" smtClean="0"/>
          </a:p>
          <a:p>
            <a:r>
              <a:rPr lang="cs-CZ" sz="1200" dirty="0" smtClean="0"/>
              <a:t>Jestřáb lesní.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3"/>
              </a:rPr>
              <a:t>http://commons.wikimedia.org/wiki/File:Northern_Goshawk_ad_M2.jpg</a:t>
            </a:r>
            <a:endParaRPr lang="cs-CZ" sz="1200" dirty="0" smtClean="0"/>
          </a:p>
          <a:p>
            <a:r>
              <a:rPr lang="cs-CZ" sz="1200" dirty="0" smtClean="0"/>
              <a:t>Jelen evropský.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4"/>
              </a:rPr>
              <a:t>http://commons.wikimedia.org/wiki/File:Zoo-Dortmund-IMG_5513.JPG</a:t>
            </a:r>
            <a:endParaRPr lang="cs-CZ" sz="1200" dirty="0" smtClean="0"/>
          </a:p>
          <a:p>
            <a:r>
              <a:rPr lang="cs-CZ" sz="1200" dirty="0" smtClean="0"/>
              <a:t>Liška obecná.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5"/>
              </a:rPr>
              <a:t>http://commons.wikimedia.org/wiki/File:R%C3%B8d_r%C3%A6v_%28Vulpes_vulpes%29.jpg</a:t>
            </a:r>
            <a:endParaRPr lang="cs-CZ" sz="1200" dirty="0" smtClean="0"/>
          </a:p>
          <a:p>
            <a:r>
              <a:rPr lang="cs-CZ" sz="1200" dirty="0" smtClean="0"/>
              <a:t>Jezevec lesní.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6"/>
              </a:rPr>
              <a:t>http://commons.wikimedia.org/wiki/File:Foraging_badgers.jpg</a:t>
            </a:r>
            <a:endParaRPr lang="cs-CZ" sz="1200" dirty="0" smtClean="0"/>
          </a:p>
          <a:p>
            <a:r>
              <a:rPr lang="cs-CZ" sz="1200" dirty="0" smtClean="0"/>
              <a:t>Strakapoud velký.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7"/>
              </a:rPr>
              <a:t>http://commons.wikimedia.org/wiki/File:Dendrocopos_major_3_%28Marek_Szczepanek%29.jpg</a:t>
            </a:r>
            <a:endParaRPr lang="cs-CZ" sz="1200" dirty="0" smtClean="0"/>
          </a:p>
          <a:p>
            <a:r>
              <a:rPr lang="cs-CZ" sz="1200" dirty="0" smtClean="0"/>
              <a:t>Krahujec obecný.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8"/>
              </a:rPr>
              <a:t>http://commons.wikimedia.org/wiki/File:Accipiter_nisus_Meneer_Zjeroen.jpg</a:t>
            </a:r>
            <a:endParaRPr lang="cs-CZ" sz="1200" dirty="0" smtClean="0"/>
          </a:p>
          <a:p>
            <a:r>
              <a:rPr lang="cs-CZ" sz="1200" dirty="0" smtClean="0"/>
              <a:t>Skokan zelený.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9"/>
              </a:rPr>
              <a:t>http://commons.wikimedia.org/wiki/File:Teichfrosch.jpg</a:t>
            </a:r>
            <a:endParaRPr lang="cs-CZ" sz="1200" dirty="0" smtClean="0"/>
          </a:p>
          <a:p>
            <a:r>
              <a:rPr lang="cs-CZ" sz="1200" dirty="0" smtClean="0"/>
              <a:t>Slepýš křehký.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0"/>
              </a:rPr>
              <a:t>http://commons.wikimedia.org/wiki/File:Anguidae.jpg</a:t>
            </a:r>
            <a:endParaRPr lang="cs-CZ" sz="1200" dirty="0" smtClean="0"/>
          </a:p>
          <a:p>
            <a:r>
              <a:rPr lang="cs-CZ" sz="1200" dirty="0" smtClean="0"/>
              <a:t>Šoupálek dlouhoprstý.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1"/>
              </a:rPr>
              <a:t>http://commons.wikimedia.org/wiki/File:Certhia_familiaris_01.jpg</a:t>
            </a:r>
            <a:endParaRPr lang="cs-CZ" sz="1200" dirty="0" smtClean="0"/>
          </a:p>
          <a:p>
            <a:r>
              <a:rPr lang="cs-CZ" sz="1200" dirty="0" err="1" smtClean="0"/>
              <a:t>Kunka</a:t>
            </a:r>
            <a:r>
              <a:rPr lang="cs-CZ" sz="1200" dirty="0" smtClean="0"/>
              <a:t> žlutobřichá.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12"/>
              </a:rPr>
              <a:t>http://commons.wikimedia.org/wiki/File:BombinaBombinaJuv2.jpg</a:t>
            </a:r>
            <a:endParaRPr lang="cs-CZ" sz="1200" dirty="0" smtClean="0"/>
          </a:p>
          <a:p>
            <a:r>
              <a:rPr lang="cs-CZ" sz="1200" dirty="0" smtClean="0"/>
              <a:t>Rosnička zelená.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http://commons.wikimedia.org/wiki/File:Hyla_arborea01.jpg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znalostí  ze života obratlovců.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 živočišných druhů žijících v  Chřibech.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Lesní živočichové - Obratlovci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Obratlovci v Chřibech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Rozdělení obratlovců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Ryby</a:t>
            </a:r>
          </a:p>
          <a:p>
            <a:r>
              <a:rPr lang="cs-CZ" dirty="0" smtClean="0"/>
              <a:t>Ptáci</a:t>
            </a:r>
          </a:p>
          <a:p>
            <a:r>
              <a:rPr lang="cs-CZ" dirty="0" smtClean="0"/>
              <a:t>Obojživelníci</a:t>
            </a:r>
          </a:p>
          <a:p>
            <a:r>
              <a:rPr lang="cs-CZ" dirty="0" smtClean="0"/>
              <a:t>Plazi</a:t>
            </a:r>
          </a:p>
          <a:p>
            <a:r>
              <a:rPr lang="cs-CZ" dirty="0" smtClean="0"/>
              <a:t>Savci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Na jejich těle rozlišujeme tři hlavní části: hlavu, trup a ocas.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Ryby      Ptáci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Mají zkostnatělou kostru</a:t>
            </a:r>
          </a:p>
          <a:p>
            <a:r>
              <a:rPr lang="cs-CZ" dirty="0" smtClean="0"/>
              <a:t>Povrch těla kryjí šupiny</a:t>
            </a:r>
          </a:p>
          <a:p>
            <a:r>
              <a:rPr lang="cs-CZ" dirty="0" smtClean="0"/>
              <a:t>Mají párové i nepárové ploutve vyztužené kostěnými ploutevními paprsky</a:t>
            </a:r>
          </a:p>
          <a:p>
            <a:r>
              <a:rPr lang="cs-CZ" dirty="0" smtClean="0"/>
              <a:t>Dýchací orgány se nazývají žábry a kryjí je kostěná víčka - skřele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Mají stálou tělesnou teplotu</a:t>
            </a:r>
          </a:p>
          <a:p>
            <a:r>
              <a:rPr lang="cs-CZ" dirty="0" smtClean="0"/>
              <a:t>Přední končetiny přeměněny v křídla</a:t>
            </a:r>
          </a:p>
          <a:p>
            <a:r>
              <a:rPr lang="cs-CZ" dirty="0" smtClean="0"/>
              <a:t>Krmiví /vlaštovka, datel,čáp,strakapoud/</a:t>
            </a:r>
          </a:p>
          <a:p>
            <a:r>
              <a:rPr lang="cs-CZ" dirty="0" smtClean="0"/>
              <a:t>Nekrmivý /kukačka, kachna, slepice, husa/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Obojživelníci    Plazi 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ČR žije jen asi 17 druhů</a:t>
            </a:r>
          </a:p>
          <a:p>
            <a:r>
              <a:rPr lang="cs-CZ" dirty="0" smtClean="0"/>
              <a:t>Nemají stálou tělesnou teplotu</a:t>
            </a:r>
          </a:p>
          <a:p>
            <a:r>
              <a:rPr lang="cs-CZ" dirty="0" smtClean="0"/>
              <a:t>Jejich larvy žijí ve vodě</a:t>
            </a:r>
          </a:p>
          <a:p>
            <a:r>
              <a:rPr lang="cs-CZ" dirty="0" smtClean="0"/>
              <a:t>Kůže je hladká s větším množstvím žláz</a:t>
            </a:r>
          </a:p>
          <a:p>
            <a:r>
              <a:rPr lang="cs-CZ" dirty="0" smtClean="0"/>
              <a:t>Patří sem mloci, kuňky,ropuchy, rosničky, skokani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Nemají stálou tělesnou teplotu</a:t>
            </a:r>
          </a:p>
          <a:p>
            <a:r>
              <a:rPr lang="cs-CZ" dirty="0" smtClean="0"/>
              <a:t>Kůže je suchá, krytá zrohovatělou pokožkou</a:t>
            </a:r>
          </a:p>
          <a:p>
            <a:r>
              <a:rPr lang="cs-CZ" dirty="0" smtClean="0"/>
              <a:t>Někteří mají dobře vyvinuté končetiny /ještěři, želvy/</a:t>
            </a:r>
          </a:p>
          <a:p>
            <a:r>
              <a:rPr lang="cs-CZ" dirty="0" smtClean="0"/>
              <a:t>U jiných končetiny zcela chybí /ještěři, hadi/</a:t>
            </a:r>
          </a:p>
          <a:p>
            <a:r>
              <a:rPr lang="cs-CZ" dirty="0" smtClean="0"/>
              <a:t>Rozmnožují se většinou vejci, </a:t>
            </a:r>
            <a:r>
              <a:rPr lang="cs-CZ" dirty="0" err="1" smtClean="0"/>
              <a:t>vyjímečně</a:t>
            </a:r>
            <a:r>
              <a:rPr lang="cs-CZ" dirty="0" smtClean="0"/>
              <a:t> jsou i živorodí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Savci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Vývoj probíhá uvnitř mateřského těla</a:t>
            </a:r>
          </a:p>
          <a:p>
            <a:r>
              <a:rPr lang="cs-CZ" dirty="0" smtClean="0"/>
              <a:t>Patří sem: </a:t>
            </a:r>
            <a:endParaRPr lang="cs-CZ" dirty="0"/>
          </a:p>
          <a:p>
            <a:r>
              <a:rPr lang="cs-CZ" dirty="0" smtClean="0"/>
              <a:t> hmyzožravci /ježek, krtek, rejsek/</a:t>
            </a:r>
          </a:p>
          <a:p>
            <a:r>
              <a:rPr lang="cs-CZ" dirty="0" smtClean="0"/>
              <a:t>Letouni /netopýr/</a:t>
            </a:r>
          </a:p>
          <a:p>
            <a:r>
              <a:rPr lang="cs-CZ" dirty="0" smtClean="0"/>
              <a:t>Zajíci a hlodavci /zajíc, králík,veverka, sysel, plch, myš, hraboš, sysel/</a:t>
            </a:r>
          </a:p>
          <a:p>
            <a:r>
              <a:rPr lang="cs-CZ" dirty="0" smtClean="0"/>
              <a:t>Šelmy /kočka, liška, vlk, kuna, lasice, jezevec, vydra/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Lichokopytníci /kůň, osel, nosorožec, zebra/</a:t>
            </a:r>
          </a:p>
          <a:p>
            <a:r>
              <a:rPr lang="cs-CZ" dirty="0" smtClean="0"/>
              <a:t>Sudokopytníci /prase divoké, jelen, srnec, daněk, muflon, kamzík/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Ptáci v Chřibech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3143240" y="1357298"/>
            <a:ext cx="2357454" cy="3584042"/>
            <a:chOff x="3143240" y="1357298"/>
            <a:chExt cx="2357454" cy="3584042"/>
          </a:xfrm>
        </p:grpSpPr>
        <p:pic>
          <p:nvPicPr>
            <p:cNvPr id="4" name="Obrázek 3" descr="383px-Dendrocopos_leucotos_NAUMANN - strakapoud bělohřbetý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78" y="1357298"/>
              <a:ext cx="2214578" cy="300039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143240" y="4572008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Strakapoud bělohřbetý</a:t>
              </a:r>
              <a:endParaRPr lang="cs-CZ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000760" y="45005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Datel černý</a:t>
            </a:r>
            <a:endParaRPr lang="cs-CZ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13" name="Obrázek 12" descr="jestřáb lesn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500174"/>
            <a:ext cx="2643206" cy="221457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57158" y="41433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Jestřáb lesní</a:t>
            </a:r>
            <a:endParaRPr lang="cs-CZ" dirty="0"/>
          </a:p>
        </p:txBody>
      </p:sp>
      <p:pic>
        <p:nvPicPr>
          <p:cNvPr id="14" name="Obrázek 13" descr="datel čern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428736"/>
            <a:ext cx="192882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Ptáci v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hřibech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684px-Columba_oenas_2- holub doupňá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357299"/>
            <a:ext cx="1857387" cy="1857388"/>
          </a:xfrm>
        </p:spPr>
      </p:pic>
      <p:sp>
        <p:nvSpPr>
          <p:cNvPr id="8" name="TextovéPole 7"/>
          <p:cNvSpPr txBox="1"/>
          <p:nvPr/>
        </p:nvSpPr>
        <p:spPr>
          <a:xfrm>
            <a:off x="642910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Holub doupňák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514600" y="1357298"/>
            <a:ext cx="2200276" cy="2869662"/>
            <a:chOff x="2514600" y="1357298"/>
            <a:chExt cx="2200276" cy="2869662"/>
          </a:xfrm>
        </p:grpSpPr>
        <p:pic>
          <p:nvPicPr>
            <p:cNvPr id="5" name="Obrázek 4" descr="450px-Buteo_buteo_-Scotland-8 - káně lesní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1357298"/>
              <a:ext cx="2128838" cy="235745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2714612" y="385762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Káně lesní</a:t>
              </a:r>
              <a:endParaRPr lang="cs-CZ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286380" y="1357298"/>
            <a:ext cx="1428760" cy="2369596"/>
            <a:chOff x="5286380" y="1357298"/>
            <a:chExt cx="1428760" cy="2369596"/>
          </a:xfrm>
        </p:grpSpPr>
        <p:pic>
          <p:nvPicPr>
            <p:cNvPr id="6" name="Obrázek 5" descr="Muscicapa_striata_1_(Martin_Mecnarowski) - lejsek šedý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80" y="1357298"/>
              <a:ext cx="1428760" cy="1857388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5429256" y="335756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Lejsek šedý</a:t>
              </a:r>
              <a:endParaRPr lang="cs-CZ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000892" y="1428736"/>
            <a:ext cx="1857388" cy="2512472"/>
            <a:chOff x="7000892" y="1428736"/>
            <a:chExt cx="1857388" cy="2512472"/>
          </a:xfrm>
        </p:grpSpPr>
        <p:pic>
          <p:nvPicPr>
            <p:cNvPr id="7" name="Obrázek 6" descr="včelojed lesní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892" y="1428736"/>
              <a:ext cx="1857388" cy="2071702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7143768" y="357187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Včelojed lesní</a:t>
              </a:r>
              <a:endParaRPr lang="cs-CZ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85720" y="4500570"/>
            <a:ext cx="2143140" cy="1940968"/>
            <a:chOff x="285720" y="4500570"/>
            <a:chExt cx="2143140" cy="1940968"/>
          </a:xfrm>
        </p:grpSpPr>
        <p:pic>
          <p:nvPicPr>
            <p:cNvPr id="12" name="Obrázek 11" descr="800px-Oriolus_oriolus -žluva hajní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0" y="4500570"/>
              <a:ext cx="2143140" cy="1500198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500034" y="6072206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Žluva hajní</a:t>
              </a:r>
              <a:endParaRPr lang="cs-CZ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143240" y="4286256"/>
            <a:ext cx="3571900" cy="2071702"/>
            <a:chOff x="3143240" y="4286256"/>
            <a:chExt cx="3571900" cy="2071702"/>
          </a:xfrm>
        </p:grpSpPr>
        <p:pic>
          <p:nvPicPr>
            <p:cNvPr id="14" name="Obrázek 13" descr="Accipiter_nisus_Meneer_Zjeroen - krahujec obecný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3240" y="4286256"/>
              <a:ext cx="1643074" cy="2071702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4929190" y="457200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Krahujec obecný</a:t>
              </a:r>
              <a:endParaRPr lang="cs-CZ" dirty="0"/>
            </a:p>
          </p:txBody>
        </p:sp>
      </p:grp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440</Words>
  <Application>Microsoft Office PowerPoint</Application>
  <PresentationFormat>Předvádění na obrazovce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LESNÍ ŽIVOČICHOVÉ - OBRATLOVCI</vt:lpstr>
      <vt:lpstr>Snímek 2</vt:lpstr>
      <vt:lpstr>Lesní živočichové - Obratlovci</vt:lpstr>
      <vt:lpstr>Rozdělení obratlovců</vt:lpstr>
      <vt:lpstr>Ryby      Ptáci</vt:lpstr>
      <vt:lpstr>Obojživelníci    Plazi </vt:lpstr>
      <vt:lpstr>Savci</vt:lpstr>
      <vt:lpstr>Ptáci v Chřibech</vt:lpstr>
      <vt:lpstr>Ptáci v Chřibech</vt:lpstr>
      <vt:lpstr>Obojživelníci v Chřibech</vt:lpstr>
      <vt:lpstr>Plazi v Chřibech</vt:lpstr>
      <vt:lpstr>Savci v Chřibech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Lesní živočichové - Obratlovci</dc:title>
  <dc:creator>Uzivatel</dc:creator>
  <cp:lastModifiedBy>Uzivatel</cp:lastModifiedBy>
  <cp:revision>49</cp:revision>
  <dcterms:created xsi:type="dcterms:W3CDTF">2013-04-28T12:24:28Z</dcterms:created>
  <dcterms:modified xsi:type="dcterms:W3CDTF">2014-11-22T19:12:54Z</dcterms:modified>
</cp:coreProperties>
</file>