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1" r:id="rId2"/>
  </p:sldMasterIdLst>
  <p:notesMasterIdLst>
    <p:notesMasterId r:id="rId12"/>
  </p:notesMasterIdLst>
  <p:sldIdLst>
    <p:sldId id="256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4C91E-084B-4A0C-9F0B-C0F3AAB95074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F46B9-0331-4540-A68B-D183AFBD7AE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F46B9-0331-4540-A68B-D183AFBD7AE9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7BDCD-BDB6-4B47-9D56-890B507EB4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2FCCE-4F5C-4626-AC37-B5FB0DE51D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27954-FED4-4DFC-8C69-B660E613A7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677BDCD-BDB6-4B47-9D56-890B507EB4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C3E2D6-E27E-40F0-A865-5CDABCBD9AA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142142C-C500-4766-A6B3-BAA973B6306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332064B4-6A9C-4111-A470-7E37B7A2EB5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F420F49D-5DA1-4DEC-97F0-4D5F911E248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4910AF-2A51-409C-A985-E8E45A4B74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FAFBE3-6E01-42C9-9CAC-D1A21A2DDB4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3216499F-B1B2-49E2-9926-176559D5648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3E2D6-E27E-40F0-A865-5CDABCBD9A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3649F4D-D8AC-438C-A899-46CB9E4B385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22FCCE-4F5C-4626-AC37-B5FB0DE51DD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227954-FED4-4DFC-8C69-B660E613A7C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2142C-C500-4766-A6B3-BAA973B630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064B4-6A9C-4111-A470-7E37B7A2EB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0F49D-5DA1-4DEC-97F0-4D5F911E24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910AF-2A51-409C-A985-E8E45A4B7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AFBE3-6E01-42C9-9CAC-D1A21A2DDB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6499F-B1B2-49E2-9926-176559D564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49F4D-D8AC-438C-A899-46CB9E4B38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74A327F-3582-4BD2-B99A-9BC41AC5AB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574A327F-3582-4BD2-B99A-9BC41AC5ABA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7XMio1OnH7s&amp;feature=player_embedded" TargetMode="External"/><Relationship Id="rId2" Type="http://schemas.openxmlformats.org/officeDocument/2006/relationships/slide" Target="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" Target="slide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cliparts/f/4/5/4/1195445041430889671ryanlerch_girl_face6.svg.med.png" TargetMode="External"/><Relationship Id="rId2" Type="http://schemas.openxmlformats.org/officeDocument/2006/relationships/hyperlink" Target="http://www.clker.com/cliparts/b/f/0/3/1195421721682602329johnny_automatic_earth.svg.med.png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hyperlink" Target="http://www.clker.com/cliparts/6/e/2/4/1195444600321185646Gerald_G_Man_Face_1_-_World_Label.svg.med.pn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718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Planeta Země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2362200" y="3962400"/>
            <a:ext cx="4455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Z_005_Vesmír, kartografie_Planeta Země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258532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opakování minulé látky, upevňování učiva a pro seznámení žáků s bližšími informacemi o Zemi interaktivní formou.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rozvíjí</a:t>
            </a:r>
            <a:r>
              <a:rPr lang="cs-CZ" dirty="0"/>
              <a:t> </a:t>
            </a:r>
            <a:r>
              <a:rPr lang="cs-CZ" dirty="0" smtClean="0"/>
              <a:t>u žáků schopnost samostatné práce, aktivního zapojení a pracovní schopnosti při práci s Atlasem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šestý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Tento materiál vznikl jako doplňující materiál k učebnici: </a:t>
            </a:r>
            <a:r>
              <a:rPr lang="cs-CZ" dirty="0" smtClean="0"/>
              <a:t>Přírodní prostředí Země (</a:t>
            </a:r>
            <a:r>
              <a:rPr lang="cs-CZ" i="1" dirty="0" smtClean="0"/>
              <a:t>Přírodní prostředí Země</a:t>
            </a:r>
            <a:r>
              <a:rPr lang="cs-CZ" dirty="0" smtClean="0"/>
              <a:t>. třetí. Praha: České geografické společenství, 2008. ISBN 978-80-86034-84-3)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err="1" smtClean="0"/>
              <a:t>Testíček</a:t>
            </a:r>
            <a:r>
              <a:rPr lang="cs-CZ" dirty="0" smtClean="0"/>
              <a:t> – </a:t>
            </a:r>
            <a:br>
              <a:rPr lang="cs-CZ" dirty="0" smtClean="0"/>
            </a:br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19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Jak se jmenuje hvězda, podle které určujeme sever?</a:t>
            </a:r>
          </a:p>
          <a:p>
            <a:pPr marL="862330" lvl="1" indent="-514350">
              <a:buFont typeface="+mj-lt"/>
              <a:buAutoNum type="arabicPeriod"/>
            </a:pPr>
            <a:r>
              <a:rPr lang="cs-CZ" dirty="0" smtClean="0"/>
              <a:t>Polárka </a:t>
            </a:r>
          </a:p>
          <a:p>
            <a:pPr marL="862330" lvl="1" indent="-514350">
              <a:buFont typeface="+mj-lt"/>
              <a:buAutoNum type="arabicPeriod"/>
            </a:pPr>
            <a:r>
              <a:rPr lang="cs-CZ" dirty="0" err="1" smtClean="0"/>
              <a:t>Solárka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Vyjmenujte planety zemského typu</a:t>
            </a:r>
          </a:p>
          <a:p>
            <a:pPr marL="862330" lvl="1" indent="-514350">
              <a:buFont typeface="+mj-lt"/>
              <a:buAutoNum type="arabicPeriod"/>
            </a:pPr>
            <a:r>
              <a:rPr lang="cs-CZ" dirty="0" smtClean="0"/>
              <a:t>Merkur, Venuše, Země, Mars</a:t>
            </a:r>
          </a:p>
          <a:p>
            <a:pPr marL="862330" lvl="1" indent="-514350">
              <a:buFont typeface="+mj-lt"/>
              <a:buAutoNum type="arabicPeriod"/>
            </a:pPr>
            <a:r>
              <a:rPr lang="cs-CZ" dirty="0" smtClean="0"/>
              <a:t>Jupiter, Saturn, Uran, Neptun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Proč není na Měsíci život?</a:t>
            </a:r>
          </a:p>
          <a:p>
            <a:pPr marL="862330" lvl="1" indent="-514350">
              <a:buFont typeface="+mj-lt"/>
              <a:buAutoNum type="arabicPeriod"/>
            </a:pPr>
            <a:r>
              <a:rPr lang="cs-CZ" dirty="0" smtClean="0"/>
              <a:t>protože je moc blízko Slunci</a:t>
            </a:r>
          </a:p>
          <a:p>
            <a:pPr marL="862330" lvl="1" indent="-514350">
              <a:buFont typeface="+mj-lt"/>
              <a:buAutoNum type="arabicPeriod"/>
            </a:pPr>
            <a:r>
              <a:rPr lang="cs-CZ" dirty="0" smtClean="0"/>
              <a:t>protože tam není kyslík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Co způsobuje, že Měsíc na noční obloze tak jasné svítí?</a:t>
            </a:r>
          </a:p>
          <a:p>
            <a:pPr marL="862330" lvl="1" indent="-514350">
              <a:buFont typeface="+mj-lt"/>
              <a:buAutoNum type="arabicPeriod"/>
            </a:pPr>
            <a:r>
              <a:rPr lang="cs-CZ" dirty="0" smtClean="0"/>
              <a:t>má silný zdroj vlastního záření</a:t>
            </a:r>
          </a:p>
          <a:p>
            <a:pPr marL="862330" lvl="1" indent="-514350">
              <a:buFont typeface="+mj-lt"/>
              <a:buAutoNum type="arabicPeriod"/>
            </a:pPr>
            <a:r>
              <a:rPr lang="cs-CZ" dirty="0" smtClean="0"/>
              <a:t>osvětluje jej Slunce 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533400" y="2743200"/>
            <a:ext cx="3276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762000" y="5943600"/>
            <a:ext cx="5257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609600" y="4495800"/>
            <a:ext cx="5410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762000" y="3810000"/>
            <a:ext cx="5562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/>
          <a:lstStyle/>
          <a:p>
            <a:r>
              <a:rPr lang="cs-CZ" dirty="0" smtClean="0"/>
              <a:t>Pohyby Země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otáčí se okolo vlastní osy</a:t>
            </a:r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Jaký význam pro nás má otáčení Země kolem své osy?</a:t>
            </a:r>
          </a:p>
          <a:p>
            <a:r>
              <a:rPr lang="cs-CZ" dirty="0" smtClean="0"/>
              <a:t>otočka trvá 24 hodin </a:t>
            </a:r>
            <a:r>
              <a:rPr lang="cs-CZ" dirty="0" smtClean="0">
                <a:latin typeface="Times New Roman"/>
                <a:cs typeface="Times New Roman"/>
              </a:rPr>
              <a:t>→ </a:t>
            </a:r>
            <a:r>
              <a:rPr lang="cs-CZ" dirty="0" smtClean="0"/>
              <a:t>střídá se den a noc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dirty="0" smtClean="0"/>
              <a:t>obíhá kolem Slunce </a:t>
            </a:r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Jaký význam pro nás má oběh Země kolem Slunce?</a:t>
            </a:r>
          </a:p>
          <a:p>
            <a:r>
              <a:rPr lang="cs-CZ" dirty="0" smtClean="0"/>
              <a:t>oběh trvá 365 dní 6 hodin </a:t>
            </a:r>
            <a:r>
              <a:rPr lang="cs-CZ" dirty="0" smtClean="0">
                <a:latin typeface="Times New Roman"/>
                <a:cs typeface="Times New Roman"/>
              </a:rPr>
              <a:t>→ </a:t>
            </a:r>
            <a:r>
              <a:rPr lang="cs-CZ" dirty="0" smtClean="0"/>
              <a:t>střídají se 4 roční období</a:t>
            </a:r>
            <a:endParaRPr lang="cs-CZ" dirty="0"/>
          </a:p>
        </p:txBody>
      </p:sp>
      <p:sp>
        <p:nvSpPr>
          <p:cNvPr id="4" name="Tlačítko akce: Nápověda 3">
            <a:hlinkClick r:id="rId2" action="ppaction://hlinksldjump" highlightClick="1"/>
          </p:cNvPr>
          <p:cNvSpPr/>
          <p:nvPr/>
        </p:nvSpPr>
        <p:spPr>
          <a:xfrm>
            <a:off x="7884368" y="2852936"/>
            <a:ext cx="864096" cy="720080"/>
          </a:xfrm>
          <a:prstGeom prst="actionButtonHelp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Video 4">
            <a:hlinkClick r:id="rId3" highlightClick="1"/>
          </p:cNvPr>
          <p:cNvSpPr/>
          <p:nvPr/>
        </p:nvSpPr>
        <p:spPr>
          <a:xfrm>
            <a:off x="7596336" y="5445224"/>
            <a:ext cx="1547664" cy="720080"/>
          </a:xfrm>
          <a:prstGeom prst="actionButtonMovi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předu nebo Další 5">
            <a:hlinkClick r:id="rId4" action="ppaction://hlinksldjump" highlightClick="1"/>
          </p:cNvPr>
          <p:cNvSpPr/>
          <p:nvPr/>
        </p:nvSpPr>
        <p:spPr>
          <a:xfrm>
            <a:off x="7884368" y="6309320"/>
            <a:ext cx="1259632" cy="548680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Picture 3" descr="OPVK_hor_zakladni_logolink_RGB_c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53340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cs-CZ" dirty="0" smtClean="0"/>
              <a:t>Tvar Země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4114800"/>
          </a:xfrm>
        </p:spPr>
        <p:txBody>
          <a:bodyPr/>
          <a:lstStyle/>
          <a:p>
            <a:pPr lvl="0"/>
            <a:r>
              <a:rPr lang="cs-CZ" dirty="0" smtClean="0"/>
              <a:t>země nemá přesný tvar koule, ale v oblastech pólů (</a:t>
            </a:r>
            <a:r>
              <a:rPr lang="cs-CZ" i="1" dirty="0" smtClean="0">
                <a:solidFill>
                  <a:srgbClr val="FF0000"/>
                </a:solidFill>
              </a:rPr>
              <a:t>póly doplňte do obrázku</a:t>
            </a:r>
            <a:r>
              <a:rPr lang="cs-CZ" dirty="0" smtClean="0"/>
              <a:t>) je mírně zploštělá</a:t>
            </a:r>
          </a:p>
          <a:p>
            <a:endParaRPr lang="cs-CZ" dirty="0"/>
          </a:p>
        </p:txBody>
      </p:sp>
      <p:sp>
        <p:nvSpPr>
          <p:cNvPr id="2052" name="AutoShape 4" descr="data:image/jpg;base64,/9j/4AAQSkZJRgABAQAAAQABAAD/2wCEAAkGBhASDxAQEBQQEBISEBQSEhcQFRAXFRQUFhQWFBUVFRYXHCYeGBovGhUYHy8iIygpLCwtFSA1NTIqNSYsLTUBCQoKBQUFDQUFDSkYEhgpKSkpKSkpKSkpKSkpKSkpKSkpKSkpKSkpKSkpKSkpKSkpKSkpKSkpKSkpKSkpKSkpKf/AABEIAJkAoQMBIgACEQEDEQH/xAAbAAEBAQADAQEAAAAAAAAAAAAABgUBAgMEB//EAEMQAAEDAgQCBQcLAgQHAAAAAAEAAgMEEQUGEiETMRQiQVFhIzJUcYGU1AczNEJDUmKCkZKhJHIXc7HBFRY1RFNjov/EABQBAQAAAAAAAAAAAAAAAAAAAAD/xAAUEQEAAAAAAAAAAAAAAAAAAAAA/9oADAMBAAIRAxEAPwD9xREQEREBERB4VtUI45JCHODGOeQxpc4hoLiGtG7jtsBzU9LnuNrKdxgqHGdr3tbCGTERscGmQGAuDwdTSNJN7qiq6YSRvjcXAPY5hLHOa4BwIJa5u7TvsRuFl/8AKdPZgBmaWa7ubJIHyCR2uUSOBu4OcLn+LIPCmzaHy8IwTMIfUNfd0B4bYA0l72teXBrtbdO24c07BwJ+Wmz+yRsbmU1Y4yytjiBjDQ7VFJKx2p5a21o3X3Om4J2K22YHAJpZw3ykrdLzc2I0taduQJbHGD4Rt7lkYhgdNSwdILqpzaO9QxolebCKN4EbQTbToc9tj97c8rBzFnNr2yeRqYiG1WgvbES59M4slDWh+9iBa9gb2vsV9LscEFFTTPE9RxOjMuxrC9zp3MY1zhqsOs8cj22F11bk+DsfU7GpPzz+dTvN/wDXWHcTsmN4A59FFSwWcI5KU+WklaeHBNHLbWxrnaiIg2+3nXvtYh51mZNcT4oWytq3a4+G0ROkie1jHucbvEZAbLG4dax4jbc13y/iRlqajTI+WA09JLDqAGkPEwd2AknQCb3Nz3ABfU7LUGgN8oHBxfxWveJi5wAeXSg6jcAA+AAFtLbeuH4FFDLJLHqaXxxx6dR4bWRAhgYzk3znHbnqKDRREQEREBERAREQEREBEWNmTNlNQsDp3HU82ijjBfLK77sbBuf9EGysDHs80FG4MnmbxT5sUd5JnE8gI2Xd+qxBRYtiJvO92E0h5RQEGrkb/wCyXlFt2NuVQZfyfRUQ/poWMcfOeetK89pdI67j+qDEOZ8WqfoWH9HYeUuJycP28CO7/wBSFy3K+LS71WJuiB5soIIo7eqSTU7+FaIgkP8ADCld8/NiNV/n1dRb9rC0fwvjxn5I8MNNOIKWIzuhkETpHykiQtIYdTnHtsrtLIJE/JRgx/7OJp72mRp/UOXH+F1E35h9dTHvgq6pv8FxH8KvRBGOyhiUX0TFKggfVrooZwfAuAa4LgY5jVN9Jooa1g5vw6Qh9v8AIl3J8A5WiIJrBvlDoKmTgiQwT8jDVNdDKD3Br7avZdUl1m43lykrGaKqGOdvZraLj+13NvsKmHZdxKg62HTGspxzpK1xLgO6Co5jwDrhBdIp/LedKesc6IB9PUx/O09QNEzPGx85v4hcKgQEREBERARFNZzzLJA2KmpWiSuqiWU7DybbzppO5jRv48kHnmfNj2SihoGNqK6Rt7G/Cp2H7WcjkO5vMrvlrJUdO81M7zV10g8pUSgXH4Im8o2eAX1ZUysyihI1GWeV3EqJn+fNIebiewdw5ALcQEREBERAREQEREBERAREQYOZcn09YGufqiqI94J4Tplid2Fru0fhOxuszAszzwztw/FNLZ3bU1QwWhq2js/BLbm3t7FYrMzDl+Csp3U84u127SNnseN2vY76rgdwUGkuVIZQx2dkz8MryDVQN1RSchVU97NlH4xycO/dV6AiIg8K2sZFE+WQhrI2Oe8nkGtFyf0CkcgUT6h0uMVAIlrNqdrvsaQHybB3F3nH1hc/KQ4zNo8MaSDX1IZLbn0aIcWf+A1v5lYxRBrQ1oAa0AADkANgAg7oiICIiAiIgIiICIiAiIgIiICIiCWz9gMk0LKml2raN3Hpz963zkJ72ubcW77LWy5jsdZSQVUXmysDrdrXcnMPiHAj2LSIUVlJvRMTxHDuUchbiFMOwNlOmZo8BIL/AJkFsiIgjA3i5jJO7aPDBbwkqJjc/sjsrNQVHDUOx3FeBLDEejUN+LC+W7dM3m6ZWad/Xe45WVF0PEvSaT3OX4pBtosToeJek0nucvxSdDxL0mk9zl+KQbaLE6HiXpNJ7nL8UnQ8S9JpPc5fikG2ixOh4l6TSe5y/FJ0PEvSaT3OX4pBtosToeJek0nucvxSdDxL0mk9zl+KQbaLE6HiXpNJ7nL8UnQ8S9JpPc5fikG2iw+iYl6TSe5y/FLnomJek0nucvxSDbRYM0WIMa57qqkDWtLnHocxsALnYVVzt3L4sNr66dz2Nnga6NkT3CShmbYStL2gf1VnbDci4vcXuDYKtFidDxL0mk9zl+KToeJek0nucvxSDbUZmgcLGcGqBtxDU0cniHxcRg/cy62Oh4l6TSe5y/FKazdT1YqcG480Eo/4tFpEUD4yPIzXOozPuLdlu3nsgv7ouq4QR7zwcxsJ2bWYaWjxkp5dRH7Hq0Ub8pUTo4abEYwXPw6obO4Dm6B3k52/sN/yqtpqhsjGyMIcx7Q5pHItIuCPYUHqiIgIiICIiAiIgLrKOqeZ2PI2PsNxYrsiCGw/LsrKOl1wzyHSRVwvmbxpJB1YXmXikODbEga9gWkbsDV3flKd00HGDZRI2mdVyaiDxKYPI0DbziY2u2OpgffSbXtkQfntPg9WxsgbDWgyx4mxxNREXdeUyUfWNRdvVLgLHqucb2uXLu7CKp1U2aWmlkhZDS6oi+nDnytikGtpE9nFhfpLX6WnU5wLixiv0QdWOuAeXgbX/hdkRAUXmQ8XG8IpxuIW1NZIO4BghjP7nlWZKislP6XX4jifOMvFFSnvigJ4jx4OlJ/agtbIuUQedRA17HMeA5r2lrgeRaRYg+wqLyNUuo5pcGnJ8iDLQvd9rSk3Db9rmHqnwsrhT2cMrmriY+F3Bq6d/FpZR9R4G7Xd7HDYhBQop7KWaxVMfHK3gVkB0VMLubHffZ96M8wfFUKAiIgIiICIiAiIgIiICIiAiLHzPmaGig4sl3ucdEMTN5JpD5sbB2m/6IMnP+NSNZHQUh/rK4mKMj7KL7ad3cA29vEhb+B4PHS00NNCLRwxtY3xtzJ8Sbk+JWJk7LkzHy19bZ1dUgagN208Q3ZTx+A5k9pVUgIiICIiCbzRlHpDmVNO/otdCPIzNGxH/jmb9eM9x5di+fAM8apRRYgwUVaOTXHyU4+/TyHZw/DzCrFmY7l2mrIjDUxtlZzF9nNP3mOG7XeIQaQK5UKKXFsO2hJxakHJkjg2sib3NkPVmAH3t1r4Hn+hqncJshhnHnQVIMUzT3aHed+UlBRouAVygIiICIiAiIgIsPH86UNHtPMwSHzYmXfK49zY23cVg9MxfEdoWOwilP2kwDqx7fwR+bF63G6DWzLnaKmcKeJrqutk+ap4d3/3SHlGzvJXhl3KcvH6fiLmz1pFmBt+DSsP2cIPb3vO5WjlvKVLQscIGnW83llkJfLK7tMjzufVyW0gIiICIiAiIgIiIBWVjmV6OsbpqoIph2F7es3+146zfYVqogimZCqaf/p2IVMDeyKqDamEeA19do9RXY4lj0PzlJRVwHbSzuhefyTC1/UVZr4+lu1lvkbBxHzvW2ja8Xbp2N3G4vs3Sd72ATI+UKVn0jDMViPaWRRzM/dG/wD2Xz4t8qlM2mnfGysjmbC90Yno6sN1hpLdR02Ava+49aoMJzLHM173GKJrAA4maF3WDXOf5psGANNnEjVpcbAAE98Yb0hr6OzgyopZQ6VpbZrXAMGkb6j1791h23QZDvlOofqitk/soq3/AHjC8z8opd8xh2LTdxNO2NvtdI8W/RVjalmrRqaX79XUNW2knbntrb+8d4WVi+Y+C2qc2MyilhbI/S+MEl1zosTtZg1m+9nN0h17IMcY1jk20NBTUg+9W1IefXw4AT7Lrh2TMQqPp2IzaDziw9jadnqMm8hHtCswuUGJgOS6Gj3poI2PPnSG7pXeuR13H9VtoiAiIgIiICIiAiIgIiICIiDhxUNh2GPkrJqymigfEaioc0yl8XE4lFSR9W0TiWmaJwcTbzSbOIsrkoghaPJ9QBSCSmw60FUyd5bI9xeeFLG5wvTAC2qLQwAACIC4AFvvy3l6ohlp3yspxoonU8jo5ZHOLuPxGAaoW3YG35kWLyLdpq1wgh8Nwni19fwmwxNbiMMzpAxzZrx09Pqaw6bOa9zZWOdfk6UWdruPWsyhUmCaJhgLujTQMe58jXVHHcCZKkiN1nN3O2vU4k9S9haIEHWMmwvYG29jcA9tjYX/AEXdcBcoCIiAiIgIiICIi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0418" name="Picture 2" descr="Země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914775"/>
            <a:ext cx="3164758" cy="2943225"/>
          </a:xfrm>
          <a:prstGeom prst="rect">
            <a:avLst/>
          </a:prstGeom>
          <a:noFill/>
        </p:spPr>
      </p:pic>
      <p:cxnSp>
        <p:nvCxnSpPr>
          <p:cNvPr id="9" name="Přímá spojovací šipka 8"/>
          <p:cNvCxnSpPr/>
          <p:nvPr/>
        </p:nvCxnSpPr>
        <p:spPr>
          <a:xfrm flipH="1">
            <a:off x="4191000" y="3733800"/>
            <a:ext cx="20574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 flipH="1">
            <a:off x="4724400" y="6553200"/>
            <a:ext cx="20574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5766152" y="3657600"/>
            <a:ext cx="337784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dirty="0" smtClean="0"/>
              <a:t>…………………. pól</a:t>
            </a:r>
            <a:endParaRPr lang="cs-CZ" sz="2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766152" y="6334780"/>
            <a:ext cx="3377848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dirty="0" smtClean="0"/>
              <a:t>…………………. pól</a:t>
            </a:r>
            <a:endParaRPr lang="cs-CZ" sz="2800" dirty="0"/>
          </a:p>
        </p:txBody>
      </p:sp>
      <p:pic>
        <p:nvPicPr>
          <p:cNvPr id="13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ovéPole 13"/>
          <p:cNvSpPr txBox="1"/>
          <p:nvPr/>
        </p:nvSpPr>
        <p:spPr>
          <a:xfrm>
            <a:off x="6629400" y="3657600"/>
            <a:ext cx="1194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severní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705600" y="6248400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jižní</a:t>
            </a:r>
            <a:endParaRPr lang="cs-CZ" sz="2400" dirty="0">
              <a:solidFill>
                <a:schemeClr val="bg1"/>
              </a:solidFill>
            </a:endParaRPr>
          </a:p>
        </p:txBody>
      </p:sp>
      <p:pic>
        <p:nvPicPr>
          <p:cNvPr id="60420" name="Picture 4" descr="Dívka Face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619624"/>
            <a:ext cx="2857500" cy="2238376"/>
          </a:xfrm>
          <a:prstGeom prst="rect">
            <a:avLst/>
          </a:prstGeom>
          <a:noFill/>
        </p:spPr>
      </p:pic>
      <p:sp>
        <p:nvSpPr>
          <p:cNvPr id="17" name="Obláček 16"/>
          <p:cNvSpPr/>
          <p:nvPr/>
        </p:nvSpPr>
        <p:spPr>
          <a:xfrm>
            <a:off x="1143000" y="3200400"/>
            <a:ext cx="2667000" cy="1905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Čím to je, že je v oblasti pólů Země zploštěla?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0422" name="Picture 6" descr="Man Face World Label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00" y="4114800"/>
            <a:ext cx="2857500" cy="2562226"/>
          </a:xfrm>
          <a:prstGeom prst="rect">
            <a:avLst/>
          </a:prstGeom>
          <a:noFill/>
        </p:spPr>
      </p:pic>
      <p:sp>
        <p:nvSpPr>
          <p:cNvPr id="19" name="Obláček 18"/>
          <p:cNvSpPr/>
          <p:nvPr/>
        </p:nvSpPr>
        <p:spPr>
          <a:xfrm>
            <a:off x="6096000" y="2209800"/>
            <a:ext cx="2819400" cy="1828800"/>
          </a:xfrm>
          <a:prstGeom prst="cloudCallout">
            <a:avLst>
              <a:gd name="adj1" fmla="val -10022"/>
              <a:gd name="adj2" fmla="val 755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Je to důsledkem rotace Země kolem své osy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600200" y="2971800"/>
            <a:ext cx="5189241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4400" dirty="0" smtClean="0"/>
              <a:t>tvar Země = </a:t>
            </a:r>
            <a:r>
              <a:rPr lang="cs-CZ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GEOID</a:t>
            </a:r>
            <a:endParaRPr lang="cs-CZ" sz="4400" dirty="0"/>
          </a:p>
        </p:txBody>
      </p:sp>
      <p:sp>
        <p:nvSpPr>
          <p:cNvPr id="21" name="Tlačítko akce: Dopředu nebo Další 20">
            <a:hlinkClick r:id="rId6" action="ppaction://hlinksldjump" highlightClick="1"/>
          </p:cNvPr>
          <p:cNvSpPr/>
          <p:nvPr/>
        </p:nvSpPr>
        <p:spPr>
          <a:xfrm>
            <a:off x="7467600" y="990600"/>
            <a:ext cx="1676400" cy="990600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animBg="1"/>
      <p:bldP spid="11" grpId="1" animBg="1"/>
      <p:bldP spid="12" grpId="0" animBg="1"/>
      <p:bldP spid="12" grpId="1" animBg="1"/>
      <p:bldP spid="14" grpId="0"/>
      <p:bldP spid="14" grpId="1"/>
      <p:bldP spid="15" grpId="0"/>
      <p:bldP spid="15" grpId="1"/>
      <p:bldP spid="17" grpId="0" animBg="1"/>
      <p:bldP spid="17" grpId="1" animBg="1"/>
      <p:bldP spid="19" grpId="0" animBg="1"/>
      <p:bldP spid="19" grpId="1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1700808"/>
            <a:ext cx="7185509" cy="4128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3995936" y="1772816"/>
            <a:ext cx="72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66,5°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 rot="16200000">
            <a:off x="5814936" y="3683678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sluneční paprsky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267744" y="5301208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jižní pól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779912" y="2276872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severní pól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195736" y="3717032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noc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635896" y="371703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den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Tlačítko akce: Zpět nebo Předchozí 10">
            <a:hlinkClick r:id="rId4" action="ppaction://hlinksldjump" highlightClick="1"/>
          </p:cNvPr>
          <p:cNvSpPr/>
          <p:nvPr/>
        </p:nvSpPr>
        <p:spPr>
          <a:xfrm>
            <a:off x="7812360" y="6093296"/>
            <a:ext cx="1331640" cy="764704"/>
          </a:xfrm>
          <a:prstGeom prst="actionButtonBackPreviou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Picture 3" descr="OPVK_hor_zakladni_logolink_RGB_c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3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371600" y="1676400"/>
            <a:ext cx="6743700" cy="42481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13" name="TextovéPole 12"/>
          <p:cNvSpPr txBox="1"/>
          <p:nvPr/>
        </p:nvSpPr>
        <p:spPr>
          <a:xfrm>
            <a:off x="242204" y="1371600"/>
            <a:ext cx="8901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 smtClean="0">
                <a:solidFill>
                  <a:srgbClr val="FF0000"/>
                </a:solidFill>
              </a:rPr>
              <a:t>Doplňte, na jaké straně polokoule bude právě den a na jaké noc</a:t>
            </a:r>
            <a:endParaRPr lang="cs-CZ" sz="2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59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7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46043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Základní údaje o Zemi – </a:t>
            </a:r>
            <a:br>
              <a:rPr lang="cs-CZ" dirty="0" smtClean="0"/>
            </a:br>
            <a:r>
              <a:rPr lang="cs-CZ" sz="2700" i="1" dirty="0" smtClean="0">
                <a:solidFill>
                  <a:srgbClr val="FF0000"/>
                </a:solidFill>
              </a:rPr>
              <a:t>doplňte s pomocí atlasu světa</a:t>
            </a:r>
            <a:endParaRPr lang="cs-CZ" sz="270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914400" y="1447800"/>
          <a:ext cx="7200800" cy="41581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00400"/>
                <a:gridCol w="3600400"/>
              </a:tblGrid>
              <a:tr h="58635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Průměrná vzdálenost od Slunce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8635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Doba oběhu kolem Slunce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8635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Doba otočky kolem osy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8635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Poloměr zeměkoule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8635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Obvod</a:t>
                      </a:r>
                      <a:r>
                        <a:rPr lang="cs-CZ" b="1" baseline="0" dirty="0" smtClean="0"/>
                        <a:t> rovníku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8635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Povrch Země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8635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Počet měsíců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5562600" y="160020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2"/>
                </a:solidFill>
              </a:rPr>
              <a:t>150 milionů km</a:t>
            </a: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867400" y="335280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2"/>
                </a:solidFill>
              </a:rPr>
              <a:t>6 378 km</a:t>
            </a: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715000" y="396240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2"/>
                </a:solidFill>
              </a:rPr>
              <a:t>40 000 km</a:t>
            </a: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562600" y="4495800"/>
            <a:ext cx="1728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2"/>
                </a:solidFill>
              </a:rPr>
              <a:t>510 milionů km²</a:t>
            </a: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172200" y="5105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2"/>
                </a:solidFill>
              </a:rPr>
              <a:t>1</a:t>
            </a: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334000" y="2819400"/>
            <a:ext cx="236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2"/>
                </a:solidFill>
              </a:rPr>
              <a:t>23 h 56 min 4 s = 1 den</a:t>
            </a: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562600" y="2209800"/>
            <a:ext cx="1640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2"/>
                </a:solidFill>
              </a:rPr>
              <a:t>365 dní 6 hodin</a:t>
            </a:r>
            <a:endParaRPr lang="cs-CZ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>
            <a:normAutofit/>
          </a:bodyPr>
          <a:lstStyle/>
          <a:p>
            <a:r>
              <a:rPr lang="cs-CZ" sz="4200" dirty="0" smtClean="0"/>
              <a:t>Zdroj obrázků:</a:t>
            </a:r>
            <a:endParaRPr lang="cs-CZ" sz="4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Earth. </a:t>
            </a:r>
            <a:r>
              <a:rPr lang="pl-PL" i="1" dirty="0" smtClean="0"/>
              <a:t>Http://www.clker.com</a:t>
            </a:r>
            <a:r>
              <a:rPr lang="pl-PL" dirty="0" smtClean="0"/>
              <a:t> [online]. 2007 [cit. 2012-11-23]. Dostupné z: </a:t>
            </a:r>
            <a:r>
              <a:rPr lang="pl-PL" dirty="0" smtClean="0">
                <a:hlinkClick r:id="rId2"/>
              </a:rPr>
              <a:t>http://www.clker.com/cliparts/b/f/0/3/1195421721682602329johnny_automatic_earth.svg.med.png</a:t>
            </a:r>
            <a:endParaRPr lang="pl-PL" dirty="0" smtClean="0"/>
          </a:p>
          <a:p>
            <a:r>
              <a:rPr lang="pl-PL" dirty="0" smtClean="0"/>
              <a:t>Girl Face. </a:t>
            </a:r>
            <a:r>
              <a:rPr lang="pl-PL" i="1" dirty="0" smtClean="0"/>
              <a:t>Http://www.clker.com</a:t>
            </a:r>
            <a:r>
              <a:rPr lang="pl-PL" dirty="0" smtClean="0"/>
              <a:t> [online]. 2007 [cit. 2012-11-23]. Dostupné z: </a:t>
            </a:r>
            <a:r>
              <a:rPr lang="pl-PL" dirty="0" smtClean="0">
                <a:hlinkClick r:id="rId3"/>
              </a:rPr>
              <a:t>http://www.clker.com/cliparts/f/4/5/4/1195445041430889671ryanlerch_girl_face6.svg.med.png</a:t>
            </a:r>
            <a:endParaRPr lang="pl-PL" dirty="0" smtClean="0"/>
          </a:p>
          <a:p>
            <a:r>
              <a:rPr lang="en-US" dirty="0" smtClean="0"/>
              <a:t>Man Face World Label. </a:t>
            </a:r>
            <a:r>
              <a:rPr lang="en-US" i="1" dirty="0" smtClean="0"/>
              <a:t>Http://www.clker.com</a:t>
            </a:r>
            <a:r>
              <a:rPr lang="en-US" dirty="0" smtClean="0"/>
              <a:t> [online]. 2007 [cit. 2012-11-23]. </a:t>
            </a:r>
            <a:r>
              <a:rPr lang="en-US" dirty="0" err="1" smtClean="0"/>
              <a:t>Dostupné</a:t>
            </a:r>
            <a:r>
              <a:rPr lang="en-US" dirty="0" smtClean="0"/>
              <a:t> z: </a:t>
            </a:r>
            <a:r>
              <a:rPr lang="en-US" dirty="0" smtClean="0">
                <a:hlinkClick r:id="rId4"/>
              </a:rPr>
              <a:t>http://www.clker.com/cliparts/6/e/2/4/1195444600321185646Gerald_G_Man_Face_1_-_World_Label.svg.med.png</a:t>
            </a:r>
            <a:endParaRPr lang="cs-CZ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9530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404</TotalTime>
  <Words>378</Words>
  <Application>Microsoft Office PowerPoint</Application>
  <PresentationFormat>Předvádění na obrazovce (4:3)</PresentationFormat>
  <Paragraphs>71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Výchozí návrh</vt:lpstr>
      <vt:lpstr>Lití písma</vt:lpstr>
      <vt:lpstr>Planeta Země</vt:lpstr>
      <vt:lpstr>Anotace:</vt:lpstr>
      <vt:lpstr>Testíček –  opakování</vt:lpstr>
      <vt:lpstr>Pohyby Země</vt:lpstr>
      <vt:lpstr>Tvar Země</vt:lpstr>
      <vt:lpstr>Snímek 6</vt:lpstr>
      <vt:lpstr>Základní údaje o Zemi –  doplňte s pomocí atlasu světa</vt:lpstr>
      <vt:lpstr>Zdroj obrázků: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54</cp:revision>
  <cp:lastPrinted>1601-01-01T00:00:00Z</cp:lastPrinted>
  <dcterms:created xsi:type="dcterms:W3CDTF">1601-01-01T00:00:00Z</dcterms:created>
  <dcterms:modified xsi:type="dcterms:W3CDTF">2013-01-24T18:15:03Z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