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9" r:id="rId2"/>
  </p:sldMasterIdLst>
  <p:notesMasterIdLst>
    <p:notesMasterId r:id="rId18"/>
  </p:notesMasterIdLst>
  <p:sldIdLst>
    <p:sldId id="256" r:id="rId3"/>
    <p:sldId id="259" r:id="rId4"/>
    <p:sldId id="263" r:id="rId5"/>
    <p:sldId id="275" r:id="rId6"/>
    <p:sldId id="265" r:id="rId7"/>
    <p:sldId id="266" r:id="rId8"/>
    <p:sldId id="267" r:id="rId9"/>
    <p:sldId id="268" r:id="rId10"/>
    <p:sldId id="276" r:id="rId11"/>
    <p:sldId id="270" r:id="rId12"/>
    <p:sldId id="277" r:id="rId13"/>
    <p:sldId id="271" r:id="rId14"/>
    <p:sldId id="272" r:id="rId15"/>
    <p:sldId id="278" r:id="rId16"/>
    <p:sldId id="274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6651D7-A799-448F-A1A1-7536DD080EB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07785-9C85-42A9-8999-744196EF2D0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07785-9C85-42A9-8999-744196EF2D0B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ECB93-CF19-4603-AAE0-295C96E64B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D1297-BF99-455D-B2BB-082F4F1370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1FDC0-D398-49DB-9BD6-A1BF72325A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CECB93-CF19-4603-AAE0-295C96E64BB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906BF4-254B-4364-915C-EFD939073E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76C8E3-B1D8-45C7-A2AE-4085DB9D2CC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A92F1D-AC17-4DE5-8895-BF6664EE08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76E751-7A9E-485C-AC22-95C7C059AC6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5E0DB-2C5F-4048-B5EB-12D84C5373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F1F6BC-8483-4119-95B3-7F3C7973E9F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5988B-CEB8-4B96-A8B4-EEBD23D228E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06BF4-254B-4364-915C-EFD939073E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F869AED6-1D15-4B41-A473-036903002E0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4D1297-BF99-455D-B2BB-082F4F1370E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1FDC0-D398-49DB-9BD6-A1BF72325A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6C8E3-B1D8-45C7-A2AE-4085DB9D2C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92F1D-AC17-4DE5-8895-BF6664EE08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6E751-7A9E-485C-AC22-95C7C059AC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5E0DB-2C5F-4048-B5EB-12D84C5373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1F6BC-8483-4119-95B3-7F3C7973E9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5988B-CEB8-4B96-A8B4-EEBD23D228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9AED6-1D15-4B41-A473-036903002E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038C384-3522-4CCA-AE81-C02420E97A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038C384-3522-4CCA-AE81-C02420E97A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ker.com/cliparts/k/O/U/0/F/d/earthone-md.png" TargetMode="External"/><Relationship Id="rId7" Type="http://schemas.openxmlformats.org/officeDocument/2006/relationships/image" Target="../media/image2.jpeg"/><Relationship Id="rId2" Type="http://schemas.openxmlformats.org/officeDocument/2006/relationships/hyperlink" Target="http://www.clker.com/cliparts/b/e/6/9/1194984554962989016xbill_01.svg.med.png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upload.wikimedia.org/wikipedia/commons/thumb/5/50/Greenwich3.jpg/800px-Greenwich3.jpg" TargetMode="External"/><Relationship Id="rId5" Type="http://schemas.openxmlformats.org/officeDocument/2006/relationships/hyperlink" Target="http://www.clker.com/cliparts/3/6/d/8/12201595301606109066biodegradable%20symbol.svg.med.png" TargetMode="External"/><Relationship Id="rId4" Type="http://schemas.openxmlformats.org/officeDocument/2006/relationships/hyperlink" Target="http://www.clker.com/cliparts/f/1/9/6/11970910191729861315johnny_automatic_professor_Earth.svg.med.pn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.jpe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766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Globus</a:t>
            </a:r>
          </a:p>
        </p:txBody>
      </p:sp>
      <p:pic>
        <p:nvPicPr>
          <p:cNvPr id="4099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92333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/>
              <a:t>Autor: Mgr. </a:t>
            </a:r>
            <a:r>
              <a:rPr lang="cs-CZ" b="1" dirty="0" smtClean="0"/>
              <a:t>Helena Nováková</a:t>
            </a:r>
            <a:endParaRPr lang="cs-CZ" b="1" dirty="0"/>
          </a:p>
          <a:p>
            <a:pPr algn="ctr"/>
            <a:endParaRPr lang="cs-CZ" dirty="0"/>
          </a:p>
          <a:p>
            <a:pPr algn="ctr"/>
            <a:r>
              <a:rPr lang="cs-CZ" dirty="0"/>
              <a:t>Škola: Základní škola Slušovice, okres Zlín, příspěvková </a:t>
            </a:r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4102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/>
              <a:t>Registrační číslo projektu: CZ.1.07/1.1.38/02.0025</a:t>
            </a:r>
          </a:p>
          <a:p>
            <a:pPr algn="ctr"/>
            <a:r>
              <a:rPr lang="cs-CZ"/>
              <a:t>Název projektu: Modernizace výuky na ZŠ Slušovice, Fryšták, Kašava a Velehrad</a:t>
            </a:r>
          </a:p>
          <a:p>
            <a:pPr algn="ctr"/>
            <a:r>
              <a:rPr lang="cs-CZ" sz="1200"/>
              <a:t>Tento projekt je spolufinancován z Evropského sociálního fondu a státního rozpočtu České republiky.</a:t>
            </a:r>
          </a:p>
        </p:txBody>
      </p:sp>
      <p:sp>
        <p:nvSpPr>
          <p:cNvPr id="7" name="Obdélník 6"/>
          <p:cNvSpPr/>
          <p:nvPr/>
        </p:nvSpPr>
        <p:spPr>
          <a:xfrm>
            <a:off x="2743200" y="4114800"/>
            <a:ext cx="37498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Z_007_Vesmír, kartografie_Globus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Pomocí Školního atlasu světa určete a zapište si do sešitu, zda uvedená místa mají východní, nebo západní zeměpisnou délku</a:t>
            </a:r>
          </a:p>
          <a:p>
            <a:endParaRPr lang="cs-CZ" dirty="0" smtClean="0"/>
          </a:p>
        </p:txBody>
      </p:sp>
      <p:sp>
        <p:nvSpPr>
          <p:cNvPr id="4" name="Zaoblený obdélník 3"/>
          <p:cNvSpPr/>
          <p:nvPr/>
        </p:nvSpPr>
        <p:spPr>
          <a:xfrm>
            <a:off x="179512" y="3717032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Brno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1979712" y="3645024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Moskva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3779912" y="3861048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Tunis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5724128" y="3789040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Káhira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1403648" y="4437112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New York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3419872" y="4653136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Indie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251520" y="5229200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Sydney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5364088" y="4869160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Grónsko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1979712" y="5517232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Mongolsko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3923928" y="5589240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Peru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6156176" y="5733256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Antarktida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15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810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87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/>
          <a:lstStyle/>
          <a:p>
            <a:r>
              <a:rPr lang="cs-CZ" dirty="0" smtClean="0"/>
              <a:t>rovnoběžky</a:t>
            </a:r>
            <a:endParaRPr lang="cs-CZ" dirty="0"/>
          </a:p>
        </p:txBody>
      </p:sp>
      <p:sp>
        <p:nvSpPr>
          <p:cNvPr id="4" name="Elipsa 3"/>
          <p:cNvSpPr/>
          <p:nvPr/>
        </p:nvSpPr>
        <p:spPr>
          <a:xfrm>
            <a:off x="2209800" y="2133600"/>
            <a:ext cx="4114800" cy="4038600"/>
          </a:xfrm>
          <a:prstGeom prst="ellipse">
            <a:avLst/>
          </a:prstGeom>
          <a:noFill/>
          <a:ln w="762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ovací čára 5"/>
          <p:cNvCxnSpPr>
            <a:stCxn id="4" idx="2"/>
            <a:endCxn id="4" idx="6"/>
          </p:cNvCxnSpPr>
          <p:nvPr/>
        </p:nvCxnSpPr>
        <p:spPr>
          <a:xfrm>
            <a:off x="2209800" y="4152900"/>
            <a:ext cx="4114800" cy="0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2209800" y="4495800"/>
            <a:ext cx="4114800" cy="0"/>
          </a:xfrm>
          <a:prstGeom prst="line">
            <a:avLst/>
          </a:prstGeom>
          <a:ln w="571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>
            <a:off x="2362200" y="3505200"/>
            <a:ext cx="3810000" cy="0"/>
          </a:xfrm>
          <a:prstGeom prst="line">
            <a:avLst/>
          </a:prstGeom>
          <a:ln w="571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2209800" y="3810000"/>
            <a:ext cx="4114800" cy="0"/>
          </a:xfrm>
          <a:prstGeom prst="line">
            <a:avLst/>
          </a:prstGeom>
          <a:ln w="571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2362200" y="4876800"/>
            <a:ext cx="3810000" cy="0"/>
          </a:xfrm>
          <a:prstGeom prst="line">
            <a:avLst/>
          </a:prstGeom>
          <a:ln w="571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/>
        </p:nvSpPr>
        <p:spPr>
          <a:xfrm>
            <a:off x="4572000" y="533400"/>
            <a:ext cx="4572000" cy="18158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1"/>
            <a:r>
              <a:rPr lang="cs-CZ" sz="2800" dirty="0" smtClean="0"/>
              <a:t>pomyslné kružnice o různé velikosti, které jsou rovnoběžné s rovníkem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0" y="4419600"/>
            <a:ext cx="9144000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rovník </a:t>
            </a:r>
            <a:r>
              <a:rPr lang="cs-CZ" sz="3200" dirty="0" smtClean="0"/>
              <a:t>= vodorovná čára, která protíná zeměkouli uprostřed mezi severním a jižním pólem</a:t>
            </a:r>
            <a:endParaRPr lang="cs-CZ" sz="3200" dirty="0"/>
          </a:p>
        </p:txBody>
      </p:sp>
      <p:cxnSp>
        <p:nvCxnSpPr>
          <p:cNvPr id="15" name="Přímá spojovací šipka 14"/>
          <p:cNvCxnSpPr/>
          <p:nvPr/>
        </p:nvCxnSpPr>
        <p:spPr>
          <a:xfrm flipV="1">
            <a:off x="990600" y="4191000"/>
            <a:ext cx="1905000" cy="914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Mrak 16"/>
          <p:cNvSpPr/>
          <p:nvPr/>
        </p:nvSpPr>
        <p:spPr>
          <a:xfrm>
            <a:off x="4495800" y="762000"/>
            <a:ext cx="4648200" cy="2133600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Která rovnoběžka je nejdelší?</a:t>
            </a:r>
            <a:endParaRPr lang="cs-CZ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8" name="Picture 4" descr="Nerd Cartoon Clip 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38599"/>
            <a:ext cx="1857375" cy="2819401"/>
          </a:xfrm>
          <a:prstGeom prst="rect">
            <a:avLst/>
          </a:prstGeom>
          <a:noFill/>
        </p:spPr>
      </p:pic>
      <p:sp>
        <p:nvSpPr>
          <p:cNvPr id="19" name="Zaoblený obdélníkový popisek 18"/>
          <p:cNvSpPr/>
          <p:nvPr/>
        </p:nvSpPr>
        <p:spPr>
          <a:xfrm>
            <a:off x="381000" y="3124200"/>
            <a:ext cx="1981200" cy="1143000"/>
          </a:xfrm>
          <a:prstGeom prst="wedgeRoundRect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rovník</a:t>
            </a:r>
            <a:endParaRPr lang="cs-CZ" sz="32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4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7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52628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cs-CZ" sz="4400" b="1" u="sng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významné rovnoběžky</a:t>
            </a:r>
          </a:p>
          <a:p>
            <a:pPr lvl="2"/>
            <a:r>
              <a:rPr lang="cs-CZ" sz="3200" dirty="0" smtClean="0"/>
              <a:t>obratník Raka			23,5</a:t>
            </a:r>
            <a:r>
              <a:rPr lang="cs-CZ" sz="3200" dirty="0" smtClean="0">
                <a:latin typeface="Constantia"/>
              </a:rPr>
              <a:t> °</a:t>
            </a:r>
            <a:r>
              <a:rPr lang="cs-CZ" sz="3200" dirty="0" smtClean="0"/>
              <a:t> s.</a:t>
            </a:r>
            <a:r>
              <a:rPr lang="cs-CZ" sz="3200" dirty="0" err="1" smtClean="0"/>
              <a:t>š</a:t>
            </a:r>
            <a:r>
              <a:rPr lang="cs-CZ" sz="3200" dirty="0" smtClean="0"/>
              <a:t>.</a:t>
            </a:r>
          </a:p>
          <a:p>
            <a:pPr lvl="2"/>
            <a:r>
              <a:rPr lang="cs-CZ" sz="3200" dirty="0" smtClean="0"/>
              <a:t>obratník Kozoroha		23,5</a:t>
            </a:r>
            <a:r>
              <a:rPr lang="cs-CZ" sz="3200" dirty="0" smtClean="0">
                <a:latin typeface="Constantia"/>
              </a:rPr>
              <a:t> °</a:t>
            </a:r>
            <a:r>
              <a:rPr lang="cs-CZ" sz="3200" dirty="0" smtClean="0"/>
              <a:t> </a:t>
            </a:r>
            <a:r>
              <a:rPr lang="cs-CZ" sz="3200" dirty="0" err="1" smtClean="0"/>
              <a:t>j.š</a:t>
            </a:r>
            <a:r>
              <a:rPr lang="cs-CZ" sz="3200" dirty="0" smtClean="0"/>
              <a:t>.</a:t>
            </a:r>
          </a:p>
          <a:p>
            <a:pPr lvl="2"/>
            <a:r>
              <a:rPr lang="cs-CZ" sz="3200" dirty="0" smtClean="0"/>
              <a:t>severní polární kruh		66,5</a:t>
            </a:r>
            <a:r>
              <a:rPr lang="cs-CZ" sz="3200" dirty="0" smtClean="0">
                <a:latin typeface="Constantia"/>
              </a:rPr>
              <a:t> °</a:t>
            </a:r>
            <a:r>
              <a:rPr lang="cs-CZ" sz="3200" dirty="0" smtClean="0"/>
              <a:t> s.</a:t>
            </a:r>
            <a:r>
              <a:rPr lang="cs-CZ" sz="3200" dirty="0" err="1" smtClean="0"/>
              <a:t>š</a:t>
            </a:r>
            <a:r>
              <a:rPr lang="cs-CZ" sz="3200" dirty="0" smtClean="0"/>
              <a:t>.</a:t>
            </a:r>
          </a:p>
          <a:p>
            <a:pPr lvl="2"/>
            <a:r>
              <a:rPr lang="cs-CZ" sz="3200" dirty="0" smtClean="0"/>
              <a:t>jižní polární kruh		66,5</a:t>
            </a:r>
            <a:r>
              <a:rPr lang="cs-CZ" sz="3200" dirty="0" smtClean="0">
                <a:latin typeface="Constantia"/>
              </a:rPr>
              <a:t> °</a:t>
            </a:r>
            <a:r>
              <a:rPr lang="cs-CZ" sz="3200" dirty="0" smtClean="0"/>
              <a:t> </a:t>
            </a:r>
            <a:r>
              <a:rPr lang="cs-CZ" sz="3200" dirty="0" err="1" smtClean="0"/>
              <a:t>j.š</a:t>
            </a:r>
            <a:r>
              <a:rPr lang="cs-CZ" sz="3200" dirty="0" smtClean="0"/>
              <a:t>.</a:t>
            </a:r>
            <a:endParaRPr lang="cs-CZ" sz="3200" dirty="0"/>
          </a:p>
        </p:txBody>
      </p:sp>
      <p:pic>
        <p:nvPicPr>
          <p:cNvPr id="4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53340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 Školním atlase světa určete a zapište si do sešitu, zda uvedená místa mají severní, nebo jižní zeměpisnou šířku: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15" name="Zaoblený obdélník 14"/>
          <p:cNvSpPr/>
          <p:nvPr/>
        </p:nvSpPr>
        <p:spPr>
          <a:xfrm>
            <a:off x="899592" y="3429000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Brno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2699792" y="3356992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Moskva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4499992" y="3573016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Tunis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6444208" y="3501008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Káhira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123728" y="4149080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New York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4139952" y="4365104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Arabský </a:t>
            </a:r>
            <a:r>
              <a:rPr lang="cs-CZ" dirty="0" err="1" smtClean="0">
                <a:solidFill>
                  <a:schemeClr val="tx1"/>
                </a:solidFill>
              </a:rPr>
              <a:t>pol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971600" y="4941168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Austrálie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6084168" y="4581128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Grónsko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2699792" y="5229200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Mongolsko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4644008" y="5301208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Kanada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6876256" y="5445224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Antarktida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26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8700" y="1524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konec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4800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Zdroj obrázků: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Nerd Cartoon. </a:t>
            </a:r>
            <a:r>
              <a:rPr lang="pl-PL" i="1" dirty="0" smtClean="0"/>
              <a:t>Http://www.clker.com</a:t>
            </a:r>
            <a:r>
              <a:rPr lang="pl-PL" dirty="0" smtClean="0"/>
              <a:t> [online]. 2007 [cit. 2012-11-24]. Dostupné z: </a:t>
            </a:r>
            <a:r>
              <a:rPr lang="pl-PL" dirty="0" smtClean="0">
                <a:hlinkClick r:id="rId2"/>
              </a:rPr>
              <a:t>http://www.clker.com/cliparts/b/e/6/9/1194984554962989016xbill_01.svg.med.png</a:t>
            </a:r>
            <a:endParaRPr lang="pl-PL" dirty="0" smtClean="0"/>
          </a:p>
          <a:p>
            <a:r>
              <a:rPr lang="pl-PL" dirty="0" smtClean="0"/>
              <a:t>Earthone. </a:t>
            </a:r>
            <a:r>
              <a:rPr lang="pl-PL" i="1" dirty="0" smtClean="0"/>
              <a:t>Http://www.clker.com</a:t>
            </a:r>
            <a:r>
              <a:rPr lang="pl-PL" dirty="0" smtClean="0"/>
              <a:t> [online]. 2011 [cit. 2012-11-24]. Dostupné z: </a:t>
            </a:r>
            <a:r>
              <a:rPr lang="pl-PL" dirty="0" smtClean="0">
                <a:hlinkClick r:id="rId3"/>
              </a:rPr>
              <a:t>http://www.clker.com/cliparts/k/O/U/0/F/d/earthone-md.png</a:t>
            </a:r>
            <a:endParaRPr lang="pl-PL" dirty="0" smtClean="0"/>
          </a:p>
          <a:p>
            <a:r>
              <a:rPr lang="pl-PL" dirty="0" smtClean="0"/>
              <a:t>Profesor Earth. </a:t>
            </a:r>
            <a:r>
              <a:rPr lang="pl-PL" i="1" dirty="0" smtClean="0"/>
              <a:t>Http://www.clker.com</a:t>
            </a:r>
            <a:r>
              <a:rPr lang="pl-PL" dirty="0" smtClean="0"/>
              <a:t> [online]. 2007 [cit. 2012-11-24]. Dostupné z: </a:t>
            </a:r>
            <a:r>
              <a:rPr lang="pl-PL" dirty="0" smtClean="0">
                <a:hlinkClick r:id="rId4"/>
              </a:rPr>
              <a:t>http://www.clker.com/cliparts/f/1/9/6/11970910191729861315johnny_automatic_professor_Earth.svg.med.png</a:t>
            </a:r>
            <a:endParaRPr lang="pl-PL" dirty="0" smtClean="0"/>
          </a:p>
          <a:p>
            <a:r>
              <a:rPr lang="cs-CZ" dirty="0" err="1" smtClean="0"/>
              <a:t>Biodegradable</a:t>
            </a:r>
            <a:r>
              <a:rPr lang="cs-CZ" dirty="0" smtClean="0"/>
              <a:t> Symbol. </a:t>
            </a:r>
            <a:r>
              <a:rPr lang="cs-CZ" i="1" dirty="0" smtClean="0"/>
              <a:t>Http://www.</a:t>
            </a:r>
            <a:r>
              <a:rPr lang="cs-CZ" i="1" dirty="0" err="1" smtClean="0"/>
              <a:t>clker.com</a:t>
            </a:r>
            <a:r>
              <a:rPr lang="cs-CZ" dirty="0" smtClean="0"/>
              <a:t> [online]. 2008 [cit. 2012-11-24]. Dostupné z: </a:t>
            </a:r>
            <a:r>
              <a:rPr lang="cs-CZ" dirty="0" smtClean="0">
                <a:hlinkClick r:id="rId5"/>
              </a:rPr>
              <a:t>http://www.</a:t>
            </a:r>
            <a:r>
              <a:rPr lang="cs-CZ" dirty="0" err="1" smtClean="0">
                <a:hlinkClick r:id="rId5"/>
              </a:rPr>
              <a:t>clker.com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cliparts</a:t>
            </a:r>
            <a:r>
              <a:rPr lang="cs-CZ" dirty="0" smtClean="0">
                <a:hlinkClick r:id="rId5"/>
              </a:rPr>
              <a:t>/3/6/d/8/12201595301606109066biodegradable%20symbol.svg.med.png</a:t>
            </a:r>
            <a:endParaRPr lang="cs-CZ" dirty="0" smtClean="0"/>
          </a:p>
          <a:p>
            <a:r>
              <a:rPr lang="en-US" dirty="0" smtClean="0"/>
              <a:t>Greenwich3. In: </a:t>
            </a:r>
            <a:r>
              <a:rPr lang="en-US" i="1" dirty="0" smtClean="0"/>
              <a:t>Wikipedia: the free encyclopedia</a:t>
            </a:r>
            <a:r>
              <a:rPr lang="en-US" dirty="0" smtClean="0"/>
              <a:t> [online]. San Francisco (CA): Wikimedia Foundation, 2009 [cit. 2012-11-26]. </a:t>
            </a:r>
            <a:r>
              <a:rPr lang="en-US" dirty="0" err="1" smtClean="0"/>
              <a:t>Dostupné</a:t>
            </a:r>
            <a:r>
              <a:rPr lang="en-US" dirty="0" smtClean="0"/>
              <a:t> z: </a:t>
            </a:r>
            <a:r>
              <a:rPr lang="en-US" dirty="0" smtClean="0">
                <a:hlinkClick r:id="rId6"/>
              </a:rPr>
              <a:t>http://upload.wikimedia.org/wikipedia/commons/thumb/5/50/Greenwich3.jpg/800px-Greenwich3.jpg</a:t>
            </a:r>
            <a:endParaRPr lang="cs-CZ" smtClean="0"/>
          </a:p>
          <a:p>
            <a:endParaRPr lang="cs-CZ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cs-CZ" dirty="0"/>
          </a:p>
        </p:txBody>
      </p:sp>
      <p:pic>
        <p:nvPicPr>
          <p:cNvPr id="4" name="Picture 4" descr="OPVK_hor_zakladni_logolink_RGB_cz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687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5123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230832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/>
              <a:t>Digitální učební materiál je určen pro </a:t>
            </a:r>
            <a:r>
              <a:rPr lang="cs-CZ" dirty="0" smtClean="0"/>
              <a:t>seznámení žáků šestého ročníku s učivem o globu.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Materiál </a:t>
            </a:r>
            <a:r>
              <a:rPr lang="cs-CZ" dirty="0" smtClean="0"/>
              <a:t>vysvětluje základní probíranou látku podle ŠVP a zároveň u žáků podporuje lepší uchopení učiva aktivnější formou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Je určen pro předmět </a:t>
            </a:r>
            <a:r>
              <a:rPr lang="cs-CZ" dirty="0" smtClean="0"/>
              <a:t>zeměpis a </a:t>
            </a:r>
            <a:r>
              <a:rPr lang="cs-CZ" dirty="0"/>
              <a:t>ročník </a:t>
            </a:r>
            <a:r>
              <a:rPr lang="cs-CZ" dirty="0" smtClean="0"/>
              <a:t>šestý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Tento materiál vznikl jako doplňující materiál k učebnici: </a:t>
            </a:r>
            <a:r>
              <a:rPr lang="cs-CZ" dirty="0" smtClean="0"/>
              <a:t>Přírodní prostředí Země (</a:t>
            </a:r>
            <a:r>
              <a:rPr lang="cs-CZ" i="1" dirty="0" smtClean="0"/>
              <a:t>Přírodní prostředí Země</a:t>
            </a:r>
            <a:r>
              <a:rPr lang="cs-CZ" dirty="0" smtClean="0"/>
              <a:t>. třetí. Praha: České geografické společenství, 2008. ISBN 978-80-86034-84-3)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28184" y="1844824"/>
            <a:ext cx="2195736" cy="1470025"/>
          </a:xfrm>
        </p:spPr>
        <p:txBody>
          <a:bodyPr>
            <a:noAutofit/>
          </a:bodyPr>
          <a:lstStyle/>
          <a:p>
            <a:r>
              <a:rPr lang="cs-CZ" sz="5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Globus</a:t>
            </a:r>
            <a:endParaRPr lang="cs-CZ" sz="5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8610" name="Picture 2" descr="Professor Earth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371600"/>
            <a:ext cx="4732020" cy="5257800"/>
          </a:xfrm>
          <a:prstGeom prst="rect">
            <a:avLst/>
          </a:prstGeom>
          <a:noFill/>
        </p:spPr>
      </p:pic>
      <p:pic>
        <p:nvPicPr>
          <p:cNvPr id="4" name="Picture 4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87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Earthone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3810000"/>
            <a:ext cx="2857500" cy="2857500"/>
          </a:xfrm>
          <a:prstGeom prst="rect">
            <a:avLst/>
          </a:prstGeom>
          <a:noFill/>
        </p:spPr>
      </p:pic>
      <p:pic>
        <p:nvPicPr>
          <p:cNvPr id="44036" name="Picture 4" descr="Nerd Cartoon Clip 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743200"/>
            <a:ext cx="1857375" cy="2819401"/>
          </a:xfrm>
          <a:prstGeom prst="rect">
            <a:avLst/>
          </a:prstGeom>
          <a:noFill/>
        </p:spPr>
      </p:pic>
      <p:sp>
        <p:nvSpPr>
          <p:cNvPr id="6" name="Oválný popisek 5"/>
          <p:cNvSpPr/>
          <p:nvPr/>
        </p:nvSpPr>
        <p:spPr>
          <a:xfrm>
            <a:off x="0" y="1219200"/>
            <a:ext cx="3352800" cy="1905000"/>
          </a:xfrm>
          <a:prstGeom prst="wedgeEllipseCallout">
            <a:avLst>
              <a:gd name="adj1" fmla="val -6604"/>
              <a:gd name="adj2" fmla="val 6389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Jaký je rozdíl mezi globusem a zeměkoulí?</a:t>
            </a:r>
            <a:endParaRPr lang="cs-CZ" sz="2400" dirty="0"/>
          </a:p>
        </p:txBody>
      </p:sp>
      <p:sp>
        <p:nvSpPr>
          <p:cNvPr id="7" name="Obdélník 6"/>
          <p:cNvSpPr/>
          <p:nvPr/>
        </p:nvSpPr>
        <p:spPr>
          <a:xfrm>
            <a:off x="3352800" y="0"/>
            <a:ext cx="5791200" cy="13849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800" b="1" dirty="0" smtClean="0"/>
              <a:t>zmenšený a zjednodušený model Země</a:t>
            </a:r>
            <a:r>
              <a:rPr lang="cs-CZ" sz="2800" dirty="0" smtClean="0"/>
              <a:t> (vystihuje i zakřivení zemského povrchu)</a:t>
            </a:r>
            <a:endParaRPr lang="cs-CZ" sz="2800" dirty="0"/>
          </a:p>
        </p:txBody>
      </p:sp>
      <p:sp>
        <p:nvSpPr>
          <p:cNvPr id="8" name="Obdélník 7"/>
          <p:cNvSpPr/>
          <p:nvPr/>
        </p:nvSpPr>
        <p:spPr>
          <a:xfrm>
            <a:off x="3352800" y="1447800"/>
            <a:ext cx="5791200" cy="9541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cs-CZ" sz="2800" dirty="0" smtClean="0"/>
              <a:t>neobsahuje </a:t>
            </a:r>
            <a:r>
              <a:rPr lang="cs-CZ" sz="2800" b="1" dirty="0" smtClean="0"/>
              <a:t>žádné zkreslení </a:t>
            </a:r>
            <a:r>
              <a:rPr lang="cs-CZ" sz="2800" dirty="0" smtClean="0"/>
              <a:t>(tvary nejsou deformovány)</a:t>
            </a:r>
          </a:p>
        </p:txBody>
      </p:sp>
      <p:sp>
        <p:nvSpPr>
          <p:cNvPr id="9" name="Oválný popisek 8"/>
          <p:cNvSpPr/>
          <p:nvPr/>
        </p:nvSpPr>
        <p:spPr>
          <a:xfrm>
            <a:off x="0" y="1219200"/>
            <a:ext cx="3352800" cy="1905000"/>
          </a:xfrm>
          <a:prstGeom prst="wedgeEllipseCallout">
            <a:avLst>
              <a:gd name="adj1" fmla="val -6604"/>
              <a:gd name="adj2" fmla="val 6389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Pro vystihnutí krajiny je lepší glóbus nebo mapa?</a:t>
            </a:r>
            <a:endParaRPr lang="cs-CZ" sz="2400" dirty="0"/>
          </a:p>
        </p:txBody>
      </p:sp>
      <p:pic>
        <p:nvPicPr>
          <p:cNvPr id="44038" name="Picture 6" descr="World Map Colored Clip Art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7FB0FE">
                  <a:alpha val="34510"/>
                </a:srgbClr>
              </a:clrFrom>
              <a:clrTo>
                <a:srgbClr val="7FB0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3657600"/>
            <a:ext cx="3265714" cy="1905000"/>
          </a:xfrm>
          <a:prstGeom prst="rect">
            <a:avLst/>
          </a:prstGeom>
          <a:noFill/>
        </p:spPr>
      </p:pic>
      <p:sp>
        <p:nvSpPr>
          <p:cNvPr id="12" name="Volný tvar 11"/>
          <p:cNvSpPr/>
          <p:nvPr/>
        </p:nvSpPr>
        <p:spPr>
          <a:xfrm>
            <a:off x="5592417" y="3601467"/>
            <a:ext cx="3275468" cy="3276411"/>
          </a:xfrm>
          <a:custGeom>
            <a:avLst/>
            <a:gdLst>
              <a:gd name="connsiteX0" fmla="*/ 1205948 w 3275468"/>
              <a:gd name="connsiteY0" fmla="*/ 29629 h 3276411"/>
              <a:gd name="connsiteX1" fmla="*/ 1139687 w 3275468"/>
              <a:gd name="connsiteY1" fmla="*/ 3124 h 3276411"/>
              <a:gd name="connsiteX2" fmla="*/ 980661 w 3275468"/>
              <a:gd name="connsiteY2" fmla="*/ 16376 h 3276411"/>
              <a:gd name="connsiteX3" fmla="*/ 861392 w 3275468"/>
              <a:gd name="connsiteY3" fmla="*/ 82637 h 3276411"/>
              <a:gd name="connsiteX4" fmla="*/ 834887 w 3275468"/>
              <a:gd name="connsiteY4" fmla="*/ 109142 h 3276411"/>
              <a:gd name="connsiteX5" fmla="*/ 728870 w 3275468"/>
              <a:gd name="connsiteY5" fmla="*/ 148898 h 3276411"/>
              <a:gd name="connsiteX6" fmla="*/ 662609 w 3275468"/>
              <a:gd name="connsiteY6" fmla="*/ 201907 h 3276411"/>
              <a:gd name="connsiteX7" fmla="*/ 609600 w 3275468"/>
              <a:gd name="connsiteY7" fmla="*/ 215159 h 3276411"/>
              <a:gd name="connsiteX8" fmla="*/ 530087 w 3275468"/>
              <a:gd name="connsiteY8" fmla="*/ 294672 h 3276411"/>
              <a:gd name="connsiteX9" fmla="*/ 450574 w 3275468"/>
              <a:gd name="connsiteY9" fmla="*/ 440446 h 3276411"/>
              <a:gd name="connsiteX10" fmla="*/ 424070 w 3275468"/>
              <a:gd name="connsiteY10" fmla="*/ 493455 h 3276411"/>
              <a:gd name="connsiteX11" fmla="*/ 410818 w 3275468"/>
              <a:gd name="connsiteY11" fmla="*/ 559716 h 3276411"/>
              <a:gd name="connsiteX12" fmla="*/ 384313 w 3275468"/>
              <a:gd name="connsiteY12" fmla="*/ 665733 h 3276411"/>
              <a:gd name="connsiteX13" fmla="*/ 371061 w 3275468"/>
              <a:gd name="connsiteY13" fmla="*/ 731994 h 3276411"/>
              <a:gd name="connsiteX14" fmla="*/ 331305 w 3275468"/>
              <a:gd name="connsiteY14" fmla="*/ 771750 h 3276411"/>
              <a:gd name="connsiteX15" fmla="*/ 304800 w 3275468"/>
              <a:gd name="connsiteY15" fmla="*/ 811507 h 3276411"/>
              <a:gd name="connsiteX16" fmla="*/ 198783 w 3275468"/>
              <a:gd name="connsiteY16" fmla="*/ 930776 h 3276411"/>
              <a:gd name="connsiteX17" fmla="*/ 145774 w 3275468"/>
              <a:gd name="connsiteY17" fmla="*/ 1050046 h 3276411"/>
              <a:gd name="connsiteX18" fmla="*/ 132522 w 3275468"/>
              <a:gd name="connsiteY18" fmla="*/ 1089803 h 3276411"/>
              <a:gd name="connsiteX19" fmla="*/ 79513 w 3275468"/>
              <a:gd name="connsiteY19" fmla="*/ 1169316 h 3276411"/>
              <a:gd name="connsiteX20" fmla="*/ 53009 w 3275468"/>
              <a:gd name="connsiteY20" fmla="*/ 1262081 h 3276411"/>
              <a:gd name="connsiteX21" fmla="*/ 39757 w 3275468"/>
              <a:gd name="connsiteY21" fmla="*/ 1487368 h 3276411"/>
              <a:gd name="connsiteX22" fmla="*/ 26505 w 3275468"/>
              <a:gd name="connsiteY22" fmla="*/ 1527124 h 3276411"/>
              <a:gd name="connsiteX23" fmla="*/ 0 w 3275468"/>
              <a:gd name="connsiteY23" fmla="*/ 1553629 h 3276411"/>
              <a:gd name="connsiteX24" fmla="*/ 13253 w 3275468"/>
              <a:gd name="connsiteY24" fmla="*/ 2070463 h 3276411"/>
              <a:gd name="connsiteX25" fmla="*/ 39757 w 3275468"/>
              <a:gd name="connsiteY25" fmla="*/ 2110220 h 3276411"/>
              <a:gd name="connsiteX26" fmla="*/ 66261 w 3275468"/>
              <a:gd name="connsiteY26" fmla="*/ 2163229 h 3276411"/>
              <a:gd name="connsiteX27" fmla="*/ 106018 w 3275468"/>
              <a:gd name="connsiteY27" fmla="*/ 2269246 h 3276411"/>
              <a:gd name="connsiteX28" fmla="*/ 119270 w 3275468"/>
              <a:gd name="connsiteY28" fmla="*/ 2322255 h 3276411"/>
              <a:gd name="connsiteX29" fmla="*/ 172279 w 3275468"/>
              <a:gd name="connsiteY29" fmla="*/ 2388516 h 3276411"/>
              <a:gd name="connsiteX30" fmla="*/ 185531 w 3275468"/>
              <a:gd name="connsiteY30" fmla="*/ 2481281 h 3276411"/>
              <a:gd name="connsiteX31" fmla="*/ 212035 w 3275468"/>
              <a:gd name="connsiteY31" fmla="*/ 2521037 h 3276411"/>
              <a:gd name="connsiteX32" fmla="*/ 251792 w 3275468"/>
              <a:gd name="connsiteY32" fmla="*/ 2587298 h 3276411"/>
              <a:gd name="connsiteX33" fmla="*/ 278296 w 3275468"/>
              <a:gd name="connsiteY33" fmla="*/ 2613803 h 3276411"/>
              <a:gd name="connsiteX34" fmla="*/ 384313 w 3275468"/>
              <a:gd name="connsiteY34" fmla="*/ 2706568 h 3276411"/>
              <a:gd name="connsiteX35" fmla="*/ 410818 w 3275468"/>
              <a:gd name="connsiteY35" fmla="*/ 2746324 h 3276411"/>
              <a:gd name="connsiteX36" fmla="*/ 450574 w 3275468"/>
              <a:gd name="connsiteY36" fmla="*/ 2759576 h 3276411"/>
              <a:gd name="connsiteX37" fmla="*/ 463826 w 3275468"/>
              <a:gd name="connsiteY37" fmla="*/ 2799333 h 3276411"/>
              <a:gd name="connsiteX38" fmla="*/ 569844 w 3275468"/>
              <a:gd name="connsiteY38" fmla="*/ 2905350 h 3276411"/>
              <a:gd name="connsiteX39" fmla="*/ 609600 w 3275468"/>
              <a:gd name="connsiteY39" fmla="*/ 2931855 h 3276411"/>
              <a:gd name="connsiteX40" fmla="*/ 649357 w 3275468"/>
              <a:gd name="connsiteY40" fmla="*/ 2984863 h 3276411"/>
              <a:gd name="connsiteX41" fmla="*/ 755374 w 3275468"/>
              <a:gd name="connsiteY41" fmla="*/ 3064376 h 3276411"/>
              <a:gd name="connsiteX42" fmla="*/ 848140 w 3275468"/>
              <a:gd name="connsiteY42" fmla="*/ 3077629 h 3276411"/>
              <a:gd name="connsiteX43" fmla="*/ 901148 w 3275468"/>
              <a:gd name="connsiteY43" fmla="*/ 3104133 h 3276411"/>
              <a:gd name="connsiteX44" fmla="*/ 993913 w 3275468"/>
              <a:gd name="connsiteY44" fmla="*/ 3157142 h 3276411"/>
              <a:gd name="connsiteX45" fmla="*/ 1073426 w 3275468"/>
              <a:gd name="connsiteY45" fmla="*/ 3183646 h 3276411"/>
              <a:gd name="connsiteX46" fmla="*/ 1192696 w 3275468"/>
              <a:gd name="connsiteY46" fmla="*/ 3249907 h 3276411"/>
              <a:gd name="connsiteX47" fmla="*/ 1272209 w 3275468"/>
              <a:gd name="connsiteY47" fmla="*/ 3263159 h 3276411"/>
              <a:gd name="connsiteX48" fmla="*/ 1311966 w 3275468"/>
              <a:gd name="connsiteY48" fmla="*/ 3276411 h 3276411"/>
              <a:gd name="connsiteX49" fmla="*/ 1643270 w 3275468"/>
              <a:gd name="connsiteY49" fmla="*/ 3263159 h 3276411"/>
              <a:gd name="connsiteX50" fmla="*/ 1762540 w 3275468"/>
              <a:gd name="connsiteY50" fmla="*/ 3223403 h 3276411"/>
              <a:gd name="connsiteX51" fmla="*/ 1802296 w 3275468"/>
              <a:gd name="connsiteY51" fmla="*/ 3210150 h 3276411"/>
              <a:gd name="connsiteX52" fmla="*/ 1855305 w 3275468"/>
              <a:gd name="connsiteY52" fmla="*/ 3183646 h 3276411"/>
              <a:gd name="connsiteX53" fmla="*/ 1921566 w 3275468"/>
              <a:gd name="connsiteY53" fmla="*/ 3170394 h 3276411"/>
              <a:gd name="connsiteX54" fmla="*/ 1961322 w 3275468"/>
              <a:gd name="connsiteY54" fmla="*/ 3157142 h 3276411"/>
              <a:gd name="connsiteX55" fmla="*/ 2186609 w 3275468"/>
              <a:gd name="connsiteY55" fmla="*/ 3143890 h 3276411"/>
              <a:gd name="connsiteX56" fmla="*/ 2239618 w 3275468"/>
              <a:gd name="connsiteY56" fmla="*/ 3130637 h 3276411"/>
              <a:gd name="connsiteX57" fmla="*/ 2451653 w 3275468"/>
              <a:gd name="connsiteY57" fmla="*/ 3117385 h 3276411"/>
              <a:gd name="connsiteX58" fmla="*/ 2504661 w 3275468"/>
              <a:gd name="connsiteY58" fmla="*/ 3090881 h 3276411"/>
              <a:gd name="connsiteX59" fmla="*/ 2584174 w 3275468"/>
              <a:gd name="connsiteY59" fmla="*/ 3064376 h 3276411"/>
              <a:gd name="connsiteX60" fmla="*/ 2637183 w 3275468"/>
              <a:gd name="connsiteY60" fmla="*/ 3037872 h 3276411"/>
              <a:gd name="connsiteX61" fmla="*/ 2703444 w 3275468"/>
              <a:gd name="connsiteY61" fmla="*/ 3011368 h 3276411"/>
              <a:gd name="connsiteX62" fmla="*/ 2743200 w 3275468"/>
              <a:gd name="connsiteY62" fmla="*/ 2984863 h 3276411"/>
              <a:gd name="connsiteX63" fmla="*/ 2796209 w 3275468"/>
              <a:gd name="connsiteY63" fmla="*/ 2945107 h 3276411"/>
              <a:gd name="connsiteX64" fmla="*/ 2875722 w 3275468"/>
              <a:gd name="connsiteY64" fmla="*/ 2918603 h 3276411"/>
              <a:gd name="connsiteX65" fmla="*/ 2915479 w 3275468"/>
              <a:gd name="connsiteY65" fmla="*/ 2825837 h 3276411"/>
              <a:gd name="connsiteX66" fmla="*/ 2994992 w 3275468"/>
              <a:gd name="connsiteY66" fmla="*/ 2719820 h 3276411"/>
              <a:gd name="connsiteX67" fmla="*/ 3061253 w 3275468"/>
              <a:gd name="connsiteY67" fmla="*/ 2627055 h 3276411"/>
              <a:gd name="connsiteX68" fmla="*/ 3074505 w 3275468"/>
              <a:gd name="connsiteY68" fmla="*/ 2587298 h 3276411"/>
              <a:gd name="connsiteX69" fmla="*/ 3114261 w 3275468"/>
              <a:gd name="connsiteY69" fmla="*/ 2507785 h 3276411"/>
              <a:gd name="connsiteX70" fmla="*/ 3127513 w 3275468"/>
              <a:gd name="connsiteY70" fmla="*/ 2428272 h 3276411"/>
              <a:gd name="connsiteX71" fmla="*/ 3154018 w 3275468"/>
              <a:gd name="connsiteY71" fmla="*/ 2335507 h 3276411"/>
              <a:gd name="connsiteX72" fmla="*/ 3180522 w 3275468"/>
              <a:gd name="connsiteY72" fmla="*/ 2176481 h 3276411"/>
              <a:gd name="connsiteX73" fmla="*/ 3207026 w 3275468"/>
              <a:gd name="connsiteY73" fmla="*/ 2017455 h 3276411"/>
              <a:gd name="connsiteX74" fmla="*/ 3246783 w 3275468"/>
              <a:gd name="connsiteY74" fmla="*/ 1898185 h 3276411"/>
              <a:gd name="connsiteX75" fmla="*/ 3246783 w 3275468"/>
              <a:gd name="connsiteY75" fmla="*/ 1315090 h 3276411"/>
              <a:gd name="connsiteX76" fmla="*/ 3233531 w 3275468"/>
              <a:gd name="connsiteY76" fmla="*/ 1209072 h 3276411"/>
              <a:gd name="connsiteX77" fmla="*/ 3180522 w 3275468"/>
              <a:gd name="connsiteY77" fmla="*/ 1023542 h 3276411"/>
              <a:gd name="connsiteX78" fmla="*/ 3167270 w 3275468"/>
              <a:gd name="connsiteY78" fmla="*/ 891020 h 3276411"/>
              <a:gd name="connsiteX79" fmla="*/ 3140766 w 3275468"/>
              <a:gd name="connsiteY79" fmla="*/ 798255 h 3276411"/>
              <a:gd name="connsiteX80" fmla="*/ 3087757 w 3275468"/>
              <a:gd name="connsiteY80" fmla="*/ 665733 h 3276411"/>
              <a:gd name="connsiteX81" fmla="*/ 3048000 w 3275468"/>
              <a:gd name="connsiteY81" fmla="*/ 599472 h 3276411"/>
              <a:gd name="connsiteX82" fmla="*/ 2928731 w 3275468"/>
              <a:gd name="connsiteY82" fmla="*/ 506707 h 3276411"/>
              <a:gd name="connsiteX83" fmla="*/ 2796209 w 3275468"/>
              <a:gd name="connsiteY83" fmla="*/ 400690 h 3276411"/>
              <a:gd name="connsiteX84" fmla="*/ 2690192 w 3275468"/>
              <a:gd name="connsiteY84" fmla="*/ 334429 h 3276411"/>
              <a:gd name="connsiteX85" fmla="*/ 2663687 w 3275468"/>
              <a:gd name="connsiteY85" fmla="*/ 307924 h 3276411"/>
              <a:gd name="connsiteX86" fmla="*/ 2597426 w 3275468"/>
              <a:gd name="connsiteY86" fmla="*/ 268168 h 3276411"/>
              <a:gd name="connsiteX87" fmla="*/ 2517913 w 3275468"/>
              <a:gd name="connsiteY87" fmla="*/ 215159 h 3276411"/>
              <a:gd name="connsiteX88" fmla="*/ 2332383 w 3275468"/>
              <a:gd name="connsiteY88" fmla="*/ 109142 h 3276411"/>
              <a:gd name="connsiteX89" fmla="*/ 2252870 w 3275468"/>
              <a:gd name="connsiteY89" fmla="*/ 69385 h 3276411"/>
              <a:gd name="connsiteX90" fmla="*/ 1974574 w 3275468"/>
              <a:gd name="connsiteY90" fmla="*/ 56133 h 3276411"/>
              <a:gd name="connsiteX91" fmla="*/ 1577009 w 3275468"/>
              <a:gd name="connsiteY91" fmla="*/ 69385 h 3276411"/>
              <a:gd name="connsiteX92" fmla="*/ 1470992 w 3275468"/>
              <a:gd name="connsiteY92" fmla="*/ 95890 h 3276411"/>
              <a:gd name="connsiteX93" fmla="*/ 1325218 w 3275468"/>
              <a:gd name="connsiteY93" fmla="*/ 56133 h 3276411"/>
              <a:gd name="connsiteX94" fmla="*/ 1285461 w 3275468"/>
              <a:gd name="connsiteY94" fmla="*/ 42881 h 3276411"/>
              <a:gd name="connsiteX95" fmla="*/ 1245705 w 3275468"/>
              <a:gd name="connsiteY95" fmla="*/ 29629 h 3276411"/>
              <a:gd name="connsiteX96" fmla="*/ 1205948 w 3275468"/>
              <a:gd name="connsiteY96" fmla="*/ 29629 h 3276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3275468" h="3276411">
                <a:moveTo>
                  <a:pt x="1205948" y="29629"/>
                </a:moveTo>
                <a:cubicBezTo>
                  <a:pt x="1183861" y="20794"/>
                  <a:pt x="1163434" y="4521"/>
                  <a:pt x="1139687" y="3124"/>
                </a:cubicBezTo>
                <a:cubicBezTo>
                  <a:pt x="1086586" y="0"/>
                  <a:pt x="1032942" y="6573"/>
                  <a:pt x="980661" y="16376"/>
                </a:cubicBezTo>
                <a:cubicBezTo>
                  <a:pt x="963575" y="19580"/>
                  <a:pt x="867719" y="78118"/>
                  <a:pt x="861392" y="82637"/>
                </a:cubicBezTo>
                <a:cubicBezTo>
                  <a:pt x="851225" y="89899"/>
                  <a:pt x="845735" y="102943"/>
                  <a:pt x="834887" y="109142"/>
                </a:cubicBezTo>
                <a:cubicBezTo>
                  <a:pt x="812704" y="121818"/>
                  <a:pt x="757694" y="139290"/>
                  <a:pt x="728870" y="148898"/>
                </a:cubicBezTo>
                <a:cubicBezTo>
                  <a:pt x="707495" y="170274"/>
                  <a:pt x="691867" y="189368"/>
                  <a:pt x="662609" y="201907"/>
                </a:cubicBezTo>
                <a:cubicBezTo>
                  <a:pt x="645868" y="209082"/>
                  <a:pt x="627270" y="210742"/>
                  <a:pt x="609600" y="215159"/>
                </a:cubicBezTo>
                <a:cubicBezTo>
                  <a:pt x="523434" y="344411"/>
                  <a:pt x="661584" y="146738"/>
                  <a:pt x="530087" y="294672"/>
                </a:cubicBezTo>
                <a:cubicBezTo>
                  <a:pt x="474548" y="357154"/>
                  <a:pt x="480946" y="372110"/>
                  <a:pt x="450574" y="440446"/>
                </a:cubicBezTo>
                <a:cubicBezTo>
                  <a:pt x="442551" y="458499"/>
                  <a:pt x="432905" y="475785"/>
                  <a:pt x="424070" y="493455"/>
                </a:cubicBezTo>
                <a:cubicBezTo>
                  <a:pt x="419653" y="515542"/>
                  <a:pt x="415883" y="537768"/>
                  <a:pt x="410818" y="559716"/>
                </a:cubicBezTo>
                <a:cubicBezTo>
                  <a:pt x="402627" y="595210"/>
                  <a:pt x="391457" y="630014"/>
                  <a:pt x="384313" y="665733"/>
                </a:cubicBezTo>
                <a:cubicBezTo>
                  <a:pt x="379896" y="687820"/>
                  <a:pt x="381134" y="711848"/>
                  <a:pt x="371061" y="731994"/>
                </a:cubicBezTo>
                <a:cubicBezTo>
                  <a:pt x="362680" y="748757"/>
                  <a:pt x="343303" y="757353"/>
                  <a:pt x="331305" y="771750"/>
                </a:cubicBezTo>
                <a:cubicBezTo>
                  <a:pt x="321109" y="783986"/>
                  <a:pt x="314578" y="798935"/>
                  <a:pt x="304800" y="811507"/>
                </a:cubicBezTo>
                <a:cubicBezTo>
                  <a:pt x="250015" y="881946"/>
                  <a:pt x="250185" y="879375"/>
                  <a:pt x="198783" y="930776"/>
                </a:cubicBezTo>
                <a:cubicBezTo>
                  <a:pt x="167243" y="1025400"/>
                  <a:pt x="187777" y="987044"/>
                  <a:pt x="145774" y="1050046"/>
                </a:cubicBezTo>
                <a:cubicBezTo>
                  <a:pt x="141357" y="1063298"/>
                  <a:pt x="139306" y="1077592"/>
                  <a:pt x="132522" y="1089803"/>
                </a:cubicBezTo>
                <a:cubicBezTo>
                  <a:pt x="117052" y="1117649"/>
                  <a:pt x="79513" y="1169316"/>
                  <a:pt x="79513" y="1169316"/>
                </a:cubicBezTo>
                <a:cubicBezTo>
                  <a:pt x="71562" y="1193170"/>
                  <a:pt x="55228" y="1238784"/>
                  <a:pt x="53009" y="1262081"/>
                </a:cubicBezTo>
                <a:cubicBezTo>
                  <a:pt x="45877" y="1336968"/>
                  <a:pt x="47242" y="1412516"/>
                  <a:pt x="39757" y="1487368"/>
                </a:cubicBezTo>
                <a:cubicBezTo>
                  <a:pt x="38367" y="1501268"/>
                  <a:pt x="33692" y="1515146"/>
                  <a:pt x="26505" y="1527124"/>
                </a:cubicBezTo>
                <a:cubicBezTo>
                  <a:pt x="20077" y="1537838"/>
                  <a:pt x="8835" y="1544794"/>
                  <a:pt x="0" y="1553629"/>
                </a:cubicBezTo>
                <a:cubicBezTo>
                  <a:pt x="4418" y="1725907"/>
                  <a:pt x="975" y="1898566"/>
                  <a:pt x="13253" y="2070463"/>
                </a:cubicBezTo>
                <a:cubicBezTo>
                  <a:pt x="14388" y="2086350"/>
                  <a:pt x="31855" y="2096391"/>
                  <a:pt x="39757" y="2110220"/>
                </a:cubicBezTo>
                <a:cubicBezTo>
                  <a:pt x="49558" y="2127372"/>
                  <a:pt x="58238" y="2145176"/>
                  <a:pt x="66261" y="2163229"/>
                </a:cubicBezTo>
                <a:cubicBezTo>
                  <a:pt x="77465" y="2188438"/>
                  <a:pt x="97275" y="2238644"/>
                  <a:pt x="106018" y="2269246"/>
                </a:cubicBezTo>
                <a:cubicBezTo>
                  <a:pt x="111022" y="2286759"/>
                  <a:pt x="112095" y="2305514"/>
                  <a:pt x="119270" y="2322255"/>
                </a:cubicBezTo>
                <a:cubicBezTo>
                  <a:pt x="131808" y="2351510"/>
                  <a:pt x="150906" y="2367143"/>
                  <a:pt x="172279" y="2388516"/>
                </a:cubicBezTo>
                <a:cubicBezTo>
                  <a:pt x="176696" y="2419438"/>
                  <a:pt x="176556" y="2451363"/>
                  <a:pt x="185531" y="2481281"/>
                </a:cubicBezTo>
                <a:cubicBezTo>
                  <a:pt x="190108" y="2496536"/>
                  <a:pt x="203594" y="2507531"/>
                  <a:pt x="212035" y="2521037"/>
                </a:cubicBezTo>
                <a:cubicBezTo>
                  <a:pt x="225687" y="2542879"/>
                  <a:pt x="236821" y="2566338"/>
                  <a:pt x="251792" y="2587298"/>
                </a:cubicBezTo>
                <a:cubicBezTo>
                  <a:pt x="259054" y="2597465"/>
                  <a:pt x="270799" y="2603808"/>
                  <a:pt x="278296" y="2613803"/>
                </a:cubicBezTo>
                <a:cubicBezTo>
                  <a:pt x="351116" y="2710897"/>
                  <a:pt x="294851" y="2684202"/>
                  <a:pt x="384313" y="2706568"/>
                </a:cubicBezTo>
                <a:cubicBezTo>
                  <a:pt x="393148" y="2719820"/>
                  <a:pt x="398381" y="2736375"/>
                  <a:pt x="410818" y="2746324"/>
                </a:cubicBezTo>
                <a:cubicBezTo>
                  <a:pt x="421726" y="2755050"/>
                  <a:pt x="440697" y="2749698"/>
                  <a:pt x="450574" y="2759576"/>
                </a:cubicBezTo>
                <a:cubicBezTo>
                  <a:pt x="460452" y="2769454"/>
                  <a:pt x="454980" y="2788521"/>
                  <a:pt x="463826" y="2799333"/>
                </a:cubicBezTo>
                <a:cubicBezTo>
                  <a:pt x="495473" y="2838013"/>
                  <a:pt x="528261" y="2877627"/>
                  <a:pt x="569844" y="2905350"/>
                </a:cubicBezTo>
                <a:cubicBezTo>
                  <a:pt x="583096" y="2914185"/>
                  <a:pt x="598338" y="2920593"/>
                  <a:pt x="609600" y="2931855"/>
                </a:cubicBezTo>
                <a:cubicBezTo>
                  <a:pt x="625218" y="2947473"/>
                  <a:pt x="635217" y="2967895"/>
                  <a:pt x="649357" y="2984863"/>
                </a:cubicBezTo>
                <a:cubicBezTo>
                  <a:pt x="671638" y="3011600"/>
                  <a:pt x="733657" y="3061273"/>
                  <a:pt x="755374" y="3064376"/>
                </a:cubicBezTo>
                <a:lnTo>
                  <a:pt x="848140" y="3077629"/>
                </a:lnTo>
                <a:cubicBezTo>
                  <a:pt x="865809" y="3086464"/>
                  <a:pt x="883996" y="3094332"/>
                  <a:pt x="901148" y="3104133"/>
                </a:cubicBezTo>
                <a:cubicBezTo>
                  <a:pt x="956924" y="3136005"/>
                  <a:pt x="927179" y="3130448"/>
                  <a:pt x="993913" y="3157142"/>
                </a:cubicBezTo>
                <a:cubicBezTo>
                  <a:pt x="1019853" y="3167518"/>
                  <a:pt x="1046922" y="3174811"/>
                  <a:pt x="1073426" y="3183646"/>
                </a:cubicBezTo>
                <a:cubicBezTo>
                  <a:pt x="1123983" y="3221564"/>
                  <a:pt x="1129065" y="3232553"/>
                  <a:pt x="1192696" y="3249907"/>
                </a:cubicBezTo>
                <a:cubicBezTo>
                  <a:pt x="1218619" y="3256977"/>
                  <a:pt x="1245979" y="3257330"/>
                  <a:pt x="1272209" y="3263159"/>
                </a:cubicBezTo>
                <a:cubicBezTo>
                  <a:pt x="1285846" y="3266189"/>
                  <a:pt x="1298714" y="3271994"/>
                  <a:pt x="1311966" y="3276411"/>
                </a:cubicBezTo>
                <a:cubicBezTo>
                  <a:pt x="1422401" y="3271994"/>
                  <a:pt x="1532992" y="3270511"/>
                  <a:pt x="1643270" y="3263159"/>
                </a:cubicBezTo>
                <a:cubicBezTo>
                  <a:pt x="1713813" y="3258456"/>
                  <a:pt x="1702619" y="3249084"/>
                  <a:pt x="1762540" y="3223403"/>
                </a:cubicBezTo>
                <a:cubicBezTo>
                  <a:pt x="1775379" y="3217900"/>
                  <a:pt x="1789457" y="3215653"/>
                  <a:pt x="1802296" y="3210150"/>
                </a:cubicBezTo>
                <a:cubicBezTo>
                  <a:pt x="1820454" y="3202368"/>
                  <a:pt x="1836564" y="3189893"/>
                  <a:pt x="1855305" y="3183646"/>
                </a:cubicBezTo>
                <a:cubicBezTo>
                  <a:pt x="1876674" y="3176523"/>
                  <a:pt x="1899714" y="3175857"/>
                  <a:pt x="1921566" y="3170394"/>
                </a:cubicBezTo>
                <a:cubicBezTo>
                  <a:pt x="1935118" y="3167006"/>
                  <a:pt x="1947422" y="3158532"/>
                  <a:pt x="1961322" y="3157142"/>
                </a:cubicBezTo>
                <a:cubicBezTo>
                  <a:pt x="2036174" y="3149657"/>
                  <a:pt x="2111513" y="3148307"/>
                  <a:pt x="2186609" y="3143890"/>
                </a:cubicBezTo>
                <a:cubicBezTo>
                  <a:pt x="2204279" y="3139472"/>
                  <a:pt x="2221495" y="3132449"/>
                  <a:pt x="2239618" y="3130637"/>
                </a:cubicBezTo>
                <a:cubicBezTo>
                  <a:pt x="2310083" y="3123590"/>
                  <a:pt x="2381620" y="3127890"/>
                  <a:pt x="2451653" y="3117385"/>
                </a:cubicBezTo>
                <a:cubicBezTo>
                  <a:pt x="2471189" y="3114455"/>
                  <a:pt x="2486319" y="3098218"/>
                  <a:pt x="2504661" y="3090881"/>
                </a:cubicBezTo>
                <a:cubicBezTo>
                  <a:pt x="2530601" y="3080505"/>
                  <a:pt x="2558234" y="3074752"/>
                  <a:pt x="2584174" y="3064376"/>
                </a:cubicBezTo>
                <a:cubicBezTo>
                  <a:pt x="2602516" y="3057039"/>
                  <a:pt x="2619130" y="3045895"/>
                  <a:pt x="2637183" y="3037872"/>
                </a:cubicBezTo>
                <a:cubicBezTo>
                  <a:pt x="2658921" y="3028211"/>
                  <a:pt x="2682167" y="3022007"/>
                  <a:pt x="2703444" y="3011368"/>
                </a:cubicBezTo>
                <a:cubicBezTo>
                  <a:pt x="2717690" y="3004245"/>
                  <a:pt x="2730240" y="2994120"/>
                  <a:pt x="2743200" y="2984863"/>
                </a:cubicBezTo>
                <a:cubicBezTo>
                  <a:pt x="2761173" y="2972025"/>
                  <a:pt x="2776454" y="2954984"/>
                  <a:pt x="2796209" y="2945107"/>
                </a:cubicBezTo>
                <a:cubicBezTo>
                  <a:pt x="2821198" y="2932613"/>
                  <a:pt x="2849218" y="2927438"/>
                  <a:pt x="2875722" y="2918603"/>
                </a:cubicBezTo>
                <a:cubicBezTo>
                  <a:pt x="2887502" y="2883262"/>
                  <a:pt x="2893643" y="2858591"/>
                  <a:pt x="2915479" y="2825837"/>
                </a:cubicBezTo>
                <a:cubicBezTo>
                  <a:pt x="2939982" y="2789082"/>
                  <a:pt x="2972265" y="2757699"/>
                  <a:pt x="2994992" y="2719820"/>
                </a:cubicBezTo>
                <a:cubicBezTo>
                  <a:pt x="3041176" y="2642845"/>
                  <a:pt x="3016534" y="2671772"/>
                  <a:pt x="3061253" y="2627055"/>
                </a:cubicBezTo>
                <a:cubicBezTo>
                  <a:pt x="3065670" y="2613803"/>
                  <a:pt x="3068258" y="2599792"/>
                  <a:pt x="3074505" y="2587298"/>
                </a:cubicBezTo>
                <a:cubicBezTo>
                  <a:pt x="3103098" y="2530112"/>
                  <a:pt x="3100937" y="2567745"/>
                  <a:pt x="3114261" y="2507785"/>
                </a:cubicBezTo>
                <a:cubicBezTo>
                  <a:pt x="3120090" y="2481555"/>
                  <a:pt x="3121684" y="2454502"/>
                  <a:pt x="3127513" y="2428272"/>
                </a:cubicBezTo>
                <a:cubicBezTo>
                  <a:pt x="3160329" y="2280606"/>
                  <a:pt x="3119381" y="2520239"/>
                  <a:pt x="3154018" y="2335507"/>
                </a:cubicBezTo>
                <a:cubicBezTo>
                  <a:pt x="3163922" y="2282688"/>
                  <a:pt x="3172922" y="2229681"/>
                  <a:pt x="3180522" y="2176481"/>
                </a:cubicBezTo>
                <a:cubicBezTo>
                  <a:pt x="3185442" y="2142037"/>
                  <a:pt x="3195953" y="2056209"/>
                  <a:pt x="3207026" y="2017455"/>
                </a:cubicBezTo>
                <a:cubicBezTo>
                  <a:pt x="3218539" y="1977160"/>
                  <a:pt x="3246783" y="1898185"/>
                  <a:pt x="3246783" y="1898185"/>
                </a:cubicBezTo>
                <a:cubicBezTo>
                  <a:pt x="3275468" y="1640020"/>
                  <a:pt x="3267549" y="1761559"/>
                  <a:pt x="3246783" y="1315090"/>
                </a:cubicBezTo>
                <a:cubicBezTo>
                  <a:pt x="3245128" y="1279514"/>
                  <a:pt x="3241424" y="1243801"/>
                  <a:pt x="3233531" y="1209072"/>
                </a:cubicBezTo>
                <a:cubicBezTo>
                  <a:pt x="3219277" y="1146353"/>
                  <a:pt x="3180522" y="1023542"/>
                  <a:pt x="3180522" y="1023542"/>
                </a:cubicBezTo>
                <a:cubicBezTo>
                  <a:pt x="3176105" y="979368"/>
                  <a:pt x="3174985" y="934739"/>
                  <a:pt x="3167270" y="891020"/>
                </a:cubicBezTo>
                <a:cubicBezTo>
                  <a:pt x="3161681" y="859350"/>
                  <a:pt x="3150224" y="828992"/>
                  <a:pt x="3140766" y="798255"/>
                </a:cubicBezTo>
                <a:cubicBezTo>
                  <a:pt x="3121271" y="734895"/>
                  <a:pt x="3117381" y="719057"/>
                  <a:pt x="3087757" y="665733"/>
                </a:cubicBezTo>
                <a:cubicBezTo>
                  <a:pt x="3075248" y="643217"/>
                  <a:pt x="3063814" y="619804"/>
                  <a:pt x="3048000" y="599472"/>
                </a:cubicBezTo>
                <a:cubicBezTo>
                  <a:pt x="2993081" y="528861"/>
                  <a:pt x="2999616" y="558689"/>
                  <a:pt x="2928731" y="506707"/>
                </a:cubicBezTo>
                <a:cubicBezTo>
                  <a:pt x="2883112" y="473254"/>
                  <a:pt x="2846807" y="425989"/>
                  <a:pt x="2796209" y="400690"/>
                </a:cubicBezTo>
                <a:cubicBezTo>
                  <a:pt x="2738833" y="372002"/>
                  <a:pt x="2741800" y="377436"/>
                  <a:pt x="2690192" y="334429"/>
                </a:cubicBezTo>
                <a:cubicBezTo>
                  <a:pt x="2680593" y="326430"/>
                  <a:pt x="2673854" y="315186"/>
                  <a:pt x="2663687" y="307924"/>
                </a:cubicBezTo>
                <a:cubicBezTo>
                  <a:pt x="2642727" y="292953"/>
                  <a:pt x="2619157" y="281997"/>
                  <a:pt x="2597426" y="268168"/>
                </a:cubicBezTo>
                <a:cubicBezTo>
                  <a:pt x="2570552" y="251066"/>
                  <a:pt x="2545228" y="231548"/>
                  <a:pt x="2517913" y="215159"/>
                </a:cubicBezTo>
                <a:cubicBezTo>
                  <a:pt x="2456835" y="178512"/>
                  <a:pt x="2391648" y="148653"/>
                  <a:pt x="2332383" y="109142"/>
                </a:cubicBezTo>
                <a:cubicBezTo>
                  <a:pt x="2307814" y="92762"/>
                  <a:pt x="2284222" y="71998"/>
                  <a:pt x="2252870" y="69385"/>
                </a:cubicBezTo>
                <a:cubicBezTo>
                  <a:pt x="2160320" y="61673"/>
                  <a:pt x="2067339" y="60550"/>
                  <a:pt x="1974574" y="56133"/>
                </a:cubicBezTo>
                <a:cubicBezTo>
                  <a:pt x="1842052" y="60550"/>
                  <a:pt x="1709193" y="58949"/>
                  <a:pt x="1577009" y="69385"/>
                </a:cubicBezTo>
                <a:cubicBezTo>
                  <a:pt x="1540695" y="72252"/>
                  <a:pt x="1470992" y="95890"/>
                  <a:pt x="1470992" y="95890"/>
                </a:cubicBezTo>
                <a:cubicBezTo>
                  <a:pt x="1377335" y="77157"/>
                  <a:pt x="1426101" y="89760"/>
                  <a:pt x="1325218" y="56133"/>
                </a:cubicBezTo>
                <a:lnTo>
                  <a:pt x="1285461" y="42881"/>
                </a:lnTo>
                <a:cubicBezTo>
                  <a:pt x="1272209" y="38464"/>
                  <a:pt x="1259674" y="29629"/>
                  <a:pt x="1245705" y="29629"/>
                </a:cubicBezTo>
                <a:lnTo>
                  <a:pt x="1205948" y="29629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3352800" y="2514600"/>
            <a:ext cx="5791200" cy="9541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cs-CZ" sz="2800" dirty="0" smtClean="0"/>
              <a:t>zobrazuje jak </a:t>
            </a:r>
            <a:r>
              <a:rPr lang="cs-CZ" sz="2800" b="1" dirty="0" smtClean="0"/>
              <a:t>pevninu</a:t>
            </a:r>
            <a:r>
              <a:rPr lang="cs-CZ" sz="2800" dirty="0" smtClean="0"/>
              <a:t> (světadíly a jejich části), </a:t>
            </a:r>
            <a:r>
              <a:rPr lang="cs-CZ" sz="2800" b="1" dirty="0" smtClean="0"/>
              <a:t>tak i světový oceán</a:t>
            </a:r>
          </a:p>
        </p:txBody>
      </p:sp>
      <p:cxnSp>
        <p:nvCxnSpPr>
          <p:cNvPr id="15" name="Přímá spojovací šipka 14"/>
          <p:cNvCxnSpPr/>
          <p:nvPr/>
        </p:nvCxnSpPr>
        <p:spPr>
          <a:xfrm>
            <a:off x="6172200" y="2895600"/>
            <a:ext cx="533400" cy="22860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>
            <a:off x="7696200" y="3352800"/>
            <a:ext cx="533400" cy="22860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4" descr="OPVK_hor_zakladni_logolink_RGB_cz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arthone Clip 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743200"/>
            <a:ext cx="1905000" cy="1905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Barevnost a značky na </a:t>
            </a:r>
            <a:r>
              <a:rPr lang="cs-CZ" dirty="0" err="1" smtClean="0"/>
              <a:t>glóbusu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 fontScale="92500"/>
          </a:bodyPr>
          <a:lstStyle/>
          <a:p>
            <a:pPr lvl="0"/>
            <a:r>
              <a:rPr lang="cs-CZ" sz="2800" dirty="0" smtClean="0"/>
              <a:t>pevniny jsou znázorněny následujícími barvami:</a:t>
            </a:r>
            <a:endParaRPr lang="cs-CZ" sz="2400" dirty="0" smtClean="0"/>
          </a:p>
          <a:p>
            <a:pPr lvl="2"/>
            <a:endParaRPr lang="cs-CZ" sz="2000" dirty="0" smtClean="0"/>
          </a:p>
          <a:p>
            <a:pPr lvl="2"/>
            <a:endParaRPr lang="cs-CZ" sz="2000" dirty="0" smtClean="0"/>
          </a:p>
          <a:p>
            <a:pPr lvl="2"/>
            <a:endParaRPr lang="cs-CZ" sz="2000" dirty="0" smtClean="0"/>
          </a:p>
          <a:p>
            <a:pPr lvl="2"/>
            <a:endParaRPr lang="cs-CZ" sz="2000" dirty="0" smtClean="0"/>
          </a:p>
          <a:p>
            <a:pPr lvl="2"/>
            <a:endParaRPr lang="cs-CZ" sz="2000" dirty="0" smtClean="0"/>
          </a:p>
          <a:p>
            <a:pPr lvl="2"/>
            <a:endParaRPr lang="cs-CZ" sz="2000" dirty="0" smtClean="0"/>
          </a:p>
          <a:p>
            <a:pPr lvl="1"/>
            <a:r>
              <a:rPr lang="cs-CZ" dirty="0" smtClean="0"/>
              <a:t>odstíny hnědé i zelené barvy vyjadřují nadmořskou výšku krajiny → čím jsou odstíny sytější a tmavší, tím vyjadřují vyšší nadmořskou výšku</a:t>
            </a:r>
            <a:endParaRPr lang="cs-CZ" sz="2000" dirty="0" smtClean="0"/>
          </a:p>
          <a:p>
            <a:pPr lvl="0"/>
            <a:r>
              <a:rPr lang="cs-CZ" sz="2800" dirty="0" smtClean="0"/>
              <a:t>světový oceán je na glóbu vyznačen </a:t>
            </a:r>
            <a:r>
              <a:rPr lang="cs-CZ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modrou</a:t>
            </a:r>
            <a:r>
              <a:rPr lang="cs-CZ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cs-CZ" sz="2800" dirty="0" smtClean="0"/>
              <a:t>barvou</a:t>
            </a:r>
            <a:endParaRPr lang="cs-CZ" sz="2400" dirty="0" smtClean="0"/>
          </a:p>
          <a:p>
            <a:pPr lvl="1"/>
            <a:r>
              <a:rPr lang="cs-CZ" dirty="0" smtClean="0"/>
              <a:t>čím je odstín modré tmavší a sytější, tím je větší hlouba vodstva</a:t>
            </a:r>
            <a:endParaRPr lang="cs-CZ" sz="2000" dirty="0" smtClean="0"/>
          </a:p>
          <a:p>
            <a:endParaRPr lang="cs-CZ" dirty="0"/>
          </a:p>
        </p:txBody>
      </p:sp>
      <p:sp>
        <p:nvSpPr>
          <p:cNvPr id="27650" name="AutoShape 2" descr="data:image/jpg;base64,/9j/4AAQSkZJRgABAQAAAQABAAD/2wBDAAkGBwgHBgkIBwgKCgkLDRYPDQwMDRsUFRAWIB0iIiAdHx8kKDQsJCYxJx8fLT0tMTU3Ojo6Iys/RD84QzQ5Ojf/2wBDAQoKCg0MDRoPDxo3JR8lNzc3Nzc3Nzc3Nzc3Nzc3Nzc3Nzc3Nzc3Nzc3Nzc3Nzc3Nzc3Nzc3Nzc3Nzc3Nzc3Nzf/wAARCACMAIwDASIAAhEBAxEB/8QAHAAAAQQDAQAAAAAAAAAAAAAAAAMFBgcBBAgC/8QAPBAAAQMDAgQEAggFAgcAAAAAAQIDBAAFEQYhEjFBURNhcYEHIhQyQpGhscHRFSNScvAzkhYkVIKisuH/xAAaAQACAwEBAAAAAAAAAAAAAAAAAwECBQQG/8QAJxEAAgIBBAEEAgMBAAAAAAAAAAECEQMEEiExQQUTIlEyYSOBobH/2gAMAwEAAhEDEQA/ALxooooAKKDtzrBIoAKzTPe9RW6zpIkPBTuMhpPP36AetQOTqyffOL6NJQxGyQUsr391ftS5TS6VgWNOu1vgkJlzWWVHklSxxH0HOmWbrqyxUkqdWrHM8PCPvOKgUeEpSi8WUKYUCpCn8gPKzvvz8849Mk006osk5i1uyXICi0wr55AwAnJwVYJzjOw+/rTMGOeVq+EQ3RYKvibZc4Tgjup5A/WkkfFWyrfSz4D5J6pKSPzqjzy9a8kHvgHnWkvT4x7kV3nRkTW1jfGXZDsQH/qmVNj/AHEY/Gn+LJYlMh6M+080r6q21hST7iuZbRPciOhSpSktAgFo5VxDunzHtz61KILy2XEzLZKcjLXuXGfkKv7k8j71naiLwSSkuH5LJ2XvtWaqq2/E2Vbn0sajhl6PnAmxRnH9yf2qybVc4N3gNTbbIRIjOpyhafyIO4PkdxULmO5dE2blFGaKACiiigAoOworB5UAYUQBv+NQfVWsFNqXDs/zFIIdkDcJ8k9zSms9Q+FxW+K8ls8nXM43/pFV+ZTKJTrSFpCW/mUc5xnnt3rjzZZS+MFZRy8Gpc2HHwp+7SVNMKxwtpVxLePmTyFKRZVvgsIahIXc5rZ4G0NcXAc7k/29NtyfKmW6XJ24PBIISwk4bRyHqanNs1XpfSEZuHaoj9zeBH0iWkBIWrG5BVz54wNvOtfFppxxRi1b+vH9haN/Tmh7lcrkzeNVupCG1EsW9O6UjGBxDkB5DPQ56VI9YI07BsD7V3WI8Zzfw2lqSXFDkMJ3PIdDUVnfFvjhrEWzyGZCiQ2txaVNkcs52OfLHuedVveLrOvMgP3KSt94DAUrkPQCmY9PkyS3S4S+iXJGoI7qw6thpbjSM5WlBISO5PTavPhYaS6tbfCVYDfF8yvPHbz9K2Y8yYiK/BjKUGHzlxsDPHgflSEVwsTWXVpSS26lSkkdAckY/StBuuCg72WPbJs9cZ6D4ALZ4Qp5ajxe5zy6VIHW0oSlCCeFv5RntTNb0/SLxNmlvxkLWVod3HCST36Y28sCnJ13ISTgZ24Qa816lPdk4YxOkIvgDKVAEGlbLPmWKWH7Y54aifmaJ/luDsR36Z51rOPAkgik0qKVD5Qofjms2E5xfDF2XVpfUkXUEUraSWZLWzsdagVJ8x3B6H8qfM71SDf0mEtu7Wh3wpDAKkk8lJ6tqHUH9qtnTV8j3+2NTI5HEfldbzktrHMVp4sm+N+Rg70UUU0kDUX+IOo1ac0+69HKTNf/AJUYHoo81Y6hI3qT1QXxNvhvOpXm21Ziw8sNjoSD8x+/b2p+mxe5kp9EN8EbelyH5H0l15bjuc8Szn3pR6UXWUI4EpVxKUtYG681qjua9Vs+zjtOuhQHej139aKACSAkZJ2x3NM8cgbTtzlLtyYCi19HQcpHAAoH+7mR5UhGhyJbpbjtqWUj5jjYevancWlEaHMW4EvvIYC8pOzRPTsTWvY3nm25AaKEp4kcZJ3xnf8AWs6eqjHFKWFdf6A5xkM25KIrKSp9Q+dZIyO55cqRfZRIeRxNMkZ4vEA+YYPLzzScYrnXFxUXBaQjhcX/AFD39DTi3D4CflJP9R6/t7V53Nllinucvk1yFnnxChHCkYA2AA2pFaVL4cZ2FbqWeWc78hXtEZRcAA+Ujme9cO5t2SrZoojrUMlNbFtgGXK8PiCAOfEf8xTs3BdB2SOGl0RWYUht6SwFNkZWDyI96ZGPI1YmnbHS2Qg3bnIryEKW6lScA5xsajdgkvaR1MXkKKILp4ZrHNJHRwdlJP3jI7Yl8BpxcNUltC/mBKQrnjpUK1G665OUJCW/Ex/M4Pqmnxm8btDMqVWXehQWApJykjII616qIfDS7m4WMxHVlT8BXhKyclSMZSfu29jUvrRTtWLGnVNzNn07crggZcjx1qbB6rxhI+/Fc0lanHFrWrK1ElR75PWr1+L76mdFvIQf9V5tCvTOT+VURWroIrY3+xcxTNegaSzWQa0CopxVgqFec4qd6CtMWVb1vSUtvB5RSpB+wBsM9t965tXqo6fH7jVloxcmIaXiB218YlLTHXlLrKUBOT1+bn704pDMdsMsoQhpAwlKRgAdKbb5dIVkeXAtcfdlY8VKtkpX1AI3/akI896UksrS2icChxprZIdQfsZJxnH6V5nPptRmbypVFvgGqdDyUpQgDh4cbZA2rHh4GSM560lGlJlRQ46hxpsEghwcJT0wQe1NF0durl5Lduac8Jtvwx1SrI3JI6/tXFi0kp5HGbqu7ISJDGb43QCnJ9Kd7LAZuL62mHC4W1YUfsg9s96h1gF6YWIzsTwkNpwhZwAO3rWyxcpWjb81PVKU3CnOn6YwpO3Ldflj9+ddOPTfyPG2r8DY/HwWOiC2mH4pYTxoJSoHpg1FpCjJnhKsCOg5ABGCPPuKmTshl9SiyUqC+biVAhY75/D2qMXiAHnyLeFJdWfnXnO56elKqmdPgeLjJR4KG4joCANinp0qvb00DIWpS989Vc6c/wCISY4LcppxxY2K0HbFN9xDnAl1bZbQTuFcz7+lQ2rFZJJxo2/h1OMDWzUfiCWp8VTSx3Wk8SPw4x71chUBzOKoSK2mLfbdOCsORpbZSc9FHB/A/hV95rQwSTxr9ColefGsq/4djJSflMgFQ9qpUVenxdjqe00ClOeFZP8A4n9qolJ5eda3p8vjJfRSXZ7oHOsU6aZtQvl9h21T3gpfXhS8ZPCNzjzrQlNRVsrVni0WqZdZjMWIy4ouLCS4hBUEdyfz51bdq+HlvYilpMmc2QoEutvFtSzjG/D057edTG02uHaLe1CgtBpltOBtufMnqfOtwdSMYrz2r1c8zW3pD4qkQd34XWB1vHDJC87r8ckq9SarLV1ujafv8iC0w6+lCEFp6QFAhfPIz9Yem3blXQfiBP19v3rQvFrgXmA9EucdL0dafmHIgeRG4PpVMGrcZVNtoHH6OdGbgoRHojp8RLxCgXFHCT1NSWya2/h6WW1REOFKShxZOyhjbkM8+1WlatC2GFaHLcuKiYw44XCqQgKVucgZx06elNsn4Y6ZQ6qQ3EeJPNsyF8JGOQ326cq6suXTZE90eyqUl0Z0tBbvtjjXKdxJW8MhKdsA0rOsrIIQ7DTLjJ3AWnKkdx5j0rd07ebVIiqbgJDDcVSmFMqBBbWnbhPnjB8wcjNOV0i/xW2yIanno5ebKQ6wrhWjzBrHlBKdLgenXI2eOy0ygIShA3DeNgPLyry94PhhMdoE52wd1Hz96jjVs1mgyYrv8PWmKlKo8oowZKsA8JHTsTVeatvmof4i5brnKQy7HUCpuEohOThQJOxJwRzxXXi0jyvbuRDy14LJv2GygNJJQEDBA5jPWoHrWVi0ttDILroGx+yN/wBq17Tq2XJlMx7otLjaxwB37XF0z03pDXYKHoaeIFHASMHrtRh0ssepjGaKSaatDfBukkqjo4uIodaB5n5eIDP34++uoWSVNIJ5lIz91csabbL96iMpIBW6kYPX5ht/nauqEApSB2GK680YxltiqFxGHXMUytNS9sloBz2B3/DNc5SWVRpDjK+aCUjz/wAFdVPtJfZcacGUOJKVA9iMVz7rWyrhOPLIHHFc4HO6k52P4ijS5fazU+pf9CS8kTBqY/C8x29RKlyeImO1lsDlxE439s1DMjOOtblrnKgTmpCVlICvnA6p61paqMp4ZKPZROjpODdYsvKELGc4xnnW8ClIwCMHliqmtVxKFJcjLJQocQPPIqT2/UBQ2FO5WlOxIryKzOPxkuR8ZKRMj0BI35VhR8JJPCcAZOKZmL1FWriWrBIygnt61tKvcI8SFO8J4frD9KdGcHy2Wao3G3/FQMAjPLNenM+GQkgHzppF9hleEKKsbAjrXqXdmW28KcQlWdjnmaq8ibuydv0QTWbI0xqGPfWy8mHMUGbi02jixwglLm3nke4qd2a4x50dt6MpK0qSCCDnKehz3qG3zUDdwbfgyWUrjuJKV9duv50y21y8abYLFiYfnpeWpUbjSAloEDIWry5j1xT98c8El+SBdtIn2qtUW/TsJMycrjUdmGUj5nVY5eVc7TpTtwnSZso5ekvKdc3zgqOcDPQcvQVIdbwrtFkxX9QTW350wLUGUglLSBgbdtz+HXFRYnetnRYY44XF22Jm3dGCTnanG4XT6dDbafTl1vHC51Pc49MU25NYyTXROEZNN+CpJfhpDVO1zaEJ5Nul5YI+ykEn9K6YqmvgNZSuXcL66Dwtp+iMZ5EkhSz+CR/uq5SkHqR6Vw6iW6ZZGarP4xWx5u1uXKKnKF8LcnbkM7GrNrUu1ujXa2SbfNbDkeQ2ULSex/WkRq034JZyoTkmsAnNO2qbDK01enrdL3Ayplzo6jof0PnTTW5GSatCqocIF4nQEcEd4BGSeFSQob+tOjWsJaBkR2Vd8lQH4VG6OfOufJo8GR7nFAWJb9Rx5cZv5wZSxksKP1DSrlyeP1uEDp0qAWt5uNNbecAwnODjYHvUrey62FcQx2Bzkd685r9HHBkSj0wdm79OfaUFocKR0IrJuDzpAU4peOhNNSlH6pJPrXlgr41lJJIGQM9f8xXHHGHPQ8hpxY8bA4T/AJinONLahwuOS+WznKznCQPPt/8AaZ4EiVGaQZTiEdVN5ykVENRXld0mKCTiOhWEIG3EdxnFduk0sss9qHxaxqzGqLqq83mRLJV4R4W2Uq+yhI2+8kq/7vKmijyrBr0kUoRUY9Cm7dhSkWO9MlMxIjZckPuJbbQOqicUn68qt/4L6NCSjU1xa3Un/kEK3wkjBc9TuB5etUyZFCNgiyNJ2RnT1hiWxgf6KPnV1Us7qPuc070bVmsxtt2y4Vg8qzRQBHNa6Uiartf0Z8+HIbJXHfA3bVjr3HcVzvebVMslxdgXJktPtnqNlj+pJ6g9/auqjTLqfTFt1PB+jXJnKhu28jZbZ7g/p1row53jdPohqzmLiFGakurtC3nTDy1OsrlwPsTGU5GOykjdJ9sefQRcHIyCCK0YzjJWijR6zUps/iqtrJcSoAZLfF1HQ1E85qcaWnpucJ2G6hsSYzSeA4/1EA428x175rh9Sg54uFZaCtmFc+JQz7V5IC3Er3yOwp6XBSlvjwUp5KptcS0jKgQcGsFR+hrx0IKWXSpChwpSeg51ERDdkTXWIwLhC8bcgOmTW3ebk448WWHwWkjJKevlSUG4NwoTyEJV9JdOxJ+VI/zNa+mw5MMXJdsU3ZqzGm2Xy0hXHwABR6E9aQ5UrGYkzpKGIjD0iQ4dm20FSlGra0L8Jinw7hqtCVHmi35BSM9XCOZ8ht612vIoR+T5IoYfhp8PnL+83dLs0pFpQoFttQIMkg/+n5+nO+20BCUpSkJSkYAAwAO1DbYbSEpSEpAwAOQFeq4Zzc3bLJGaKKKoSFFFFABRRRQB4WgLBSoApIwQeRqEal+F1gvS1vx0rt0pW5cjY4SfNJ2NTmjrVoylH8WFWUBdfhJqWEpf0MxLiyORbX4az6oVt9xNRtzT+pLS6h9dquDDic4Ulskge2a6i686AKctTJqpK0RRzY5qS6+ElEi2PZTzK2lpyfTFaMqRernhtuBMCVHZLcdzf3xXTy2m1HKm0H1SDXtKUp+qkD0FKTxRe5QJt9M5nt+gdVXBWG7M+0nmFvrS2k+5qaWH4LyF4c1Dc0ITnJYg5JPkXFAfgPerk96B1pktRN9cEbRp0/pm06eY8G0wm2AfrL5rUfNR3NPFYrNIbbdskKKKKACiiig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cxnSp>
        <p:nvCxnSpPr>
          <p:cNvPr id="8" name="Přímá spojovací šipka 7"/>
          <p:cNvCxnSpPr/>
          <p:nvPr/>
        </p:nvCxnSpPr>
        <p:spPr>
          <a:xfrm>
            <a:off x="1907704" y="3573016"/>
            <a:ext cx="2207096" cy="3131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838200" y="3276600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nížiny</a:t>
            </a:r>
            <a:endParaRPr lang="cs-CZ" sz="2400" dirty="0">
              <a:ln w="18415" cmpd="sng">
                <a:solidFill>
                  <a:srgbClr val="00FF00"/>
                </a:solidFill>
                <a:prstDash val="solid"/>
              </a:ln>
              <a:solidFill>
                <a:srgbClr val="00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10" name="Přímá spojovací šipka 9"/>
          <p:cNvCxnSpPr/>
          <p:nvPr/>
        </p:nvCxnSpPr>
        <p:spPr>
          <a:xfrm flipH="1">
            <a:off x="3733800" y="3068960"/>
            <a:ext cx="2566392" cy="6648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300192" y="2852936"/>
            <a:ext cx="136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ln w="18415" cmpd="sng">
                  <a:solidFill>
                    <a:srgbClr val="663300"/>
                  </a:solidFill>
                  <a:prstDash val="solid"/>
                </a:ln>
                <a:solidFill>
                  <a:srgbClr val="6633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vysočiny</a:t>
            </a:r>
            <a:endParaRPr lang="cs-CZ" sz="2400" dirty="0">
              <a:ln w="18415" cmpd="sng">
                <a:solidFill>
                  <a:srgbClr val="663300"/>
                </a:solidFill>
                <a:prstDash val="solid"/>
              </a:ln>
              <a:solidFill>
                <a:srgbClr val="6633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13" name="Přímá spojovací šipka 12"/>
          <p:cNvCxnSpPr/>
          <p:nvPr/>
        </p:nvCxnSpPr>
        <p:spPr>
          <a:xfrm flipH="1" flipV="1">
            <a:off x="4716016" y="3789040"/>
            <a:ext cx="2294384" cy="18497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4" descr="OPVK_ho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uiExpand="1"/>
      <p:bldP spid="12" grpId="0" uiExpan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Měřítko globusu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měřítko globusu je číslo udávající poměr jeho zmenšení ke skutečnosti (zeměkouli)</a:t>
            </a:r>
          </a:p>
          <a:p>
            <a:pPr lvl="0"/>
            <a:r>
              <a:rPr lang="cs-CZ" dirty="0" smtClean="0"/>
              <a:t>školní glóbus má obvykle měřítko 1:40 000 </a:t>
            </a:r>
            <a:r>
              <a:rPr lang="cs-CZ" dirty="0" err="1" smtClean="0"/>
              <a:t>000</a:t>
            </a:r>
            <a:r>
              <a:rPr lang="cs-CZ" dirty="0" smtClean="0"/>
              <a:t>, to znamená: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539552" y="4149080"/>
          <a:ext cx="8064897" cy="2088232"/>
        </p:xfrm>
        <a:graphic>
          <a:graphicData uri="http://schemas.openxmlformats.org/drawingml/2006/table">
            <a:tbl>
              <a:tblPr/>
              <a:tblGrid>
                <a:gridCol w="2688837"/>
                <a:gridCol w="2688837"/>
                <a:gridCol w="2687223"/>
              </a:tblGrid>
              <a:tr h="1044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měřítko</a:t>
                      </a:r>
                      <a:endParaRPr lang="cs-C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96" marR="4359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tx2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na glóbusu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96" marR="4359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tx2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ve skutečnosti odpovídá</a:t>
                      </a:r>
                      <a:endParaRPr lang="cs-C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96" marR="4359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tx2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044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1: </a:t>
                      </a:r>
                      <a:r>
                        <a:rPr lang="cs-CZ" sz="2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 </a:t>
                      </a:r>
                      <a:r>
                        <a:rPr lang="cs-CZ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000 </a:t>
                      </a:r>
                      <a:r>
                        <a:rPr lang="cs-CZ" sz="20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000</a:t>
                      </a:r>
                      <a:endParaRPr lang="cs-C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96" marR="4359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tx2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 cm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96" marR="4359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tx2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cs-CZ" sz="2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 </a:t>
                      </a:r>
                      <a:r>
                        <a:rPr lang="cs-CZ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000 </a:t>
                      </a:r>
                      <a:r>
                        <a:rPr lang="cs-CZ" sz="20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000</a:t>
                      </a:r>
                      <a:r>
                        <a:rPr lang="cs-CZ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cm = </a:t>
                      </a:r>
                      <a:r>
                        <a:rPr lang="cs-CZ" sz="2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200 </a:t>
                      </a:r>
                      <a:r>
                        <a:rPr lang="cs-CZ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km</a:t>
                      </a:r>
                      <a:endParaRPr lang="cs-C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96" marR="4359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tx2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  <p:pic>
        <p:nvPicPr>
          <p:cNvPr id="5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87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1430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Použití globusu </a:t>
            </a:r>
            <a:r>
              <a:rPr lang="cs-CZ" sz="2800" i="1" dirty="0" smtClean="0">
                <a:solidFill>
                  <a:srgbClr val="FF0000"/>
                </a:solidFill>
              </a:rPr>
              <a:t>(vyberte vše, k čemu se dá globus používat)</a:t>
            </a:r>
            <a:endParaRPr lang="cs-CZ" sz="2800" i="1" dirty="0">
              <a:solidFill>
                <a:srgbClr val="FF0000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5334000" y="4495800"/>
            <a:ext cx="3352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názorná ukázka otáčení od V k Z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971800" y="3429000"/>
            <a:ext cx="3352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počítání násobilky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181600" y="5791200"/>
            <a:ext cx="3352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názorná ukázka otáčení od Z k V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685800" y="4419600"/>
            <a:ext cx="3352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vzdálenosti míst na Zemi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152400" y="2133600"/>
            <a:ext cx="36576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měření vzdušné vzdálenosti mezi místy na Zemi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5181600" y="2362200"/>
            <a:ext cx="3352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poznáme rozmístění pevniny a oceánů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371600" y="5715000"/>
            <a:ext cx="35052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měření skutečné vzdálenosti mezi místy na Zemi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7" grpId="0" animBg="1"/>
      <p:bldP spid="8" grpId="0" animBg="1"/>
      <p:bldP spid="9" grpId="0" animBg="1"/>
      <p:bldP spid="11" grpId="0" animBg="1"/>
      <p:bldP spid="11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"/>
            <a:ext cx="5029200" cy="1098347"/>
          </a:xfrm>
          <a:prstGeom prst="rect">
            <a:avLst/>
          </a:prstGeom>
          <a:ln>
            <a:noFill/>
          </a:ln>
          <a:effectLst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prstTxWarp prst="textChevron">
              <a:avLst/>
            </a:prstTxWarp>
          </a:bodyPr>
          <a:lstStyle/>
          <a:p>
            <a:r>
              <a:rPr lang="cs-CZ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Zeměpisná síť</a:t>
            </a:r>
            <a:endParaRPr lang="cs-CZ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4389120"/>
          </a:xfrm>
        </p:spPr>
        <p:txBody>
          <a:bodyPr/>
          <a:lstStyle/>
          <a:p>
            <a:r>
              <a:rPr lang="cs-CZ" dirty="0" smtClean="0"/>
              <a:t>pomyslné čáry na </a:t>
            </a:r>
            <a:r>
              <a:rPr lang="cs-CZ" dirty="0" err="1" smtClean="0"/>
              <a:t>glóbusu</a:t>
            </a:r>
            <a:r>
              <a:rPr lang="cs-CZ" dirty="0" smtClean="0"/>
              <a:t>, rozdělují zeměkouli</a:t>
            </a:r>
          </a:p>
        </p:txBody>
      </p:sp>
      <p:pic>
        <p:nvPicPr>
          <p:cNvPr id="63490" name="Picture 2" descr="Biodegradable Symbol Clip 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362200"/>
            <a:ext cx="3962399" cy="3962399"/>
          </a:xfrm>
          <a:prstGeom prst="rect">
            <a:avLst/>
          </a:prstGeom>
          <a:noFill/>
        </p:spPr>
      </p:pic>
      <p:cxnSp>
        <p:nvCxnSpPr>
          <p:cNvPr id="7" name="Přímá spojovací čára 6"/>
          <p:cNvCxnSpPr/>
          <p:nvPr/>
        </p:nvCxnSpPr>
        <p:spPr>
          <a:xfrm>
            <a:off x="4267200" y="1905000"/>
            <a:ext cx="0" cy="495300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>
            <a:off x="1524000" y="4343400"/>
            <a:ext cx="5638800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3733800" y="2362200"/>
            <a:ext cx="93807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8800" dirty="0" smtClean="0"/>
              <a:t>S</a:t>
            </a:r>
            <a:endParaRPr lang="cs-CZ" sz="88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810000" y="5181600"/>
            <a:ext cx="74892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8800" dirty="0"/>
              <a:t>J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609600" y="3657600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8800" dirty="0" smtClean="0"/>
              <a:t>Z</a:t>
            </a:r>
            <a:endParaRPr lang="cs-CZ" sz="88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7239000" y="3733800"/>
            <a:ext cx="93807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8800" dirty="0"/>
              <a:t>V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cs-CZ" dirty="0" smtClean="0"/>
              <a:t>poledníky</a:t>
            </a:r>
            <a:endParaRPr lang="cs-CZ" dirty="0"/>
          </a:p>
        </p:txBody>
      </p:sp>
      <p:sp>
        <p:nvSpPr>
          <p:cNvPr id="15" name="Zástupný symbol pro obsah 1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389120"/>
          </a:xfrm>
        </p:spPr>
        <p:txBody>
          <a:bodyPr/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cs-CZ" sz="2800" dirty="0" smtClean="0"/>
              <a:t>kružnice X polokružnice, které spojují severní a jižní pól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057400" y="2673295"/>
            <a:ext cx="4648200" cy="4184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Přímá spojovací čára 16"/>
          <p:cNvCxnSpPr/>
          <p:nvPr/>
        </p:nvCxnSpPr>
        <p:spPr>
          <a:xfrm>
            <a:off x="762000" y="1752600"/>
            <a:ext cx="1295400" cy="0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Mrak 17"/>
          <p:cNvSpPr/>
          <p:nvPr/>
        </p:nvSpPr>
        <p:spPr>
          <a:xfrm>
            <a:off x="5715000" y="3657600"/>
            <a:ext cx="2895600" cy="2209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Který poledník je nejdelší?</a:t>
            </a:r>
            <a:endParaRPr lang="cs-CZ" sz="2800" dirty="0"/>
          </a:p>
        </p:txBody>
      </p:sp>
      <p:pic>
        <p:nvPicPr>
          <p:cNvPr id="19" name="Picture 4" descr="Nerd Cartoon Clip 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038599"/>
            <a:ext cx="1857375" cy="2819401"/>
          </a:xfrm>
          <a:prstGeom prst="rect">
            <a:avLst/>
          </a:prstGeom>
          <a:noFill/>
        </p:spPr>
      </p:pic>
      <p:sp>
        <p:nvSpPr>
          <p:cNvPr id="20" name="Zaoblený obdélníkový popisek 19"/>
          <p:cNvSpPr/>
          <p:nvPr/>
        </p:nvSpPr>
        <p:spPr>
          <a:xfrm>
            <a:off x="228600" y="2895600"/>
            <a:ext cx="1981200" cy="1295400"/>
          </a:xfrm>
          <a:prstGeom prst="wedgeRoundRect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všechny jsou stejně dlouhé</a:t>
            </a:r>
            <a:endParaRPr lang="cs-CZ" sz="2400" dirty="0"/>
          </a:p>
        </p:txBody>
      </p:sp>
      <p:sp>
        <p:nvSpPr>
          <p:cNvPr id="21" name="Obdélník 20"/>
          <p:cNvSpPr/>
          <p:nvPr/>
        </p:nvSpPr>
        <p:spPr>
          <a:xfrm>
            <a:off x="4572000" y="3200400"/>
            <a:ext cx="4572000" cy="18158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1"/>
            <a:r>
              <a:rPr lang="cs-CZ" sz="2800" dirty="0" smtClean="0"/>
              <a:t>pomocí poledníků určujeme zeměpisnou délku, která nabývá hodnoty 0</a:t>
            </a:r>
            <a:r>
              <a:rPr lang="cs-CZ" sz="2800" dirty="0" smtClean="0">
                <a:latin typeface="Constantia"/>
              </a:rPr>
              <a:t>° až 180</a:t>
            </a:r>
            <a:r>
              <a:rPr lang="cs-CZ" sz="2400" dirty="0" smtClean="0">
                <a:latin typeface="Constantia"/>
              </a:rPr>
              <a:t> °</a:t>
            </a:r>
            <a:endParaRPr lang="cs-CZ" sz="2400" dirty="0" smtClean="0"/>
          </a:p>
        </p:txBody>
      </p:sp>
      <p:sp>
        <p:nvSpPr>
          <p:cNvPr id="22" name="Šipka doprava 21"/>
          <p:cNvSpPr/>
          <p:nvPr/>
        </p:nvSpPr>
        <p:spPr>
          <a:xfrm>
            <a:off x="4419600" y="2057400"/>
            <a:ext cx="2819400" cy="990600"/>
          </a:xfrm>
          <a:prstGeom prst="rightArrow">
            <a:avLst>
              <a:gd name="adj1" fmla="val 6070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 až 180</a:t>
            </a:r>
            <a:r>
              <a:rPr lang="cs-CZ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cs typeface="Calibri"/>
              </a:rPr>
              <a:t>° na východ</a:t>
            </a:r>
            <a:endParaRPr lang="cs-CZ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Šipka doleva 22"/>
          <p:cNvSpPr/>
          <p:nvPr/>
        </p:nvSpPr>
        <p:spPr>
          <a:xfrm>
            <a:off x="1524000" y="1905000"/>
            <a:ext cx="2819400" cy="1295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 až 180</a:t>
            </a:r>
            <a:r>
              <a:rPr lang="cs-CZ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cs typeface="Calibri"/>
              </a:rPr>
              <a:t>° na západ</a:t>
            </a:r>
            <a:endParaRPr lang="cs-CZ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4114800" y="3581400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solidFill>
                  <a:srgbClr val="FFFF00"/>
                </a:solidFill>
              </a:rPr>
              <a:t>0</a:t>
            </a:r>
            <a:r>
              <a:rPr lang="cs-CZ" sz="4400" dirty="0" smtClean="0">
                <a:solidFill>
                  <a:srgbClr val="FFFF00"/>
                </a:solidFill>
                <a:latin typeface="Calibri"/>
                <a:cs typeface="Calibri"/>
              </a:rPr>
              <a:t>°</a:t>
            </a:r>
            <a:endParaRPr lang="cs-CZ" sz="4400" dirty="0">
              <a:solidFill>
                <a:srgbClr val="FFFF00"/>
              </a:solidFill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0" y="4267200"/>
            <a:ext cx="4572000" cy="181588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1"/>
            <a:r>
              <a:rPr lang="cs-CZ" sz="2800" dirty="0" smtClean="0"/>
              <a:t>hlavní, tzv. nultý poledník prochází londýnským městem Greenwich</a:t>
            </a:r>
            <a:endParaRPr lang="cs-CZ" sz="2400" dirty="0" smtClean="0"/>
          </a:p>
        </p:txBody>
      </p:sp>
      <p:cxnSp>
        <p:nvCxnSpPr>
          <p:cNvPr id="27" name="Přímá spojovací šipka 26"/>
          <p:cNvCxnSpPr>
            <a:endCxn id="24" idx="1"/>
          </p:cNvCxnSpPr>
          <p:nvPr/>
        </p:nvCxnSpPr>
        <p:spPr>
          <a:xfrm flipV="1">
            <a:off x="2514600" y="3966121"/>
            <a:ext cx="1600200" cy="377279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28" name="Picture 4" descr="Soubor:Greenwich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4200525"/>
            <a:ext cx="4724400" cy="2657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9" name="Obdélník 28"/>
          <p:cNvSpPr/>
          <p:nvPr/>
        </p:nvSpPr>
        <p:spPr>
          <a:xfrm>
            <a:off x="0" y="1676400"/>
            <a:ext cx="4572000" cy="224676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lvl="1"/>
            <a:r>
              <a:rPr lang="cs-CZ" sz="2800" dirty="0" smtClean="0"/>
              <a:t>spojením nultého a 180. poledníku vznikne kružnice, která rozděluje Zemi na východní a západní polokouli</a:t>
            </a:r>
            <a:endParaRPr lang="cs-CZ" sz="2400" dirty="0" smtClean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"/>
                                            </p:cond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15" grpId="1" build="p"/>
      <p:bldP spid="18" grpId="0" animBg="1"/>
      <p:bldP spid="18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/>
      <p:bldP spid="24" grpId="1"/>
      <p:bldP spid="25" grpId="0" animBg="1"/>
      <p:bldP spid="25" grpId="1" animBg="1"/>
      <p:bldP spid="29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ýchozí návrh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519</TotalTime>
  <Words>530</Words>
  <Application>Microsoft Office PowerPoint</Application>
  <PresentationFormat>Předvádění na obrazovce (4:3)</PresentationFormat>
  <Paragraphs>111</Paragraphs>
  <Slides>15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17" baseType="lpstr">
      <vt:lpstr>Výchozí návrh</vt:lpstr>
      <vt:lpstr>Tok</vt:lpstr>
      <vt:lpstr>Globus</vt:lpstr>
      <vt:lpstr>Anotace:</vt:lpstr>
      <vt:lpstr>Globus</vt:lpstr>
      <vt:lpstr>Snímek 4</vt:lpstr>
      <vt:lpstr>Barevnost a značky na glóbusu</vt:lpstr>
      <vt:lpstr>Měřítko globusu</vt:lpstr>
      <vt:lpstr>Použití globusu (vyberte vše, k čemu se dá globus používat)</vt:lpstr>
      <vt:lpstr>Zeměpisná síť</vt:lpstr>
      <vt:lpstr>poledníky</vt:lpstr>
      <vt:lpstr>Úkol</vt:lpstr>
      <vt:lpstr>rovnoběžky</vt:lpstr>
      <vt:lpstr>Snímek 12</vt:lpstr>
      <vt:lpstr>Úkol</vt:lpstr>
      <vt:lpstr>konec</vt:lpstr>
      <vt:lpstr>Zdroj obrázků: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Helenečka</dc:creator>
  <cp:lastModifiedBy>Helenka</cp:lastModifiedBy>
  <cp:revision>57</cp:revision>
  <cp:lastPrinted>1601-01-01T00:00:00Z</cp:lastPrinted>
  <dcterms:created xsi:type="dcterms:W3CDTF">1601-01-01T00:00:00Z</dcterms:created>
  <dcterms:modified xsi:type="dcterms:W3CDTF">2013-01-24T18:17:44Z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