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6280-0F17-4BC9-9E51-0240B4EEBB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5AA20-8554-49C2-B846-5109DD86D5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36501-6340-4266-9DF0-36A717AA07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D6280-0F17-4BC9-9E51-0240B4EEBB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BA1A1-3571-416C-A918-05A6E58128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C250A-1904-4A73-BEC5-9316AD5DD1D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B3CDF-E601-4004-B43F-676AF20EA8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3F8D1-E979-4BC9-AD80-C07BC342F7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7DE21-CF58-4F72-B5DC-C645B8A213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CE7F9-67BC-4E01-A914-D1703E0A0F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734C8-6663-4DB0-8162-E8B936833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BA1A1-3571-416C-A918-05A6E58128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EDCE3DA-8AAF-4D64-BFFC-16114073D3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5AA20-8554-49C2-B846-5109DD86D5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36501-6340-4266-9DF0-36A717AA07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C250A-1904-4A73-BEC5-9316AD5DD1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B3CDF-E601-4004-B43F-676AF20EA8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3F8D1-E979-4BC9-AD80-C07BC342F7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7DE21-CF58-4F72-B5DC-C645B8A213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CE7F9-67BC-4E01-A914-D1703E0A0F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734C8-6663-4DB0-8162-E8B9368337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CE3DA-8AAF-4D64-BFFC-16114073D3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DBC1E5B-3D5E-45A5-821A-31834F201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1DBC1E5B-3D5E-45A5-821A-31834F2010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Globus-opakování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914400" y="41148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Z_008_Vesmír, kartografie_Globus-opakování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1237824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cs-CZ" dirty="0" smtClean="0"/>
              <a:t>Změřte vzdušnou vzdálenost mezi uvedenými městy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400" dirty="0" smtClean="0"/>
              <a:t>vzdálenost na mapě: ……………. cm</a:t>
            </a:r>
          </a:p>
          <a:p>
            <a:r>
              <a:rPr lang="cs-CZ" sz="4400" dirty="0" smtClean="0"/>
              <a:t>měřítko mapy: ……………………..</a:t>
            </a:r>
          </a:p>
          <a:p>
            <a:r>
              <a:rPr lang="cs-CZ" sz="4400" dirty="0" smtClean="0"/>
              <a:t>skutečná vzdálenost: ……………… km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Určete místa na Zemi podle zeměpisných souřadnic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71600" y="1988840"/>
            <a:ext cx="7772400" cy="4572000"/>
          </a:xfrm>
          <a:ln w="76200"/>
          <a:scene3d>
            <a:camera prst="perspectiveLef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cs-CZ" sz="4000" dirty="0" smtClean="0">
                <a:solidFill>
                  <a:schemeClr val="bg1"/>
                </a:solidFill>
              </a:rPr>
              <a:t>25</a:t>
            </a:r>
            <a:r>
              <a:rPr lang="cs-CZ" sz="4000" dirty="0" smtClean="0">
                <a:solidFill>
                  <a:schemeClr val="bg1"/>
                </a:solidFill>
                <a:latin typeface="Calibri"/>
                <a:cs typeface="Calibri"/>
              </a:rPr>
              <a:t>°</a:t>
            </a:r>
            <a:r>
              <a:rPr lang="cs-CZ" sz="4000" dirty="0" smtClean="0">
                <a:solidFill>
                  <a:schemeClr val="bg1"/>
                </a:solidFill>
              </a:rPr>
              <a:t> s.</a:t>
            </a:r>
            <a:r>
              <a:rPr lang="cs-CZ" sz="4000" dirty="0" err="1" smtClean="0">
                <a:solidFill>
                  <a:schemeClr val="bg1"/>
                </a:solidFill>
              </a:rPr>
              <a:t>š</a:t>
            </a:r>
            <a:r>
              <a:rPr lang="cs-CZ" sz="4000" dirty="0" smtClean="0">
                <a:solidFill>
                  <a:schemeClr val="bg1"/>
                </a:solidFill>
              </a:rPr>
              <a:t>. a 45</a:t>
            </a:r>
            <a:r>
              <a:rPr lang="cs-CZ" sz="4000" dirty="0" smtClean="0">
                <a:solidFill>
                  <a:schemeClr val="bg1"/>
                </a:solidFill>
                <a:latin typeface="Calibri"/>
                <a:cs typeface="Calibri"/>
              </a:rPr>
              <a:t>°</a:t>
            </a:r>
            <a:r>
              <a:rPr lang="cs-CZ" sz="4000" dirty="0" smtClean="0">
                <a:solidFill>
                  <a:schemeClr val="bg1"/>
                </a:solidFill>
              </a:rPr>
              <a:t> v.</a:t>
            </a:r>
            <a:r>
              <a:rPr lang="cs-CZ" sz="4000" dirty="0" err="1" smtClean="0">
                <a:solidFill>
                  <a:schemeClr val="bg1"/>
                </a:solidFill>
              </a:rPr>
              <a:t>d</a:t>
            </a:r>
            <a:r>
              <a:rPr lang="cs-CZ" sz="4000" dirty="0" smtClean="0">
                <a:solidFill>
                  <a:schemeClr val="bg1"/>
                </a:solidFill>
              </a:rPr>
              <a:t>.</a:t>
            </a:r>
          </a:p>
          <a:p>
            <a:pPr marL="58293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	……………………. poloostrov</a:t>
            </a:r>
          </a:p>
          <a:p>
            <a:pPr marL="811530" indent="-742950">
              <a:buFont typeface="+mj-lt"/>
              <a:buAutoNum type="arabicPeriod" startAt="2"/>
            </a:pPr>
            <a:r>
              <a:rPr lang="cs-CZ" sz="4000" dirty="0" smtClean="0">
                <a:solidFill>
                  <a:schemeClr val="bg1"/>
                </a:solidFill>
              </a:rPr>
              <a:t>42</a:t>
            </a:r>
            <a:r>
              <a:rPr lang="cs-CZ" sz="4000" dirty="0" smtClean="0">
                <a:solidFill>
                  <a:schemeClr val="bg1"/>
                </a:solidFill>
                <a:latin typeface="Calibri"/>
                <a:cs typeface="Calibri"/>
              </a:rPr>
              <a:t>°s.</a:t>
            </a:r>
            <a:r>
              <a:rPr lang="cs-CZ" sz="4000" dirty="0" err="1" smtClean="0">
                <a:solidFill>
                  <a:schemeClr val="bg1"/>
                </a:solidFill>
                <a:latin typeface="Calibri"/>
                <a:cs typeface="Calibri"/>
              </a:rPr>
              <a:t>š</a:t>
            </a:r>
            <a:r>
              <a:rPr lang="cs-CZ" sz="4000" dirty="0" smtClean="0">
                <a:solidFill>
                  <a:schemeClr val="bg1"/>
                </a:solidFill>
                <a:latin typeface="Calibri"/>
                <a:cs typeface="Calibri"/>
              </a:rPr>
              <a:t>. a 35°v.</a:t>
            </a:r>
            <a:r>
              <a:rPr lang="cs-CZ" sz="4000" dirty="0" err="1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lang="cs-CZ" sz="4000" dirty="0" smtClean="0">
                <a:solidFill>
                  <a:schemeClr val="bg1"/>
                </a:solidFill>
                <a:latin typeface="Calibri"/>
                <a:cs typeface="Calibri"/>
              </a:rPr>
              <a:t>.</a:t>
            </a:r>
          </a:p>
          <a:p>
            <a:pPr marL="582930" indent="-514350">
              <a:buNone/>
            </a:pPr>
            <a:r>
              <a:rPr lang="cs-CZ" sz="4000" dirty="0" smtClean="0">
                <a:solidFill>
                  <a:schemeClr val="bg1"/>
                </a:solidFill>
                <a:latin typeface="Calibri"/>
                <a:cs typeface="Calibri"/>
              </a:rPr>
              <a:t>	……………………….. moře</a:t>
            </a:r>
          </a:p>
          <a:p>
            <a:pPr marL="811530" indent="-742950">
              <a:buFont typeface="+mj-lt"/>
              <a:buAutoNum type="arabicPeriod" startAt="3"/>
            </a:pPr>
            <a:r>
              <a:rPr lang="cs-CZ" sz="4000" dirty="0" smtClean="0">
                <a:solidFill>
                  <a:schemeClr val="bg1"/>
                </a:solidFill>
              </a:rPr>
              <a:t>0</a:t>
            </a:r>
            <a:r>
              <a:rPr lang="cs-CZ" sz="4000" dirty="0" smtClean="0">
                <a:solidFill>
                  <a:schemeClr val="bg1"/>
                </a:solidFill>
                <a:latin typeface="Calibri"/>
                <a:cs typeface="Calibri"/>
              </a:rPr>
              <a:t>°</a:t>
            </a:r>
            <a:r>
              <a:rPr lang="cs-CZ" sz="4000" dirty="0" err="1" smtClean="0">
                <a:solidFill>
                  <a:schemeClr val="bg1"/>
                </a:solidFill>
                <a:latin typeface="Calibri"/>
                <a:cs typeface="Calibri"/>
              </a:rPr>
              <a:t>š</a:t>
            </a:r>
            <a:r>
              <a:rPr lang="cs-CZ" sz="4000" dirty="0" smtClean="0">
                <a:solidFill>
                  <a:schemeClr val="bg1"/>
                </a:solidFill>
                <a:latin typeface="Calibri"/>
                <a:cs typeface="Calibri"/>
              </a:rPr>
              <a:t>. a 60°z.</a:t>
            </a:r>
            <a:r>
              <a:rPr lang="cs-CZ" sz="4000" dirty="0" err="1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lang="cs-CZ" sz="4000" dirty="0" smtClean="0">
                <a:solidFill>
                  <a:schemeClr val="bg1"/>
                </a:solidFill>
                <a:latin typeface="Calibri"/>
                <a:cs typeface="Calibri"/>
              </a:rPr>
              <a:t>.</a:t>
            </a:r>
          </a:p>
          <a:p>
            <a:pPr marL="582930" indent="-514350">
              <a:buNone/>
            </a:pPr>
            <a:r>
              <a:rPr lang="cs-CZ" sz="4000" dirty="0" smtClean="0">
                <a:solidFill>
                  <a:schemeClr val="bg1"/>
                </a:solidFill>
                <a:latin typeface="Calibri"/>
                <a:cs typeface="Calibri"/>
              </a:rPr>
              <a:t>	……………………….. nížina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67744" y="2636912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Arabský</a:t>
            </a:r>
            <a:endParaRPr lang="cs-CZ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362200" y="3810000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Černé</a:t>
            </a:r>
            <a:endParaRPr lang="cs-CZ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209800" y="5029200"/>
            <a:ext cx="2419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Amazonská</a:t>
            </a:r>
            <a:endParaRPr lang="cs-CZ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 pro dnešek konec ;-)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opakování, upevňování </a:t>
            </a:r>
            <a:r>
              <a:rPr lang="cs-CZ" dirty="0" smtClean="0"/>
              <a:t>a procvičování základního učiva, které jsme si osvojili v minulých hodinách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prověřuje získané vědomosti a při skupinové práci umožňuje pochopení celého učiva.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šestý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733800" cy="125272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Pojmenujte všechny části zeměpisné sítě</a:t>
            </a:r>
            <a:endParaRPr lang="cs-CZ" sz="3200" dirty="0"/>
          </a:p>
        </p:txBody>
      </p:sp>
      <p:sp>
        <p:nvSpPr>
          <p:cNvPr id="4" name="Elipsa 3"/>
          <p:cNvSpPr/>
          <p:nvPr/>
        </p:nvSpPr>
        <p:spPr>
          <a:xfrm>
            <a:off x="2411760" y="2204864"/>
            <a:ext cx="4320480" cy="396044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>
            <a:stCxn id="4" idx="2"/>
            <a:endCxn id="4" idx="6"/>
          </p:cNvCxnSpPr>
          <p:nvPr/>
        </p:nvCxnSpPr>
        <p:spPr>
          <a:xfrm>
            <a:off x="2411760" y="4185084"/>
            <a:ext cx="432048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>
            <a:endCxn id="4" idx="2"/>
          </p:cNvCxnSpPr>
          <p:nvPr/>
        </p:nvCxnSpPr>
        <p:spPr>
          <a:xfrm flipV="1">
            <a:off x="1475656" y="4185084"/>
            <a:ext cx="936104" cy="612068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0" y="4725144"/>
            <a:ext cx="274786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__ __ __ __ __ __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4725144"/>
            <a:ext cx="27718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R   O   V   N   Í   K</a:t>
            </a:r>
            <a:endParaRPr lang="cs-CZ" sz="2800" dirty="0"/>
          </a:p>
        </p:txBody>
      </p:sp>
      <p:cxnSp>
        <p:nvCxnSpPr>
          <p:cNvPr id="12" name="Přímá spojovací čára 11"/>
          <p:cNvCxnSpPr>
            <a:stCxn id="4" idx="0"/>
            <a:endCxn id="4" idx="4"/>
          </p:cNvCxnSpPr>
          <p:nvPr/>
        </p:nvCxnSpPr>
        <p:spPr>
          <a:xfrm>
            <a:off x="4572000" y="2204864"/>
            <a:ext cx="0" cy="39604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2483768" y="2132856"/>
            <a:ext cx="2088232" cy="504056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755576" y="1628800"/>
            <a:ext cx="362952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__ __ __ __ __ __ __ __</a:t>
            </a:r>
            <a:endParaRPr lang="cs-CZ" sz="28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55576" y="1628800"/>
            <a:ext cx="36004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P   O   L   E   D   N   Í   K</a:t>
            </a:r>
            <a:endParaRPr lang="cs-CZ" sz="2800" dirty="0"/>
          </a:p>
        </p:txBody>
      </p:sp>
      <p:cxnSp>
        <p:nvCxnSpPr>
          <p:cNvPr id="19" name="Přímá spojovací čára 18"/>
          <p:cNvCxnSpPr/>
          <p:nvPr/>
        </p:nvCxnSpPr>
        <p:spPr>
          <a:xfrm>
            <a:off x="2555776" y="3573016"/>
            <a:ext cx="403244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H="1">
            <a:off x="5724128" y="3356992"/>
            <a:ext cx="1512168" cy="216024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277783" y="2924944"/>
            <a:ext cx="1866217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OBRATNÍK</a:t>
            </a:r>
          </a:p>
          <a:p>
            <a:r>
              <a:rPr lang="cs-CZ" sz="2800" dirty="0" smtClean="0"/>
              <a:t>__ __ __ __</a:t>
            </a:r>
            <a:endParaRPr lang="cs-CZ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236296" y="2924944"/>
            <a:ext cx="1907704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OBRATNÍK</a:t>
            </a:r>
          </a:p>
          <a:p>
            <a:r>
              <a:rPr lang="cs-CZ" sz="2800" dirty="0" smtClean="0"/>
              <a:t>R   A   K   A</a:t>
            </a:r>
            <a:endParaRPr lang="cs-CZ" sz="2800" dirty="0"/>
          </a:p>
        </p:txBody>
      </p:sp>
      <p:cxnSp>
        <p:nvCxnSpPr>
          <p:cNvPr id="26" name="Přímá spojovací šipka 25"/>
          <p:cNvCxnSpPr/>
          <p:nvPr/>
        </p:nvCxnSpPr>
        <p:spPr>
          <a:xfrm flipH="1" flipV="1">
            <a:off x="4788024" y="4509120"/>
            <a:ext cx="1656184" cy="792088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5514480" y="5301208"/>
            <a:ext cx="3629520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__ __ __ __ __ __ __ __</a:t>
            </a:r>
          </a:p>
          <a:p>
            <a:pPr algn="ctr"/>
            <a:r>
              <a:rPr lang="cs-CZ" sz="2800" dirty="0" smtClean="0"/>
              <a:t>POLOKOULE</a:t>
            </a:r>
            <a:endParaRPr lang="cs-CZ" sz="28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5504862" y="5301208"/>
            <a:ext cx="363913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V   Ý   C   H   O   D   N   Í  </a:t>
            </a:r>
          </a:p>
          <a:p>
            <a:pPr algn="ctr"/>
            <a:r>
              <a:rPr lang="cs-CZ" sz="2800" dirty="0" smtClean="0"/>
              <a:t>POLOKOULE</a:t>
            </a:r>
            <a:endParaRPr lang="cs-CZ" sz="2800" dirty="0"/>
          </a:p>
        </p:txBody>
      </p:sp>
      <p:pic>
        <p:nvPicPr>
          <p:cNvPr id="20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4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Spojte, co k sobě patří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4400" dirty="0" smtClean="0"/>
              <a:t>rovník</a:t>
            </a:r>
          </a:p>
          <a:p>
            <a:r>
              <a:rPr lang="cs-CZ" sz="4400" dirty="0" smtClean="0"/>
              <a:t>poledník</a:t>
            </a:r>
          </a:p>
          <a:p>
            <a:r>
              <a:rPr lang="cs-CZ" sz="4400" dirty="0" smtClean="0"/>
              <a:t>Francie</a:t>
            </a:r>
          </a:p>
          <a:p>
            <a:r>
              <a:rPr lang="cs-CZ" sz="4400" dirty="0" smtClean="0"/>
              <a:t>Austrálie</a:t>
            </a:r>
          </a:p>
          <a:p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východní polokoule</a:t>
            </a:r>
          </a:p>
          <a:p>
            <a:r>
              <a:rPr lang="cs-CZ" sz="4400" dirty="0" smtClean="0"/>
              <a:t>0</a:t>
            </a:r>
            <a:r>
              <a:rPr lang="cs-CZ" sz="4400" dirty="0" smtClean="0">
                <a:latin typeface="Constantia"/>
              </a:rPr>
              <a:t>°</a:t>
            </a:r>
            <a:r>
              <a:rPr lang="cs-CZ" sz="4400" dirty="0" smtClean="0"/>
              <a:t> šířky</a:t>
            </a:r>
          </a:p>
          <a:p>
            <a:r>
              <a:rPr lang="cs-CZ" sz="4400" dirty="0" smtClean="0"/>
              <a:t>0</a:t>
            </a:r>
            <a:r>
              <a:rPr lang="cs-CZ" sz="4400" dirty="0" smtClean="0">
                <a:latin typeface="Constantia"/>
              </a:rPr>
              <a:t>°</a:t>
            </a:r>
            <a:r>
              <a:rPr lang="cs-CZ" sz="4400" dirty="0" smtClean="0"/>
              <a:t> délky</a:t>
            </a:r>
          </a:p>
          <a:p>
            <a:r>
              <a:rPr lang="cs-CZ" sz="4400" dirty="0" smtClean="0"/>
              <a:t>jižní polokoule</a:t>
            </a:r>
            <a:endParaRPr lang="cs-CZ" sz="4400" dirty="0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2267744" y="1988840"/>
            <a:ext cx="2448272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2843808" y="2852936"/>
            <a:ext cx="2016224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2555776" y="2060848"/>
            <a:ext cx="2232248" cy="15841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2915816" y="4437112"/>
            <a:ext cx="1872208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Kam až se musíme vydat abychom zažili polární den?</a:t>
            </a:r>
            <a:endParaRPr lang="cs-CZ" dirty="0"/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755576" y="2060848"/>
            <a:ext cx="331236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na severní pól</a:t>
            </a:r>
            <a:endParaRPr lang="cs-CZ" sz="3200" dirty="0"/>
          </a:p>
        </p:txBody>
      </p:sp>
      <p:sp>
        <p:nvSpPr>
          <p:cNvPr id="8" name="Zaoblený obdélník 7">
            <a:hlinkClick r:id="" action="ppaction://hlinkshowjump?jump=nextslide"/>
          </p:cNvPr>
          <p:cNvSpPr/>
          <p:nvPr/>
        </p:nvSpPr>
        <p:spPr>
          <a:xfrm>
            <a:off x="4716016" y="4365104"/>
            <a:ext cx="331236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na jižní polární kruh</a:t>
            </a:r>
            <a:endParaRPr lang="cs-CZ" sz="3200" dirty="0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Dráha, po které obíhá Země kolem Slunce se nazývá jako</a:t>
            </a:r>
            <a:endParaRPr lang="cs-CZ" dirty="0"/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755576" y="2060848"/>
            <a:ext cx="331236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spirála</a:t>
            </a:r>
            <a:endParaRPr lang="cs-CZ" sz="3200" dirty="0"/>
          </a:p>
        </p:txBody>
      </p:sp>
      <p:sp>
        <p:nvSpPr>
          <p:cNvPr id="8" name="Zaoblený obdélník 7">
            <a:hlinkClick r:id="" action="ppaction://hlinkshowjump?jump=nextslide"/>
          </p:cNvPr>
          <p:cNvSpPr/>
          <p:nvPr/>
        </p:nvSpPr>
        <p:spPr>
          <a:xfrm>
            <a:off x="2915816" y="3717032"/>
            <a:ext cx="331236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elipsa</a:t>
            </a:r>
            <a:endParaRPr lang="cs-CZ" sz="3200" dirty="0"/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5831632" y="5105400"/>
            <a:ext cx="331236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čtvereček</a:t>
            </a:r>
            <a:endParaRPr lang="cs-CZ" sz="3200" dirty="0"/>
          </a:p>
        </p:txBody>
      </p:sp>
      <p:pic>
        <p:nvPicPr>
          <p:cNvPr id="9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914400"/>
          </a:xfrm>
        </p:spPr>
        <p:txBody>
          <a:bodyPr/>
          <a:lstStyle/>
          <a:p>
            <a:r>
              <a:rPr lang="cs-CZ" dirty="0" smtClean="0"/>
              <a:t>Kdy začíná jarní rovnodennost?</a:t>
            </a:r>
            <a:endParaRPr lang="cs-CZ" dirty="0"/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971600" y="2492896"/>
            <a:ext cx="30963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21. února</a:t>
            </a:r>
            <a:endParaRPr lang="cs-CZ" sz="3600" dirty="0"/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971600" y="4077072"/>
            <a:ext cx="30963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24. března</a:t>
            </a:r>
            <a:endParaRPr lang="cs-CZ" sz="3600" dirty="0"/>
          </a:p>
        </p:txBody>
      </p:sp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5004048" y="2492896"/>
            <a:ext cx="30963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21. března</a:t>
            </a:r>
            <a:endParaRPr lang="cs-CZ" sz="3600" dirty="0"/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5148064" y="4077072"/>
            <a:ext cx="30963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21.dubna</a:t>
            </a:r>
            <a:endParaRPr lang="cs-CZ" sz="3600" dirty="0"/>
          </a:p>
        </p:txBody>
      </p:sp>
      <p:pic>
        <p:nvPicPr>
          <p:cNvPr id="9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dvojitý úkol</a:t>
            </a:r>
            <a:endParaRPr lang="cs-CZ" dirty="0"/>
          </a:p>
        </p:txBody>
      </p:sp>
      <p:pic>
        <p:nvPicPr>
          <p:cNvPr id="102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9" y="1700808"/>
            <a:ext cx="4537029" cy="4824536"/>
          </a:xfrm>
          <a:prstGeom prst="rect">
            <a:avLst/>
          </a:prstGeom>
          <a:noFill/>
        </p:spPr>
      </p:pic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657600" cy="16002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2800" dirty="0" smtClean="0"/>
              <a:t>Vyhledejte města podle uvedených souřadnic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132856"/>
            <a:ext cx="7772400" cy="4176464"/>
          </a:xfrm>
          <a:solidFill>
            <a:schemeClr val="tx2">
              <a:lumMod val="1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50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/>
                <a:cs typeface="Calibri"/>
              </a:rPr>
              <a:t>°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s.</a:t>
            </a:r>
            <a:r>
              <a:rPr lang="cs-CZ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š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a 14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/>
                <a:cs typeface="Calibri"/>
              </a:rPr>
              <a:t>°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v.</a:t>
            </a:r>
            <a:r>
              <a:rPr lang="cs-CZ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</a:p>
          <a:p>
            <a:pPr marL="582930" indent="-514350">
              <a:buNone/>
            </a:pPr>
            <a:endParaRPr lang="cs-CZ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982980" indent="-914400">
              <a:buFont typeface="+mj-lt"/>
              <a:buAutoNum type="arabicPeriod" startAt="2"/>
            </a:pP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41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/>
                <a:cs typeface="Calibri"/>
              </a:rPr>
              <a:t>°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s.</a:t>
            </a:r>
            <a:r>
              <a:rPr lang="cs-CZ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š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a 3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/>
                <a:cs typeface="Calibri"/>
              </a:rPr>
              <a:t>°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z.</a:t>
            </a:r>
            <a:r>
              <a:rPr lang="cs-CZ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</a:t>
            </a:r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</a:p>
          <a:p>
            <a:endParaRPr lang="cs-CZ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2843808" y="2996952"/>
            <a:ext cx="3096344" cy="10801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Praha</a:t>
            </a:r>
            <a:endParaRPr lang="cs-CZ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Vodorovný svitek 4"/>
          <p:cNvSpPr/>
          <p:nvPr/>
        </p:nvSpPr>
        <p:spPr>
          <a:xfrm>
            <a:off x="2843808" y="4797152"/>
            <a:ext cx="3096344" cy="10801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Madrid</a:t>
            </a:r>
            <a:endParaRPr lang="cs-CZ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1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352</TotalTime>
  <Words>297</Words>
  <Application>Microsoft Office PowerPoint</Application>
  <PresentationFormat>Předvádění na obrazovce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Výchozí návrh</vt:lpstr>
      <vt:lpstr>Motiv1</vt:lpstr>
      <vt:lpstr>Globus-opakování</vt:lpstr>
      <vt:lpstr>Anotace:</vt:lpstr>
      <vt:lpstr>Pojmenujte všechny části zeměpisné sítě</vt:lpstr>
      <vt:lpstr>Spojte, co k sobě patří</vt:lpstr>
      <vt:lpstr>Kam až se musíme vydat abychom zažili polární den?</vt:lpstr>
      <vt:lpstr>Dráha, po které obíhá Země kolem Slunce se nazývá jako</vt:lpstr>
      <vt:lpstr>Kdy začíná jarní rovnodennost?</vt:lpstr>
      <vt:lpstr>dvojitý úkol</vt:lpstr>
      <vt:lpstr>Vyhledejte města podle uvedených souřadnic</vt:lpstr>
      <vt:lpstr>Změřte vzdušnou vzdálenost mezi uvedenými městy</vt:lpstr>
      <vt:lpstr>Určete místa na Zemi podle zeměpisných souřadnic</vt:lpstr>
      <vt:lpstr>Tak pro dnešek konec ;-)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53</cp:revision>
  <cp:lastPrinted>1601-01-01T00:00:00Z</cp:lastPrinted>
  <dcterms:created xsi:type="dcterms:W3CDTF">1601-01-01T00:00:00Z</dcterms:created>
  <dcterms:modified xsi:type="dcterms:W3CDTF">2013-01-24T18:20:04Z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