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76" r:id="rId5"/>
    <p:sldId id="277" r:id="rId6"/>
    <p:sldId id="278" r:id="rId7"/>
    <p:sldId id="279" r:id="rId8"/>
    <p:sldId id="288" r:id="rId9"/>
    <p:sldId id="289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DA2E99-CD90-44FC-8B54-2347CCBBE2DE}" type="doc">
      <dgm:prSet loTypeId="urn:microsoft.com/office/officeart/2005/8/layout/arrow4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F34D018-2D80-412C-A48C-FDE2526AF37A}">
      <dgm:prSet phldrT="[Text]"/>
      <dgm:spPr/>
      <dgm:t>
        <a:bodyPr/>
        <a:lstStyle/>
        <a:p>
          <a:r>
            <a:rPr lang="cs-CZ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BŘEZEN</a:t>
          </a:r>
        </a:p>
        <a:p>
          <a:r>
            <a:rPr lang="cs-CZ" dirty="0" smtClean="0"/>
            <a:t>poslední víkend ze soboty na neděli</a:t>
          </a:r>
        </a:p>
        <a:p>
          <a:r>
            <a:rPr lang="cs-CZ" dirty="0" smtClean="0"/>
            <a:t>2:00 </a:t>
          </a:r>
          <a:r>
            <a:rPr lang="cs-CZ" dirty="0" smtClean="0">
              <a:latin typeface="Times New Roman"/>
              <a:cs typeface="Times New Roman"/>
            </a:rPr>
            <a:t>→ 3:00</a:t>
          </a:r>
          <a:endParaRPr lang="cs-CZ" dirty="0" smtClean="0"/>
        </a:p>
      </dgm:t>
    </dgm:pt>
    <dgm:pt modelId="{C0FFA073-AFB1-4AAB-BCCF-3D6FC628D9FD}" type="parTrans" cxnId="{43EEB21C-370C-4641-B0F7-511C94D25D90}">
      <dgm:prSet/>
      <dgm:spPr/>
      <dgm:t>
        <a:bodyPr/>
        <a:lstStyle/>
        <a:p>
          <a:endParaRPr lang="cs-CZ"/>
        </a:p>
      </dgm:t>
    </dgm:pt>
    <dgm:pt modelId="{13B219B8-DE28-469B-97E0-AF4C39CE400E}" type="sibTrans" cxnId="{43EEB21C-370C-4641-B0F7-511C94D25D90}">
      <dgm:prSet/>
      <dgm:spPr/>
      <dgm:t>
        <a:bodyPr/>
        <a:lstStyle/>
        <a:p>
          <a:endParaRPr lang="cs-CZ"/>
        </a:p>
      </dgm:t>
    </dgm:pt>
    <dgm:pt modelId="{1F7D1920-263A-447B-BB3D-C61E0380861C}">
      <dgm:prSet phldrT="[Text]"/>
      <dgm:spPr/>
      <dgm:t>
        <a:bodyPr/>
        <a:lstStyle/>
        <a:p>
          <a:r>
            <a:rPr lang="cs-CZ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ŘÍJEN</a:t>
          </a:r>
          <a:endParaRPr lang="cs-CZ" dirty="0" smtClean="0"/>
        </a:p>
        <a:p>
          <a:r>
            <a:rPr lang="cs-CZ" dirty="0" smtClean="0"/>
            <a:t>poslední víkend ze soboty na neděli</a:t>
          </a:r>
        </a:p>
        <a:p>
          <a:r>
            <a:rPr lang="cs-CZ" dirty="0" smtClean="0"/>
            <a:t>3:00 </a:t>
          </a:r>
          <a:r>
            <a:rPr lang="cs-CZ" dirty="0" smtClean="0">
              <a:latin typeface="Times New Roman"/>
              <a:cs typeface="Times New Roman"/>
            </a:rPr>
            <a:t>→ 2: 00</a:t>
          </a:r>
          <a:endParaRPr lang="cs-CZ" dirty="0"/>
        </a:p>
      </dgm:t>
    </dgm:pt>
    <dgm:pt modelId="{C95DE2F4-22E0-41B0-900B-AB9370D1D01C}" type="parTrans" cxnId="{23B7B7B4-4255-418F-8A4C-0D59CE2A6AF2}">
      <dgm:prSet/>
      <dgm:spPr/>
      <dgm:t>
        <a:bodyPr/>
        <a:lstStyle/>
        <a:p>
          <a:endParaRPr lang="cs-CZ"/>
        </a:p>
      </dgm:t>
    </dgm:pt>
    <dgm:pt modelId="{676BF8F7-96CB-4635-A6BA-6B3ECDC894C5}" type="sibTrans" cxnId="{23B7B7B4-4255-418F-8A4C-0D59CE2A6AF2}">
      <dgm:prSet/>
      <dgm:spPr/>
      <dgm:t>
        <a:bodyPr/>
        <a:lstStyle/>
        <a:p>
          <a:endParaRPr lang="cs-CZ"/>
        </a:p>
      </dgm:t>
    </dgm:pt>
    <dgm:pt modelId="{F3276060-D007-4DD2-B2A2-AC1060108859}" type="pres">
      <dgm:prSet presAssocID="{51DA2E99-CD90-44FC-8B54-2347CCBBE2D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870D875-FCF1-4869-8257-A978B81FB83E}" type="pres">
      <dgm:prSet presAssocID="{3F34D018-2D80-412C-A48C-FDE2526AF37A}" presName="upArrow" presStyleLbl="node1" presStyleIdx="0" presStyleCnt="2"/>
      <dgm:spPr/>
    </dgm:pt>
    <dgm:pt modelId="{CB306534-3874-4DC5-A489-1C9E5DC6AC57}" type="pres">
      <dgm:prSet presAssocID="{3F34D018-2D80-412C-A48C-FDE2526AF37A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B92DEE-8007-4DD7-A41D-7F2894301E91}" type="pres">
      <dgm:prSet presAssocID="{1F7D1920-263A-447B-BB3D-C61E0380861C}" presName="downArrow" presStyleLbl="node1" presStyleIdx="1" presStyleCnt="2"/>
      <dgm:spPr/>
    </dgm:pt>
    <dgm:pt modelId="{3D8571B2-CA31-4EDF-9689-4B4763496D29}" type="pres">
      <dgm:prSet presAssocID="{1F7D1920-263A-447B-BB3D-C61E0380861C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3EEB21C-370C-4641-B0F7-511C94D25D90}" srcId="{51DA2E99-CD90-44FC-8B54-2347CCBBE2DE}" destId="{3F34D018-2D80-412C-A48C-FDE2526AF37A}" srcOrd="0" destOrd="0" parTransId="{C0FFA073-AFB1-4AAB-BCCF-3D6FC628D9FD}" sibTransId="{13B219B8-DE28-469B-97E0-AF4C39CE400E}"/>
    <dgm:cxn modelId="{23B7B7B4-4255-418F-8A4C-0D59CE2A6AF2}" srcId="{51DA2E99-CD90-44FC-8B54-2347CCBBE2DE}" destId="{1F7D1920-263A-447B-BB3D-C61E0380861C}" srcOrd="1" destOrd="0" parTransId="{C95DE2F4-22E0-41B0-900B-AB9370D1D01C}" sibTransId="{676BF8F7-96CB-4635-A6BA-6B3ECDC894C5}"/>
    <dgm:cxn modelId="{6B2F6985-CEA9-45B5-9B22-8FDEA0E33DFA}" type="presOf" srcId="{3F34D018-2D80-412C-A48C-FDE2526AF37A}" destId="{CB306534-3874-4DC5-A489-1C9E5DC6AC57}" srcOrd="0" destOrd="0" presId="urn:microsoft.com/office/officeart/2005/8/layout/arrow4"/>
    <dgm:cxn modelId="{47E79AB6-57D2-4A7D-A395-DC3F7061D78D}" type="presOf" srcId="{1F7D1920-263A-447B-BB3D-C61E0380861C}" destId="{3D8571B2-CA31-4EDF-9689-4B4763496D29}" srcOrd="0" destOrd="0" presId="urn:microsoft.com/office/officeart/2005/8/layout/arrow4"/>
    <dgm:cxn modelId="{0C2CE134-F906-4E3D-8E14-FF65C0A24F32}" type="presOf" srcId="{51DA2E99-CD90-44FC-8B54-2347CCBBE2DE}" destId="{F3276060-D007-4DD2-B2A2-AC1060108859}" srcOrd="0" destOrd="0" presId="urn:microsoft.com/office/officeart/2005/8/layout/arrow4"/>
    <dgm:cxn modelId="{6856DC85-CC67-49DE-8B89-150A3AC1C8E8}" type="presParOf" srcId="{F3276060-D007-4DD2-B2A2-AC1060108859}" destId="{1870D875-FCF1-4869-8257-A978B81FB83E}" srcOrd="0" destOrd="0" presId="urn:microsoft.com/office/officeart/2005/8/layout/arrow4"/>
    <dgm:cxn modelId="{CEC5C330-D384-4A21-A82D-B5771146290D}" type="presParOf" srcId="{F3276060-D007-4DD2-B2A2-AC1060108859}" destId="{CB306534-3874-4DC5-A489-1C9E5DC6AC57}" srcOrd="1" destOrd="0" presId="urn:microsoft.com/office/officeart/2005/8/layout/arrow4"/>
    <dgm:cxn modelId="{6A7E0D58-6118-42A8-A73D-2607440FDB71}" type="presParOf" srcId="{F3276060-D007-4DD2-B2A2-AC1060108859}" destId="{13B92DEE-8007-4DD7-A41D-7F2894301E91}" srcOrd="2" destOrd="0" presId="urn:microsoft.com/office/officeart/2005/8/layout/arrow4"/>
    <dgm:cxn modelId="{9C018769-A03E-45F5-9DDC-2F06FA68F65C}" type="presParOf" srcId="{F3276060-D007-4DD2-B2A2-AC1060108859}" destId="{3D8571B2-CA31-4EDF-9689-4B4763496D2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70D875-FCF1-4869-8257-A978B81FB83E}">
      <dsp:nvSpPr>
        <dsp:cNvPr id="0" name=""/>
        <dsp:cNvSpPr/>
      </dsp:nvSpPr>
      <dsp:spPr>
        <a:xfrm>
          <a:off x="3352" y="0"/>
          <a:ext cx="2011680" cy="1950720"/>
        </a:xfrm>
        <a:prstGeom prst="up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306534-3874-4DC5-A489-1C9E5DC6AC57}">
      <dsp:nvSpPr>
        <dsp:cNvPr id="0" name=""/>
        <dsp:cNvSpPr/>
      </dsp:nvSpPr>
      <dsp:spPr>
        <a:xfrm>
          <a:off x="2075383" y="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BŘEZEN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poslední víkend ze soboty na neděli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2:00 </a:t>
          </a:r>
          <a:r>
            <a:rPr lang="cs-CZ" sz="2600" kern="1200" dirty="0" smtClean="0">
              <a:latin typeface="Times New Roman"/>
              <a:cs typeface="Times New Roman"/>
            </a:rPr>
            <a:t>→ 3:00</a:t>
          </a:r>
          <a:endParaRPr lang="cs-CZ" sz="2600" kern="1200" dirty="0" smtClean="0"/>
        </a:p>
      </dsp:txBody>
      <dsp:txXfrm>
        <a:off x="2075383" y="0"/>
        <a:ext cx="3413760" cy="1950720"/>
      </dsp:txXfrm>
    </dsp:sp>
    <dsp:sp modelId="{13B92DEE-8007-4DD7-A41D-7F2894301E91}">
      <dsp:nvSpPr>
        <dsp:cNvPr id="0" name=""/>
        <dsp:cNvSpPr/>
      </dsp:nvSpPr>
      <dsp:spPr>
        <a:xfrm>
          <a:off x="606856" y="2113280"/>
          <a:ext cx="2011680" cy="1950720"/>
        </a:xfrm>
        <a:prstGeom prst="downArrow">
          <a:avLst/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-3519944"/>
                <a:satOff val="-36129"/>
                <a:lumOff val="15099"/>
                <a:alphaOff val="0"/>
                <a:tint val="86000"/>
                <a:satMod val="11500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-3519944"/>
              <a:satOff val="-36129"/>
              <a:lumOff val="1509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8571B2-CA31-4EDF-9689-4B4763496D29}">
      <dsp:nvSpPr>
        <dsp:cNvPr id="0" name=""/>
        <dsp:cNvSpPr/>
      </dsp:nvSpPr>
      <dsp:spPr>
        <a:xfrm>
          <a:off x="2678887" y="211328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b="1" kern="1200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rPr>
            <a:t>ŘÍJEN</a:t>
          </a:r>
          <a:endParaRPr lang="cs-CZ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poslední víkend ze soboty na neděli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3:00 </a:t>
          </a:r>
          <a:r>
            <a:rPr lang="cs-CZ" sz="2600" kern="1200" dirty="0" smtClean="0">
              <a:latin typeface="Times New Roman"/>
              <a:cs typeface="Times New Roman"/>
            </a:rPr>
            <a:t>→ 2: 00</a:t>
          </a:r>
          <a:endParaRPr lang="cs-CZ" sz="2600" kern="1200" dirty="0"/>
        </a:p>
      </dsp:txBody>
      <dsp:txXfrm>
        <a:off x="2678887" y="2113280"/>
        <a:ext cx="3413760" cy="1950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892FE-B137-4B27-850C-F3DD0C5208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6EC50-2AC2-45DE-92B7-2B8E393DE5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57D31-65DD-497F-8109-E6D0C24608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892FE-B137-4B27-850C-F3DD0C5208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ABDAC2-3196-4DE5-9292-B191CF5C542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967C4-B1D7-4489-898B-33142CA5EA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4BA75-3C59-438E-B85E-0BE106AF6EA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6007A-0E9E-457F-B6F0-E42137B6BE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71F77-5FFC-4CCD-9CA6-867412FAFD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D8DE1-87E5-471C-B87B-8625F37FBB1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8F84F-A687-4278-91F7-FB1F81FF13C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BDAC2-3196-4DE5-9292-B191CF5C54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49F4EAA-9EA5-497F-BA72-B6EA4B5A56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6EC50-2AC2-45DE-92B7-2B8E393DE5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57D31-65DD-497F-8109-E6D0C24608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67C4-B1D7-4489-898B-33142CA5EA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BA75-3C59-438E-B85E-0BE106AF6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07A-0E9E-457F-B6F0-E42137B6BE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71F77-5FFC-4CCD-9CA6-867412FAFD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8DE1-87E5-471C-B87B-8625F37FBB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8F84F-A687-4278-91F7-FB1F81FF13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F4EAA-9EA5-497F-BA72-B6EA4B5A56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B1120E8-4810-4342-BAC5-7B3225DC65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B1120E8-4810-4342-BAC5-7B3225DC65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U/D/y/X/o/j/landscape-md.png" TargetMode="External"/><Relationship Id="rId2" Type="http://schemas.openxmlformats.org/officeDocument/2006/relationships/hyperlink" Target="http://upload.wikimedia.org/wikipedia/commons/thumb/d/da/Administrativni_cleneni_CR.JPG/800px-Administrativni_cleneni_CR.JP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hyperlink" Target="http://upload.wikimedia.org/wikipedia/commons/thumb/a/ad/Standard_time_zones_of_the_world.png/800px-Standard_time_zones_of_the_world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Časová pásma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362200" y="4191000"/>
            <a:ext cx="4557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Z_009_Vesmír, kartografie_Časová pásma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41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1143000"/>
          </a:xfrm>
        </p:spPr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Administrativni</a:t>
            </a:r>
            <a:r>
              <a:rPr lang="cs-CZ" dirty="0" smtClean="0"/>
              <a:t> </a:t>
            </a:r>
            <a:r>
              <a:rPr lang="cs-CZ" dirty="0" err="1" smtClean="0"/>
              <a:t>cleneni</a:t>
            </a:r>
            <a:r>
              <a:rPr lang="cs-CZ" dirty="0" smtClean="0"/>
              <a:t> CR.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2010 [cit. 2012-11-26]. Dostupné z: </a:t>
            </a:r>
            <a:r>
              <a:rPr lang="cs-CZ" dirty="0" smtClean="0">
                <a:hlinkClick r:id="rId2"/>
              </a:rPr>
              <a:t>http://upload.wikimedia.org/wikipedia/commons/thumb/d/da/Administrativni_cleneni_CR.JPG/800px-Administrativni_cleneni_CR.JPG</a:t>
            </a:r>
            <a:endParaRPr lang="cs-CZ" dirty="0" smtClean="0"/>
          </a:p>
          <a:p>
            <a:r>
              <a:rPr lang="cs-CZ" dirty="0" err="1" smtClean="0"/>
              <a:t>Landscape</a:t>
            </a:r>
            <a:r>
              <a:rPr lang="cs-CZ" dirty="0" smtClean="0"/>
              <a:t> 7. </a:t>
            </a:r>
            <a:r>
              <a:rPr lang="cs-CZ" i="1" dirty="0" smtClean="0"/>
              <a:t>Http://www.</a:t>
            </a:r>
            <a:r>
              <a:rPr lang="cs-CZ" i="1" dirty="0" err="1" smtClean="0"/>
              <a:t>clker.com</a:t>
            </a:r>
            <a:r>
              <a:rPr lang="cs-CZ" dirty="0" smtClean="0"/>
              <a:t> [online]. 2011 [cit. 2012-11-26]. Dostupné z: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clker.com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cliparts</a:t>
            </a:r>
            <a:r>
              <a:rPr lang="cs-CZ" dirty="0" smtClean="0">
                <a:hlinkClick r:id="rId3"/>
              </a:rPr>
              <a:t>/U/D/y/X/o/j/</a:t>
            </a:r>
            <a:r>
              <a:rPr lang="cs-CZ" dirty="0" err="1" smtClean="0">
                <a:hlinkClick r:id="rId3"/>
              </a:rPr>
              <a:t>landscape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md.png</a:t>
            </a:r>
            <a:endParaRPr lang="cs-CZ" dirty="0" smtClean="0"/>
          </a:p>
          <a:p>
            <a:r>
              <a:rPr lang="en-US" dirty="0" smtClean="0"/>
              <a:t>Standard time zones of the world. In: </a:t>
            </a:r>
            <a:r>
              <a:rPr lang="en-US" i="1" dirty="0" smtClean="0"/>
              <a:t>Wikipedia: the free encyclopedia</a:t>
            </a:r>
            <a:r>
              <a:rPr lang="en-US" dirty="0" smtClean="0"/>
              <a:t> [online]. San Francisco (CA): Wikimedia Foundation, 2012 [cit. 2012-11-26]. </a:t>
            </a:r>
            <a:r>
              <a:rPr lang="en-US" dirty="0" err="1" smtClean="0"/>
              <a:t>Dostupné</a:t>
            </a:r>
            <a:r>
              <a:rPr lang="en-US" dirty="0" smtClean="0"/>
              <a:t> z: </a:t>
            </a:r>
            <a:r>
              <a:rPr lang="en-US" dirty="0" smtClean="0">
                <a:hlinkClick r:id="rId4"/>
              </a:rPr>
              <a:t>http://upload.wikimedia.org/wikipedia/commons/thumb/a/ad/Standard_time_zones_of_the_world.png/800px-Standard_time_zones_of_the_world.png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58532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se základními pojmy týkajících se časových pásem a jejich snazší pochopení s doprovodem digitálního materiálu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základní pojmy, podporuje aktivní zapojení žáků a prověřuje míru získaných vědomostí.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šestý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</a:t>
            </a:r>
            <a:r>
              <a:rPr lang="cs-CZ" dirty="0" smtClean="0"/>
              <a:t>Přírodní prostředí Země (</a:t>
            </a:r>
            <a:r>
              <a:rPr lang="cs-CZ" i="1" dirty="0" smtClean="0"/>
              <a:t>Přírodní prostředí Země</a:t>
            </a:r>
            <a:r>
              <a:rPr lang="cs-CZ" dirty="0" smtClean="0"/>
              <a:t>. třetí. Praha: České geografické společenství, 2008. ISBN 978-80-86034-84-3)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andscape 7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cs-CZ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Místní čas</a:t>
            </a:r>
            <a:endParaRPr lang="cs-CZ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každé místo na zemském povrchu má svůj místní čas</a:t>
            </a:r>
          </a:p>
          <a:p>
            <a:pPr lvl="0"/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 každém poledníku platí jiný místní čas</a:t>
            </a:r>
          </a:p>
          <a:p>
            <a:pPr lvl="0"/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časový rozdíl mezi dvěma poledníky je </a:t>
            </a:r>
            <a:r>
              <a:rPr lang="cs-CZ" sz="3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minuty</a:t>
            </a: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Jaký čas platí směrem na východ?</a:t>
            </a:r>
          </a:p>
          <a:p>
            <a:pPr lvl="1"/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vyšší</a:t>
            </a:r>
          </a:p>
          <a:p>
            <a:pPr lvl="1"/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nižší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09600" y="4800600"/>
            <a:ext cx="1828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8768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Úkoly: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 slepé mapě popiš všechny vyznačené města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Naznač poledníky, které ČR procházejí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Představ si, že je v Ostravě právě poledne, kolik hodin bude v Karlových Varech?</a:t>
            </a:r>
          </a:p>
          <a:p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7244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File:Administrativni cleneni C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857" y="1182732"/>
            <a:ext cx="8330773" cy="523606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024630" y="1576470"/>
            <a:ext cx="1053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Ústí n. L.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320031" y="1347870"/>
            <a:ext cx="909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Liberec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72031" y="2643270"/>
            <a:ext cx="1427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Karlovy Vary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634231" y="2795670"/>
            <a:ext cx="754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Praha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57422" y="2329342"/>
            <a:ext cx="897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Kladno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225030" y="4929270"/>
            <a:ext cx="662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Brno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215630" y="3938670"/>
            <a:ext cx="1098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Olomouc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749031" y="4776870"/>
            <a:ext cx="568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Zlín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474298" y="3405270"/>
            <a:ext cx="941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Ostrava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6" name="Přímá spojovací čára 15"/>
          <p:cNvCxnSpPr/>
          <p:nvPr/>
        </p:nvCxnSpPr>
        <p:spPr>
          <a:xfrm flipH="1">
            <a:off x="1545254" y="18000"/>
            <a:ext cx="216024" cy="6876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H="1">
            <a:off x="2913406" y="18000"/>
            <a:ext cx="216024" cy="6876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flipH="1">
            <a:off x="4281558" y="18000"/>
            <a:ext cx="216024" cy="6876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H="1">
            <a:off x="5577702" y="18000"/>
            <a:ext cx="216024" cy="6876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flipH="1">
            <a:off x="6873846" y="18000"/>
            <a:ext cx="216024" cy="6876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flipH="1">
            <a:off x="8314006" y="18000"/>
            <a:ext cx="216024" cy="6876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1702496" y="1143000"/>
            <a:ext cx="67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13</a:t>
            </a:r>
            <a:r>
              <a:rPr lang="cs-CZ" sz="1400" dirty="0" smtClean="0">
                <a:solidFill>
                  <a:srgbClr val="FF0000"/>
                </a:solidFill>
                <a:latin typeface="Constantia"/>
              </a:rPr>
              <a:t>°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438800" y="1143000"/>
            <a:ext cx="67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15</a:t>
            </a:r>
            <a:r>
              <a:rPr lang="cs-CZ" sz="1400" dirty="0" smtClean="0">
                <a:solidFill>
                  <a:srgbClr val="FF0000"/>
                </a:solidFill>
                <a:latin typeface="Constantia"/>
              </a:rPr>
              <a:t>°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070648" y="1143000"/>
            <a:ext cx="67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14</a:t>
            </a:r>
            <a:r>
              <a:rPr lang="cs-CZ" sz="1400" dirty="0" smtClean="0">
                <a:solidFill>
                  <a:srgbClr val="FF0000"/>
                </a:solidFill>
                <a:latin typeface="Constantia"/>
              </a:rPr>
              <a:t>°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031088" y="1143000"/>
            <a:ext cx="67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17</a:t>
            </a:r>
            <a:r>
              <a:rPr lang="cs-CZ" sz="1400" dirty="0" smtClean="0">
                <a:solidFill>
                  <a:srgbClr val="FF0000"/>
                </a:solidFill>
                <a:latin typeface="Constantia"/>
              </a:rPr>
              <a:t>°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734944" y="1143000"/>
            <a:ext cx="67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16</a:t>
            </a:r>
            <a:r>
              <a:rPr lang="cs-CZ" sz="1400" dirty="0" smtClean="0">
                <a:solidFill>
                  <a:srgbClr val="FF0000"/>
                </a:solidFill>
                <a:latin typeface="Constantia"/>
              </a:rPr>
              <a:t>°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471248" y="1143000"/>
            <a:ext cx="67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18</a:t>
            </a:r>
            <a:r>
              <a:rPr lang="cs-CZ" sz="1400" dirty="0" smtClean="0">
                <a:solidFill>
                  <a:srgbClr val="FF0000"/>
                </a:solidFill>
                <a:latin typeface="Constantia"/>
              </a:rPr>
              <a:t>°</a:t>
            </a:r>
            <a:endParaRPr lang="cs-CZ" sz="1400" dirty="0">
              <a:solidFill>
                <a:srgbClr val="FF0000"/>
              </a:solidFill>
            </a:endParaRPr>
          </a:p>
        </p:txBody>
      </p:sp>
      <p:cxnSp>
        <p:nvCxnSpPr>
          <p:cNvPr id="37" name="Přímá spojovací čára 36"/>
          <p:cNvCxnSpPr/>
          <p:nvPr/>
        </p:nvCxnSpPr>
        <p:spPr>
          <a:xfrm flipH="1">
            <a:off x="249618" y="0"/>
            <a:ext cx="216024" cy="6876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20587" y="6488668"/>
            <a:ext cx="87759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11:36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7902545" y="6344652"/>
            <a:ext cx="1241455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12 hodin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870097" y="6488668"/>
            <a:ext cx="87759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11:48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310257" y="6416660"/>
            <a:ext cx="87759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11:52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6534393" y="6488668"/>
            <a:ext cx="87759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11:56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277809" y="6488668"/>
            <a:ext cx="87759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11:40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2573953" y="6488668"/>
            <a:ext cx="87759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flat" cmpd="sng">
            <a:noFill/>
            <a:round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11:44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8360" y="1143000"/>
            <a:ext cx="67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0000"/>
                </a:solidFill>
              </a:rPr>
              <a:t>12</a:t>
            </a:r>
            <a:r>
              <a:rPr lang="cs-CZ" sz="1400" dirty="0" smtClean="0">
                <a:solidFill>
                  <a:srgbClr val="FF0000"/>
                </a:solidFill>
                <a:latin typeface="Constantia"/>
              </a:rPr>
              <a:t>°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273446" y="4993638"/>
            <a:ext cx="1895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České Budějovice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001639" y="4273558"/>
            <a:ext cx="847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Jihlava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5234430" y="3024270"/>
            <a:ext cx="1178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Pardubice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5386831" y="2643270"/>
            <a:ext cx="170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Hradec Králové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2186431" y="3405270"/>
            <a:ext cx="727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Plzeň</a:t>
            </a:r>
            <a:endParaRPr lang="cs-CZ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9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23" grpId="0"/>
      <p:bldP spid="24" grpId="0"/>
      <p:bldP spid="25" grpId="0"/>
      <p:bldP spid="26" grpId="0"/>
      <p:bldP spid="27" grpId="0"/>
      <p:bldP spid="29" grpId="0"/>
      <p:bldP spid="36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/>
      <p:bldP spid="39" grpId="0"/>
      <p:bldP spid="41" grpId="0"/>
      <p:bldP spid="42" grpId="0"/>
      <p:bldP spid="43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oubor:Standard time zones of the world.png"/>
          <p:cNvPicPr>
            <a:picLocks noChangeAspect="1" noChangeArrowheads="1"/>
          </p:cNvPicPr>
          <p:nvPr/>
        </p:nvPicPr>
        <p:blipFill>
          <a:blip r:embed="rId2" cstate="print">
            <a:lum contrast="-12000"/>
          </a:blip>
          <a:srcRect/>
          <a:stretch>
            <a:fillRect/>
          </a:stretch>
        </p:blipFill>
        <p:spPr bwMode="auto">
          <a:xfrm>
            <a:off x="-49504" y="0"/>
            <a:ext cx="9193504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Pásmový čas</a:t>
            </a:r>
            <a:endParaRPr lang="cs-CZ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1874520"/>
          </a:xfr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cs-CZ" dirty="0" smtClean="0">
                <a:solidFill>
                  <a:schemeClr val="bg1"/>
                </a:solidFill>
              </a:rPr>
              <a:t>platnost stejného času na větším území</a:t>
            </a: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na Zemi je celkem 24 časových pásem po každých 15 polednících – časový rozdíl pro každé pásmo je 1 hodina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5240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Jaké výhody a nevýhody má podle vás místní čas?</a:t>
            </a: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Soubor:Standard time zones of the world.png"/>
          <p:cNvPicPr>
            <a:picLocks noChangeAspect="1" noChangeArrowheads="1"/>
          </p:cNvPicPr>
          <p:nvPr/>
        </p:nvPicPr>
        <p:blipFill>
          <a:blip r:embed="rId2" cstate="print">
            <a:lum contrast="-12000"/>
          </a:blip>
          <a:srcRect/>
          <a:stretch>
            <a:fillRect/>
          </a:stretch>
        </p:blipFill>
        <p:spPr bwMode="auto">
          <a:xfrm>
            <a:off x="-49504" y="0"/>
            <a:ext cx="9193504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0" y="381001"/>
            <a:ext cx="91440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Když je v Londýně právě 12 hodin poledne, kolik hodin je v Praze? </a:t>
            </a:r>
            <a:endParaRPr lang="cs-CZ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57400" y="1981200"/>
            <a:ext cx="137172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Londýn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562600" y="1981200"/>
            <a:ext cx="107939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Praha</a:t>
            </a:r>
            <a:endParaRPr lang="cs-CZ" sz="2800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3352800" y="2362200"/>
            <a:ext cx="838200" cy="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7" idx="1"/>
          </p:cNvCxnSpPr>
          <p:nvPr/>
        </p:nvCxnSpPr>
        <p:spPr>
          <a:xfrm flipH="1">
            <a:off x="4648200" y="2242810"/>
            <a:ext cx="914400" cy="19559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0" y="3048000"/>
            <a:ext cx="9202776" cy="67710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800" dirty="0" smtClean="0"/>
              <a:t>o jednu hodinu víc – tzn. </a:t>
            </a:r>
            <a:r>
              <a:rPr lang="cs-CZ" sz="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 hodin </a:t>
            </a:r>
            <a:r>
              <a:rPr lang="cs-CZ" sz="3800" dirty="0" smtClean="0"/>
              <a:t>poledne</a:t>
            </a:r>
            <a:endParaRPr lang="cs-CZ" sz="3800" dirty="0"/>
          </a:p>
        </p:txBody>
      </p:sp>
      <p:pic>
        <p:nvPicPr>
          <p:cNvPr id="13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V ČR je právě 12:00, kolik hodin je v uvedených zemích? </a:t>
            </a:r>
            <a:r>
              <a:rPr lang="cs-CZ" sz="3200" dirty="0" smtClean="0">
                <a:solidFill>
                  <a:srgbClr val="FF0000"/>
                </a:solidFill>
              </a:rPr>
              <a:t>(</a:t>
            </a:r>
            <a:r>
              <a:rPr lang="cs-CZ" sz="3200" i="1" dirty="0" smtClean="0">
                <a:solidFill>
                  <a:srgbClr val="FF0000"/>
                </a:solidFill>
              </a:rPr>
              <a:t>co k sobě patří?</a:t>
            </a:r>
            <a:r>
              <a:rPr lang="cs-CZ" sz="3200" dirty="0" smtClean="0">
                <a:solidFill>
                  <a:srgbClr val="FF0000"/>
                </a:solidFill>
              </a:rPr>
              <a:t>)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28600" y="1981200"/>
            <a:ext cx="2133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12:00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096000" y="2209800"/>
            <a:ext cx="2133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8:00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81000" y="4114800"/>
            <a:ext cx="2133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Argentina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943600" y="3886200"/>
            <a:ext cx="2133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13:00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867400" y="4876800"/>
            <a:ext cx="2133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Finsko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200400" y="2057400"/>
            <a:ext cx="2133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22:00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781800" y="5867400"/>
            <a:ext cx="2133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Austrálie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429000" y="4191000"/>
            <a:ext cx="2133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20:00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85800" y="3048000"/>
            <a:ext cx="2133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Čína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429000" y="3048000"/>
            <a:ext cx="2133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Tunisko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E0E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E0E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9D12A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9D12A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03BD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03BD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Letní 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abychom lépe využili denní světlo, začíná na jaře platit letní čas</a:t>
            </a:r>
            <a:endParaRPr lang="cs-CZ" sz="28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762000" y="1524000"/>
            <a:ext cx="5104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 smtClean="0">
                <a:solidFill>
                  <a:srgbClr val="FF0000"/>
                </a:solidFill>
              </a:rPr>
              <a:t>Jaký význam má letní čas?</a:t>
            </a:r>
            <a:endParaRPr lang="cs-CZ" sz="3200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25146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Graphic spid="6" grpId="0">
        <p:bldAsOne/>
      </p:bldGraphic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390</Words>
  <Application>Microsoft Office PowerPoint</Application>
  <PresentationFormat>Předvádění na obrazovce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Výchozí návrh</vt:lpstr>
      <vt:lpstr>Tok</vt:lpstr>
      <vt:lpstr>Časová pásma</vt:lpstr>
      <vt:lpstr>Anotace:</vt:lpstr>
      <vt:lpstr>Místní čas</vt:lpstr>
      <vt:lpstr>Snímek 4</vt:lpstr>
      <vt:lpstr>Snímek 5</vt:lpstr>
      <vt:lpstr>Pásmový čas</vt:lpstr>
      <vt:lpstr>Snímek 7</vt:lpstr>
      <vt:lpstr>V ČR je právě 12:00, kolik hodin je v uvedených zemích? (co k sobě patří?)</vt:lpstr>
      <vt:lpstr>Letní čas</vt:lpstr>
      <vt:lpstr>KONEC</vt:lpstr>
      <vt:lpstr>Zdroje obrázků: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54</cp:revision>
  <cp:lastPrinted>1601-01-01T00:00:00Z</cp:lastPrinted>
  <dcterms:created xsi:type="dcterms:W3CDTF">1601-01-01T00:00:00Z</dcterms:created>
  <dcterms:modified xsi:type="dcterms:W3CDTF">2013-01-24T18:24:15Z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