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7" r:id="rId2"/>
  </p:sldMasterIdLst>
  <p:sldIdLst>
    <p:sldId id="256" r:id="rId3"/>
    <p:sldId id="259" r:id="rId4"/>
    <p:sldId id="260" r:id="rId5"/>
    <p:sldId id="261" r:id="rId6"/>
    <p:sldId id="265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7F7D6-C048-4875-AF33-B0B01E7D5E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14A0-EF43-4A59-B091-68A3EB0428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A540F-2C28-4147-A8E6-32FB23B52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8E82D68-EDD3-4131-926B-582C17B49E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CBEAF9-9E58-4CC8-A6FF-6DD8A58DEEA4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A613C-5C2B-4522-B727-61A1509647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7C4D6-8D9B-4668-9A07-FA1A97DCD0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57EEBF4-4033-47D5-9FEA-128B5A3851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533EA-FCEB-43A5-B838-8629809509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3756227-CDE7-43B2-A13D-550E39EB6C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82D68-EDD3-4131-926B-582C17B49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FDFACD9-57F4-4C32-9E02-AC53D6E47C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414A0-EF43-4A59-B091-68A3EB0428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A540F-2C28-4147-A8E6-32FB23B52EA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363FF-20FC-4DA9-8B43-7F9E72517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A613C-5C2B-4522-B727-61A1509647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C4D6-8D9B-4668-9A07-FA1A97DCD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EBF4-4033-47D5-9FEA-128B5A3851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533EA-FCEB-43A5-B838-8629809509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6227-CDE7-43B2-A13D-550E39EB6C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FACD9-57F4-4C32-9E02-AC53D6E47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D33D1A-6377-4B82-B1F7-8FD6CD0E67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D33D1A-6377-4B82-B1F7-8FD6CD0E670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c/Rainforest_Fatu_Hiva.jpg/753px-Rainforest_Fatu_Hiva.jpg" TargetMode="External"/><Relationship Id="rId2" Type="http://schemas.openxmlformats.org/officeDocument/2006/relationships/hyperlink" Target="http://upload.wikimedia.org/wikipedia/commons/thumb/9/99/Tropicke_lesy_sveta.png/800px-Tropicke_lesy_sveta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KÁCENÍ TROPICKÉHO DEŠTNÉHO LESA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133600" y="41910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Z_016_Ekologie_Kácení tropických deštných lesů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3730" name="Picture 2" descr="Soubor:Rainforest Fatu Hi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9602"/>
          </a:xfrm>
          <a:prstGeom prst="rect">
            <a:avLst/>
          </a:prstGeom>
          <a:noFill/>
        </p:spPr>
      </p:pic>
      <p:sp>
        <p:nvSpPr>
          <p:cNvPr id="5" name="Vodorovný svitek 4"/>
          <p:cNvSpPr/>
          <p:nvPr/>
        </p:nvSpPr>
        <p:spPr>
          <a:xfrm>
            <a:off x="2209800" y="1905000"/>
            <a:ext cx="5105400" cy="2895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KONEC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upevňování </a:t>
            </a:r>
            <a:r>
              <a:rPr lang="cs-CZ" dirty="0"/>
              <a:t>a rozšiřování, </a:t>
            </a:r>
            <a:r>
              <a:rPr lang="cs-CZ" dirty="0" smtClean="0"/>
              <a:t>učiva o tropických deštných lesích. V šestém ročníku se žáci seznamují s jednotlivými složkami biosféry a v devátém ročníku jako opakování v rámci učiva o ekologii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podporuje u žáků větší aktivitu a zapojení v rámci probírané látky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733800" cy="16764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Tropický deštný les – určete, co všechno je pro něj typické: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57200" y="1828800"/>
            <a:ext cx="3657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oblast kolem obratníků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800600" y="45720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sucho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57200" y="44958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vlhko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800600" y="20574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teplo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52800" y="3352800"/>
            <a:ext cx="327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chladno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895600" y="5791200"/>
            <a:ext cx="3733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rovníková oblast</a:t>
            </a:r>
            <a:endParaRPr lang="cs-CZ" sz="36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1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657600" cy="1524000"/>
          </a:xfrm>
        </p:spPr>
        <p:txBody>
          <a:bodyPr>
            <a:normAutofit/>
          </a:bodyPr>
          <a:lstStyle/>
          <a:p>
            <a:r>
              <a:rPr lang="cs-CZ" dirty="0" smtClean="0"/>
              <a:t>přiřaďte název k oblasti výskytu tropických lesů:</a:t>
            </a:r>
            <a:endParaRPr lang="cs-CZ" dirty="0"/>
          </a:p>
        </p:txBody>
      </p:sp>
      <p:pic>
        <p:nvPicPr>
          <p:cNvPr id="60418" name="Picture 2" descr="Soubor:Tropicke lesy svet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0F2F4"/>
              </a:clrFrom>
              <a:clrTo>
                <a:srgbClr val="F0F2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295400"/>
            <a:ext cx="7620000" cy="352425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81000" y="51816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Amazonský deštný prales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52800" y="48768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Konžský deštný prales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48400" y="51816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Pralesy Přední a Zadní Indie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29000" y="6019800"/>
            <a:ext cx="2590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Pralesy Karibiku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27 -0.0333 C -0.06823 -0.25786 -0.12517 -0.18756 -0.06024 -0.2012 C -0.05764 -0.20166 -0.05538 -0.20375 -0.05295 -0.20513 C -0.04791 -0.21184 -0.04461 -0.21785 -0.04149 -0.22641 C -0.04444 -0.24653 -0.04496 -0.25208 -0.05729 -0.26318 C -0.0809 -0.26249 -0.10468 -0.26226 -0.1283 -0.2611 C -0.12986 -0.2611 -0.13333 -0.2611 -0.13264 -0.25925 C -0.13177 -0.25694 -0.12882 -0.25809 -0.12691 -0.2574 C -0.08819 -0.25994 -0.04965 -0.2648 -0.01093 -0.26688 C 0.00087 -0.2685 0.13073 -0.27151 0.08907 -0.26688 C 0.07882 -0.26572 0.06875 -0.26572 0.05851 -0.26503 C 0.03889 -0.26179 0.01823 -0.25879 -0.00086 -0.26688 C 0.00851 -0.26919 0.00973 -0.27197 0.00643 -0.26688 " pathEditMode="relative" rAng="0" ptsTypes="ffffffffffff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007 -0.00434 -0.00023 -0.00591 -0.00185 C -0.01042 -0.00671 -0.01285 -0.02406 -0.01459 -0.03076 C -0.01736 -0.06915 -0.01511 -0.04371 -0.02327 -0.10615 C -0.02778 -0.14154 -0.02952 -0.17554 -0.03629 -0.21023 C -0.04011 -0.22942 -0.04167 -0.2574 -0.05799 -0.26434 C -0.04879 -0.23913 -0.04341 -0.21184 -0.03056 -0.18918 C -0.01476 -0.1908 -0.01285 -0.18617 -0.00886 -0.20259 C -0.01077 -0.21554 -0.0092 -0.22873 -0.02032 -0.22387 C -0.02657 -0.21161 -0.01945 -0.21994 -0.01163 -0.21994 " pathEditMode="relative" ptsTypes="fffffffff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4949 C -0.00139 -0.05388 -0.00729 -0.05573 -0.01267 -0.06475 C -0.05816 -0.14153 -0.08038 -0.19195 -0.12292 -0.27914 C -0.13941 -0.3129 -0.1559 -0.34991 -0.175 -0.38136 C -0.18125 -0.39177 -0.18854 -0.40079 -0.19531 -0.4105 C -0.19653 -0.41212 -0.2 -0.41628 -0.19826 -0.41628 C -0.19618 -0.41628 -0.19531 -0.41235 -0.19392 -0.4105 C -0.18646 -0.38622 -0.17205 -0.37673 -0.1533 -0.37188 C -0.13646 -0.37257 -0.11944 -0.37257 -0.1026 -0.37373 C -0.10104 -0.37373 -0.09965 -0.3765 -0.09826 -0.37558 C -0.09687 -0.37465 -0.09774 -0.37141 -0.09687 -0.3698 C -0.09323 -0.36239 -0.08559 -0.36031 -0.07934 -0.36031 C -0.07691 -0.36031 -0.0842 -0.36147 -0.08663 -0.36216 C -0.08924 -0.36563 -0.09288 -0.36818 -0.09531 -0.37188 C -0.09757 -0.37535 -0.10365 -0.38668 -0.10122 -0.38344 C -0.10069 -0.38275 -0.10017 -0.38205 -0.09965 -0.38136 " pathEditMode="relative" rAng="0" ptsTypes="fffffffffffffff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4186 C -0.00382 -0.0525 -0.00313 -0.06614 -0.00052 -0.07678 C 0.00191 -0.08649 0.00503 -0.09551 0.00677 -0.10569 C 0.00555 -0.11725 0.00434 -0.13575 0.00104 -0.14801 C -0.00191 -0.15911 -0.00608 -0.16443 -0.01059 -0.17507 C -0.02327 -0.20513 -0.03542 -0.23728 -0.054 -0.26203 C -0.05764 -0.2803 -0.06164 -0.29741 -0.06424 -0.31614 C -0.06841 -0.3913 -0.06702 -0.46716 -0.07587 -0.54186 C -0.0816 -0.58973 -0.07518 -0.53885 -0.08299 -0.58048 C -0.08438 -0.58742 -0.08282 -0.59598 -0.08594 -0.60176 C -0.09601 -0.62003 -0.11025 -0.63228 -0.12223 -0.64824 C -0.13959 -0.67137 -0.15139 -0.69565 -0.17587 -0.70421 C -0.18455 -0.70328 -0.19393 -0.7049 -0.20191 -0.70028 C -0.21077 -0.69496 -0.21858 -0.68548 -0.22795 -0.68085 C -0.23143 -0.67414 -0.23872 -0.6642 -0.24393 -0.65981 C -0.24532 -0.65726 -0.24653 -0.65425 -0.24827 -0.65194 C -0.25348 -0.64454 -0.25973 -0.63876 -0.26424 -0.63067 C -0.27153 -0.61795 -0.27709 -0.6043 -0.28455 -0.59204 C -0.28785 -0.58071 -0.29167 -0.56799 -0.29167 -0.5555 " pathEditMode="relative" rAng="0" ptsTypes="ffffffffffffffffff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deštných pralesů – poznejte z přesmyček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33600" y="2209800"/>
            <a:ext cx="4015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DROJZ KÉŮL</a:t>
            </a:r>
            <a:endParaRPr lang="cs-CZ" sz="4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14400" y="3276600"/>
            <a:ext cx="6842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PRODUCENT KYSLÍKU</a:t>
            </a:r>
            <a:endParaRPr lang="cs-CZ" sz="4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14400" y="3276600"/>
            <a:ext cx="6853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CUPRODTNE SÍLKUYK</a:t>
            </a:r>
            <a:endParaRPr lang="cs-CZ" sz="4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09800" y="2209800"/>
            <a:ext cx="4015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ZDROJ LÉKŮ</a:t>
            </a:r>
            <a:endParaRPr lang="cs-CZ" sz="4800" dirty="0"/>
          </a:p>
        </p:txBody>
      </p:sp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848600" cy="4873752"/>
          </a:xfrm>
          <a:solidFill>
            <a:schemeClr val="bg1">
              <a:lumMod val="95000"/>
              <a:lumOff val="500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4000" dirty="0" smtClean="0"/>
              <a:t>těžba dřeva</a:t>
            </a:r>
          </a:p>
          <a:p>
            <a:r>
              <a:rPr lang="cs-CZ" sz="4000" dirty="0" smtClean="0"/>
              <a:t>vypalování ploch pro pastvu dobytka</a:t>
            </a:r>
          </a:p>
          <a:p>
            <a:r>
              <a:rPr lang="cs-CZ" sz="4000" dirty="0" smtClean="0"/>
              <a:t>povrchová těžba nerostných surovin</a:t>
            </a:r>
          </a:p>
          <a:p>
            <a:r>
              <a:rPr lang="cs-CZ" sz="4000" dirty="0" smtClean="0"/>
              <a:t>stavba nových komunikací </a:t>
            </a:r>
            <a:endParaRPr 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4176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Jaké jsou podle vás hlavní důvody kácení tropických lesů?</a:t>
            </a:r>
            <a:endParaRPr lang="cs-CZ" sz="40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5725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457200"/>
            <a:ext cx="9144000" cy="156966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Představte si, že tohle je plocha 14 miliónů km². Takhle rozsáhlé byly deštné pralesy ještě před 40 lety</a:t>
            </a:r>
            <a:endParaRPr lang="cs-CZ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3276600" y="3429000"/>
            <a:ext cx="4343400" cy="2286000"/>
          </a:xfrm>
          <a:prstGeom prst="wedgeEllipseCallout">
            <a:avLst>
              <a:gd name="adj1" fmla="val -50814"/>
              <a:gd name="adj2" fmla="val -13236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pokuste se škrtnout tolik čtverečků, o kolik podle vás ubylo lesů do dnešní doby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429000" y="6019800"/>
            <a:ext cx="1143000" cy="838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dorovný svitek 8"/>
          <p:cNvSpPr/>
          <p:nvPr/>
        </p:nvSpPr>
        <p:spPr>
          <a:xfrm>
            <a:off x="5105400" y="2362200"/>
            <a:ext cx="3810000" cy="2514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Dnes je plocha tropických deštných lesů necelých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mil. km²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láček 9"/>
          <p:cNvSpPr/>
          <p:nvPr/>
        </p:nvSpPr>
        <p:spPr>
          <a:xfrm>
            <a:off x="0" y="762000"/>
            <a:ext cx="5257800" cy="3124200"/>
          </a:xfrm>
          <a:prstGeom prst="cloudCallout">
            <a:avLst>
              <a:gd name="adj1" fmla="val 54382"/>
              <a:gd name="adj2" fmla="val 600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odhaduje se, že pokud nedojde ke změně, tak </a:t>
            </a:r>
          </a:p>
          <a:p>
            <a:pPr algn="ctr"/>
            <a:r>
              <a:rPr lang="cs-CZ" sz="2400" b="1" u="sng" dirty="0" smtClean="0">
                <a:solidFill>
                  <a:srgbClr val="FF0000"/>
                </a:solidFill>
              </a:rPr>
              <a:t>do poloviny 21. století </a:t>
            </a:r>
            <a:r>
              <a:rPr lang="cs-CZ" sz="2400" b="1" dirty="0" smtClean="0"/>
              <a:t>tropické deštné lesy </a:t>
            </a:r>
            <a:r>
              <a:rPr lang="cs-CZ" sz="2400" b="1" u="sng" dirty="0" smtClean="0">
                <a:solidFill>
                  <a:srgbClr val="FF0000"/>
                </a:solidFill>
              </a:rPr>
              <a:t>zcela zmizí</a:t>
            </a:r>
            <a:endParaRPr lang="cs-CZ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Soubor:Rainforest Fatu Hi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Co je důsledkem rapidního kácení tropických lesů?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10668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OTEPLOVÁNÍ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72000" y="10668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UBÝVÁNÍ ŽIVOČIŠNÝCH DRUHŮ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39624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EROZE PŮDY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572000" y="39624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ÚBYTEK LIDÍ V TÉTO OBLASTI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0668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BLÁGONÍL</a:t>
            </a:r>
          </a:p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VOLÁNÍPETO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572000" y="10668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NÍVÁUBÝ</a:t>
            </a:r>
          </a:p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CHNÝŠČIVIŽO</a:t>
            </a:r>
          </a:p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HRUDŮ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39624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ZREOE DYPŮ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572000" y="3962400"/>
            <a:ext cx="45720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TEKYBÚ DÍLI V ÉTOT SALITOB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563562"/>
          </a:xfrm>
        </p:spPr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Tropicke</a:t>
            </a:r>
            <a:r>
              <a:rPr lang="cs-CZ" dirty="0" smtClean="0"/>
              <a:t> lesy </a:t>
            </a:r>
            <a:r>
              <a:rPr lang="cs-CZ" dirty="0" err="1" smtClean="0"/>
              <a:t>sveta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2008 [cit. 2013-01-02]. Dostupné z: </a:t>
            </a:r>
            <a:r>
              <a:rPr lang="cs-CZ" dirty="0" smtClean="0">
                <a:hlinkClick r:id="rId2"/>
              </a:rPr>
              <a:t>http://upload.wikimedia.org/wikipedia/commons/thumb/9/99/Tropicke_lesy_sveta.png/800px-Tropicke_lesy_sveta.png</a:t>
            </a:r>
            <a:endParaRPr lang="cs-CZ" dirty="0" smtClean="0"/>
          </a:p>
          <a:p>
            <a:r>
              <a:rPr lang="cs-CZ" dirty="0" err="1" smtClean="0"/>
              <a:t>Rainforest</a:t>
            </a:r>
            <a:r>
              <a:rPr lang="cs-CZ" dirty="0" smtClean="0"/>
              <a:t> </a:t>
            </a:r>
            <a:r>
              <a:rPr lang="cs-CZ" dirty="0" err="1" smtClean="0"/>
              <a:t>Fatu</a:t>
            </a:r>
            <a:r>
              <a:rPr lang="cs-CZ" dirty="0" smtClean="0"/>
              <a:t> </a:t>
            </a:r>
            <a:r>
              <a:rPr lang="cs-CZ" dirty="0" err="1" smtClean="0"/>
              <a:t>Hiva</a:t>
            </a:r>
            <a:r>
              <a:rPr lang="cs-CZ" dirty="0" smtClean="0"/>
              <a:t>. In: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2005 [cit. 2013-01-02]. Dostupné z: </a:t>
            </a:r>
            <a:r>
              <a:rPr lang="cs-CZ" dirty="0" smtClean="0">
                <a:hlinkClick r:id="rId3"/>
              </a:rPr>
              <a:t>http://upload.wikimedia.org/wikipedia/commons/thumb/b/bc/Rainforest_Fatu_Hiva.jpg/753px-Rainforest_Fatu_Hiva.jpg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306</Words>
  <Application>Microsoft Office PowerPoint</Application>
  <PresentationFormat>Předvádění na obrazovce (4:3)</PresentationFormat>
  <Paragraphs>56</Paragraphs>
  <Slides>10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Arkýř</vt:lpstr>
      <vt:lpstr>KÁCENÍ TROPICKÉHO DEŠTNÉHO LESA</vt:lpstr>
      <vt:lpstr>Anotace:</vt:lpstr>
      <vt:lpstr>Tropický deštný les – určete, co všechno je pro něj typické:</vt:lpstr>
      <vt:lpstr>přiřaďte název k oblasti výskytu tropických lesů:</vt:lpstr>
      <vt:lpstr>Význam deštných pralesů – poznejte z přesmyček</vt:lpstr>
      <vt:lpstr>Jaké jsou podle vás hlavní důvody kácení tropických lesů?</vt:lpstr>
      <vt:lpstr>Snímek 7</vt:lpstr>
      <vt:lpstr>Co je důsledkem rapidního kácení tropických lesů?</vt:lpstr>
      <vt:lpstr>Zdroje obrázků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2013-01-24T18:34:30Z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