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2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CC47B-BF6C-4482-9A30-DC62CDAC3A11}" type="doc">
      <dgm:prSet loTypeId="urn:microsoft.com/office/officeart/2005/8/layout/arrow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05679DE-0873-4A42-BD4D-98B7781D4615}">
      <dgm:prSet phldrT="[Text]" custT="1"/>
      <dgm:spPr/>
      <dgm:t>
        <a:bodyPr/>
        <a:lstStyle/>
        <a:p>
          <a:r>
            <a:rPr lang="cs-CZ" sz="3200" b="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zdravé a neporušené životní prostředí lidí</a:t>
          </a:r>
          <a:endParaRPr lang="cs-CZ" sz="3200" b="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gm:t>
    </dgm:pt>
    <dgm:pt modelId="{39E5179A-1B81-4EC3-8034-7B523D8B4B4A}" type="parTrans" cxnId="{E5D50C04-A87A-4A75-A811-9C6EA68F676A}">
      <dgm:prSet/>
      <dgm:spPr/>
      <dgm:t>
        <a:bodyPr/>
        <a:lstStyle/>
        <a:p>
          <a:endParaRPr lang="cs-CZ"/>
        </a:p>
      </dgm:t>
    </dgm:pt>
    <dgm:pt modelId="{F227A1F4-B316-42A8-9606-A654B21293F9}" type="sibTrans" cxnId="{E5D50C04-A87A-4A75-A811-9C6EA68F676A}">
      <dgm:prSet/>
      <dgm:spPr/>
      <dgm:t>
        <a:bodyPr/>
        <a:lstStyle/>
        <a:p>
          <a:endParaRPr lang="cs-CZ"/>
        </a:p>
      </dgm:t>
    </dgm:pt>
    <dgm:pt modelId="{1EAD2301-31F8-48B0-A5F8-9ED0862E9447}">
      <dgm:prSet phldrT="[Text]" custT="1"/>
      <dgm:spPr/>
      <dgm:t>
        <a:bodyPr/>
        <a:lstStyle/>
        <a:p>
          <a:r>
            <a:rPr lang="cs-CZ" sz="3200" b="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narušené a poškozené životní prostředí lidí</a:t>
          </a:r>
          <a:endParaRPr lang="cs-CZ" sz="3200" b="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gm:t>
    </dgm:pt>
    <dgm:pt modelId="{A894B47F-E77D-477F-B287-221450644E35}" type="parTrans" cxnId="{8E16226B-5B85-4481-A006-B216F8F982BE}">
      <dgm:prSet/>
      <dgm:spPr/>
      <dgm:t>
        <a:bodyPr/>
        <a:lstStyle/>
        <a:p>
          <a:endParaRPr lang="cs-CZ"/>
        </a:p>
      </dgm:t>
    </dgm:pt>
    <dgm:pt modelId="{5D404417-A789-4B2D-A49F-71C35F4DB17B}" type="sibTrans" cxnId="{8E16226B-5B85-4481-A006-B216F8F982BE}">
      <dgm:prSet/>
      <dgm:spPr/>
      <dgm:t>
        <a:bodyPr/>
        <a:lstStyle/>
        <a:p>
          <a:endParaRPr lang="cs-CZ"/>
        </a:p>
      </dgm:t>
    </dgm:pt>
    <dgm:pt modelId="{6AE91235-D582-4CC7-AC04-475D340022B7}" type="pres">
      <dgm:prSet presAssocID="{93ECC47B-BF6C-4482-9A30-DC62CDAC3A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CC5C678-7B60-4E02-A868-2CF335EDAA6A}" type="pres">
      <dgm:prSet presAssocID="{205679DE-0873-4A42-BD4D-98B7781D461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48F0CD-31BC-4521-A419-639B28FFAB92}" type="pres">
      <dgm:prSet presAssocID="{1EAD2301-31F8-48B0-A5F8-9ED0862E944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D50C04-A87A-4A75-A811-9C6EA68F676A}" srcId="{93ECC47B-BF6C-4482-9A30-DC62CDAC3A11}" destId="{205679DE-0873-4A42-BD4D-98B7781D4615}" srcOrd="0" destOrd="0" parTransId="{39E5179A-1B81-4EC3-8034-7B523D8B4B4A}" sibTransId="{F227A1F4-B316-42A8-9606-A654B21293F9}"/>
    <dgm:cxn modelId="{8E16226B-5B85-4481-A006-B216F8F982BE}" srcId="{93ECC47B-BF6C-4482-9A30-DC62CDAC3A11}" destId="{1EAD2301-31F8-48B0-A5F8-9ED0862E9447}" srcOrd="1" destOrd="0" parTransId="{A894B47F-E77D-477F-B287-221450644E35}" sibTransId="{5D404417-A789-4B2D-A49F-71C35F4DB17B}"/>
    <dgm:cxn modelId="{A0E1AEC3-115E-42BA-A2B3-BAB8CC025656}" type="presOf" srcId="{93ECC47B-BF6C-4482-9A30-DC62CDAC3A11}" destId="{6AE91235-D582-4CC7-AC04-475D340022B7}" srcOrd="0" destOrd="0" presId="urn:microsoft.com/office/officeart/2005/8/layout/arrow1"/>
    <dgm:cxn modelId="{54381168-8A46-48D2-B7A8-95670681D392}" type="presOf" srcId="{205679DE-0873-4A42-BD4D-98B7781D4615}" destId="{2CC5C678-7B60-4E02-A868-2CF335EDAA6A}" srcOrd="0" destOrd="0" presId="urn:microsoft.com/office/officeart/2005/8/layout/arrow1"/>
    <dgm:cxn modelId="{7EDD25B2-CAB5-44B3-B579-8DD1BF06D74B}" type="presOf" srcId="{1EAD2301-31F8-48B0-A5F8-9ED0862E9447}" destId="{0848F0CD-31BC-4521-A419-639B28FFAB92}" srcOrd="0" destOrd="0" presId="urn:microsoft.com/office/officeart/2005/8/layout/arrow1"/>
    <dgm:cxn modelId="{1D28D023-1804-4552-AA05-BCC1E42E60FF}" type="presParOf" srcId="{6AE91235-D582-4CC7-AC04-475D340022B7}" destId="{2CC5C678-7B60-4E02-A868-2CF335EDAA6A}" srcOrd="0" destOrd="0" presId="urn:microsoft.com/office/officeart/2005/8/layout/arrow1"/>
    <dgm:cxn modelId="{DBE22358-F9C4-4102-87B6-D0F888581413}" type="presParOf" srcId="{6AE91235-D582-4CC7-AC04-475D340022B7}" destId="{0848F0CD-31BC-4521-A419-639B28FFAB9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E64035-7C2A-47C6-BF39-F3F13039DF72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916F24D4-8CFC-4870-BECD-9A57D33E7E74}">
      <dgm:prSet phldrT="[Text]"/>
      <dgm:spPr/>
      <dgm:t>
        <a:bodyPr/>
        <a:lstStyle/>
        <a:p>
          <a:r>
            <a:rPr lang="cs-CZ" dirty="0" smtClean="0"/>
            <a:t>1.ekologická krize</a:t>
          </a:r>
          <a:endParaRPr lang="cs-CZ" dirty="0"/>
        </a:p>
      </dgm:t>
    </dgm:pt>
    <dgm:pt modelId="{90635413-3E10-4643-972F-EAB6E05A1100}" type="parTrans" cxnId="{CC47DF3A-2D3D-4EBE-8539-4D24E23B19D8}">
      <dgm:prSet/>
      <dgm:spPr/>
      <dgm:t>
        <a:bodyPr/>
        <a:lstStyle/>
        <a:p>
          <a:endParaRPr lang="cs-CZ"/>
        </a:p>
      </dgm:t>
    </dgm:pt>
    <dgm:pt modelId="{A14172BE-6ED4-48F7-93B0-789E6A2DDD7E}" type="sibTrans" cxnId="{CC47DF3A-2D3D-4EBE-8539-4D24E23B19D8}">
      <dgm:prSet/>
      <dgm:spPr/>
      <dgm:t>
        <a:bodyPr/>
        <a:lstStyle/>
        <a:p>
          <a:endParaRPr lang="cs-CZ"/>
        </a:p>
      </dgm:t>
    </dgm:pt>
    <dgm:pt modelId="{7BE96D39-20F8-4B90-BC4E-065F23B87FE7}">
      <dgm:prSet phldrT="[Text]"/>
      <dgm:spPr/>
      <dgm:t>
        <a:bodyPr/>
        <a:lstStyle/>
        <a:p>
          <a:r>
            <a:rPr lang="cs-CZ" dirty="0" smtClean="0"/>
            <a:t>2.ekologická krize</a:t>
          </a:r>
          <a:endParaRPr lang="cs-CZ" dirty="0"/>
        </a:p>
      </dgm:t>
    </dgm:pt>
    <dgm:pt modelId="{CC790123-7FB2-4A36-9618-16D7D91B9DDE}" type="parTrans" cxnId="{14D3EAF0-9718-49CC-8DDC-E66DB4DA2481}">
      <dgm:prSet/>
      <dgm:spPr/>
      <dgm:t>
        <a:bodyPr/>
        <a:lstStyle/>
        <a:p>
          <a:endParaRPr lang="cs-CZ"/>
        </a:p>
      </dgm:t>
    </dgm:pt>
    <dgm:pt modelId="{825A55AF-7394-474D-B20E-325C48098396}" type="sibTrans" cxnId="{14D3EAF0-9718-49CC-8DDC-E66DB4DA2481}">
      <dgm:prSet/>
      <dgm:spPr/>
      <dgm:t>
        <a:bodyPr/>
        <a:lstStyle/>
        <a:p>
          <a:endParaRPr lang="cs-CZ"/>
        </a:p>
      </dgm:t>
    </dgm:pt>
    <dgm:pt modelId="{13CA123A-BF5E-4298-AA6D-227E7E4C03EB}">
      <dgm:prSet phldrT="[Text]"/>
      <dgm:spPr/>
      <dgm:t>
        <a:bodyPr/>
        <a:lstStyle/>
        <a:p>
          <a:r>
            <a:rPr lang="cs-CZ" dirty="0" smtClean="0"/>
            <a:t>3.ekologická krize</a:t>
          </a:r>
          <a:endParaRPr lang="cs-CZ" dirty="0"/>
        </a:p>
      </dgm:t>
    </dgm:pt>
    <dgm:pt modelId="{3B0C1EBC-6EA1-4FF5-BA1B-854FB3C708A6}" type="parTrans" cxnId="{EAE0703E-2DF0-418C-A7E7-3626FAB56335}">
      <dgm:prSet/>
      <dgm:spPr/>
      <dgm:t>
        <a:bodyPr/>
        <a:lstStyle/>
        <a:p>
          <a:endParaRPr lang="cs-CZ"/>
        </a:p>
      </dgm:t>
    </dgm:pt>
    <dgm:pt modelId="{FC6395B8-B346-408B-93A1-CD537E59C0B2}" type="sibTrans" cxnId="{EAE0703E-2DF0-418C-A7E7-3626FAB56335}">
      <dgm:prSet/>
      <dgm:spPr/>
      <dgm:t>
        <a:bodyPr/>
        <a:lstStyle/>
        <a:p>
          <a:endParaRPr lang="cs-CZ"/>
        </a:p>
      </dgm:t>
    </dgm:pt>
    <dgm:pt modelId="{08FB70F5-0678-475D-B32B-838BC91A2DA5}">
      <dgm:prSet/>
      <dgm:spPr/>
      <dgm:t>
        <a:bodyPr/>
        <a:lstStyle/>
        <a:p>
          <a:r>
            <a:rPr lang="cs-CZ" dirty="0" smtClean="0"/>
            <a:t>současná </a:t>
          </a:r>
          <a:r>
            <a:rPr lang="cs-CZ" dirty="0" smtClean="0"/>
            <a:t>ekologická krize</a:t>
          </a:r>
          <a:endParaRPr lang="cs-CZ" dirty="0"/>
        </a:p>
      </dgm:t>
    </dgm:pt>
    <dgm:pt modelId="{9D0EB650-80EF-4056-8D68-4AB465891F61}" type="parTrans" cxnId="{6872FB53-5A09-4C16-838B-3D4734DF9B2C}">
      <dgm:prSet/>
      <dgm:spPr/>
      <dgm:t>
        <a:bodyPr/>
        <a:lstStyle/>
        <a:p>
          <a:endParaRPr lang="cs-CZ"/>
        </a:p>
      </dgm:t>
    </dgm:pt>
    <dgm:pt modelId="{FDED99B0-66DD-4C6B-AE25-41F86FDC9DD8}" type="sibTrans" cxnId="{6872FB53-5A09-4C16-838B-3D4734DF9B2C}">
      <dgm:prSet/>
      <dgm:spPr/>
      <dgm:t>
        <a:bodyPr/>
        <a:lstStyle/>
        <a:p>
          <a:endParaRPr lang="cs-CZ"/>
        </a:p>
      </dgm:t>
    </dgm:pt>
    <dgm:pt modelId="{AEABEFC4-74A3-4951-9E06-32B62558EC7E}" type="pres">
      <dgm:prSet presAssocID="{A2E64035-7C2A-47C6-BF39-F3F13039DF72}" presName="CompostProcess" presStyleCnt="0">
        <dgm:presLayoutVars>
          <dgm:dir/>
          <dgm:resizeHandles val="exact"/>
        </dgm:presLayoutVars>
      </dgm:prSet>
      <dgm:spPr/>
    </dgm:pt>
    <dgm:pt modelId="{E393B1F5-8708-4AD4-8116-3A329593555F}" type="pres">
      <dgm:prSet presAssocID="{A2E64035-7C2A-47C6-BF39-F3F13039DF72}" presName="arrow" presStyleLbl="bgShp" presStyleIdx="0" presStyleCnt="1" custScaleX="117647" custScaleY="82353" custLinFactNeighborX="3922"/>
      <dgm:spPr/>
    </dgm:pt>
    <dgm:pt modelId="{9721572B-8563-4305-BAF9-50085D39023B}" type="pres">
      <dgm:prSet presAssocID="{A2E64035-7C2A-47C6-BF39-F3F13039DF72}" presName="linearProcess" presStyleCnt="0"/>
      <dgm:spPr/>
    </dgm:pt>
    <dgm:pt modelId="{F010BBB0-AC70-4FFA-9DEB-15D9F94C710F}" type="pres">
      <dgm:prSet presAssocID="{916F24D4-8CFC-4870-BECD-9A57D33E7E74}" presName="textNode" presStyleLbl="node1" presStyleIdx="0" presStyleCnt="4">
        <dgm:presLayoutVars>
          <dgm:bulletEnabled val="1"/>
        </dgm:presLayoutVars>
      </dgm:prSet>
      <dgm:spPr/>
    </dgm:pt>
    <dgm:pt modelId="{501885AE-CF04-4DCA-A310-B49FB3B02898}" type="pres">
      <dgm:prSet presAssocID="{A14172BE-6ED4-48F7-93B0-789E6A2DDD7E}" presName="sibTrans" presStyleCnt="0"/>
      <dgm:spPr/>
    </dgm:pt>
    <dgm:pt modelId="{785B782B-C40F-4040-90FE-ED2EFB5160B0}" type="pres">
      <dgm:prSet presAssocID="{7BE96D39-20F8-4B90-BC4E-065F23B87FE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4271ED-6B81-4C69-AD6A-62ADDCEC8DCB}" type="pres">
      <dgm:prSet presAssocID="{825A55AF-7394-474D-B20E-325C48098396}" presName="sibTrans" presStyleCnt="0"/>
      <dgm:spPr/>
    </dgm:pt>
    <dgm:pt modelId="{D3E51492-E3F5-45FE-8DFC-FDBC5EC34377}" type="pres">
      <dgm:prSet presAssocID="{13CA123A-BF5E-4298-AA6D-227E7E4C03E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B4B232-6755-495D-A486-6E1A55EB6463}" type="pres">
      <dgm:prSet presAssocID="{FC6395B8-B346-408B-93A1-CD537E59C0B2}" presName="sibTrans" presStyleCnt="0"/>
      <dgm:spPr/>
    </dgm:pt>
    <dgm:pt modelId="{AC5B8093-A7C1-407F-999E-42BEDB9B0619}" type="pres">
      <dgm:prSet presAssocID="{08FB70F5-0678-475D-B32B-838BC91A2DA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4D3EAF0-9718-49CC-8DDC-E66DB4DA2481}" srcId="{A2E64035-7C2A-47C6-BF39-F3F13039DF72}" destId="{7BE96D39-20F8-4B90-BC4E-065F23B87FE7}" srcOrd="1" destOrd="0" parTransId="{CC790123-7FB2-4A36-9618-16D7D91B9DDE}" sibTransId="{825A55AF-7394-474D-B20E-325C48098396}"/>
    <dgm:cxn modelId="{6872FB53-5A09-4C16-838B-3D4734DF9B2C}" srcId="{A2E64035-7C2A-47C6-BF39-F3F13039DF72}" destId="{08FB70F5-0678-475D-B32B-838BC91A2DA5}" srcOrd="3" destOrd="0" parTransId="{9D0EB650-80EF-4056-8D68-4AB465891F61}" sibTransId="{FDED99B0-66DD-4C6B-AE25-41F86FDC9DD8}"/>
    <dgm:cxn modelId="{AAC3E912-7A67-40AD-82EB-25E2147B8055}" type="presOf" srcId="{13CA123A-BF5E-4298-AA6D-227E7E4C03EB}" destId="{D3E51492-E3F5-45FE-8DFC-FDBC5EC34377}" srcOrd="0" destOrd="0" presId="urn:microsoft.com/office/officeart/2005/8/layout/hProcess9"/>
    <dgm:cxn modelId="{126C51C4-3B8A-4862-8D76-08BF976BF58A}" type="presOf" srcId="{08FB70F5-0678-475D-B32B-838BC91A2DA5}" destId="{AC5B8093-A7C1-407F-999E-42BEDB9B0619}" srcOrd="0" destOrd="0" presId="urn:microsoft.com/office/officeart/2005/8/layout/hProcess9"/>
    <dgm:cxn modelId="{B62FF3B5-FA8D-4C97-A1FA-25BD06E657AE}" type="presOf" srcId="{916F24D4-8CFC-4870-BECD-9A57D33E7E74}" destId="{F010BBB0-AC70-4FFA-9DEB-15D9F94C710F}" srcOrd="0" destOrd="0" presId="urn:microsoft.com/office/officeart/2005/8/layout/hProcess9"/>
    <dgm:cxn modelId="{EAE0703E-2DF0-418C-A7E7-3626FAB56335}" srcId="{A2E64035-7C2A-47C6-BF39-F3F13039DF72}" destId="{13CA123A-BF5E-4298-AA6D-227E7E4C03EB}" srcOrd="2" destOrd="0" parTransId="{3B0C1EBC-6EA1-4FF5-BA1B-854FB3C708A6}" sibTransId="{FC6395B8-B346-408B-93A1-CD537E59C0B2}"/>
    <dgm:cxn modelId="{A6A52B6D-DA7F-4996-957B-BBC293D383AC}" type="presOf" srcId="{A2E64035-7C2A-47C6-BF39-F3F13039DF72}" destId="{AEABEFC4-74A3-4951-9E06-32B62558EC7E}" srcOrd="0" destOrd="0" presId="urn:microsoft.com/office/officeart/2005/8/layout/hProcess9"/>
    <dgm:cxn modelId="{CC47DF3A-2D3D-4EBE-8539-4D24E23B19D8}" srcId="{A2E64035-7C2A-47C6-BF39-F3F13039DF72}" destId="{916F24D4-8CFC-4870-BECD-9A57D33E7E74}" srcOrd="0" destOrd="0" parTransId="{90635413-3E10-4643-972F-EAB6E05A1100}" sibTransId="{A14172BE-6ED4-48F7-93B0-789E6A2DDD7E}"/>
    <dgm:cxn modelId="{893CE42B-55CD-4CC0-93A4-CC98232EBF82}" type="presOf" srcId="{7BE96D39-20F8-4B90-BC4E-065F23B87FE7}" destId="{785B782B-C40F-4040-90FE-ED2EFB5160B0}" srcOrd="0" destOrd="0" presId="urn:microsoft.com/office/officeart/2005/8/layout/hProcess9"/>
    <dgm:cxn modelId="{120E7A3E-1207-4829-BD3F-EEA07961F3F8}" type="presParOf" srcId="{AEABEFC4-74A3-4951-9E06-32B62558EC7E}" destId="{E393B1F5-8708-4AD4-8116-3A329593555F}" srcOrd="0" destOrd="0" presId="urn:microsoft.com/office/officeart/2005/8/layout/hProcess9"/>
    <dgm:cxn modelId="{85246CB6-E20E-4F80-B937-75C657042CC5}" type="presParOf" srcId="{AEABEFC4-74A3-4951-9E06-32B62558EC7E}" destId="{9721572B-8563-4305-BAF9-50085D39023B}" srcOrd="1" destOrd="0" presId="urn:microsoft.com/office/officeart/2005/8/layout/hProcess9"/>
    <dgm:cxn modelId="{3E607400-302A-47D2-A331-1C1F6BAD3733}" type="presParOf" srcId="{9721572B-8563-4305-BAF9-50085D39023B}" destId="{F010BBB0-AC70-4FFA-9DEB-15D9F94C710F}" srcOrd="0" destOrd="0" presId="urn:microsoft.com/office/officeart/2005/8/layout/hProcess9"/>
    <dgm:cxn modelId="{8A7504D7-C75C-4F06-84A9-900B2CC8C8F8}" type="presParOf" srcId="{9721572B-8563-4305-BAF9-50085D39023B}" destId="{501885AE-CF04-4DCA-A310-B49FB3B02898}" srcOrd="1" destOrd="0" presId="urn:microsoft.com/office/officeart/2005/8/layout/hProcess9"/>
    <dgm:cxn modelId="{8386B059-8FD0-4269-AC53-F9FE96D19BC0}" type="presParOf" srcId="{9721572B-8563-4305-BAF9-50085D39023B}" destId="{785B782B-C40F-4040-90FE-ED2EFB5160B0}" srcOrd="2" destOrd="0" presId="urn:microsoft.com/office/officeart/2005/8/layout/hProcess9"/>
    <dgm:cxn modelId="{61D51515-AA4B-4935-9C7E-EC9B7C9E8C97}" type="presParOf" srcId="{9721572B-8563-4305-BAF9-50085D39023B}" destId="{E34271ED-6B81-4C69-AD6A-62ADDCEC8DCB}" srcOrd="3" destOrd="0" presId="urn:microsoft.com/office/officeart/2005/8/layout/hProcess9"/>
    <dgm:cxn modelId="{7E66B163-3D6F-48C5-BCC0-DB37947F748B}" type="presParOf" srcId="{9721572B-8563-4305-BAF9-50085D39023B}" destId="{D3E51492-E3F5-45FE-8DFC-FDBC5EC34377}" srcOrd="4" destOrd="0" presId="urn:microsoft.com/office/officeart/2005/8/layout/hProcess9"/>
    <dgm:cxn modelId="{082664F3-3AD3-4750-B8E2-E6DFEFA4F555}" type="presParOf" srcId="{9721572B-8563-4305-BAF9-50085D39023B}" destId="{AAB4B232-6755-495D-A486-6E1A55EB6463}" srcOrd="5" destOrd="0" presId="urn:microsoft.com/office/officeart/2005/8/layout/hProcess9"/>
    <dgm:cxn modelId="{33C8B166-C8B6-422D-97EA-A13233AAEB8B}" type="presParOf" srcId="{9721572B-8563-4305-BAF9-50085D39023B}" destId="{AC5B8093-A7C1-407F-999E-42BEDB9B061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5C678-7B60-4E02-A868-2CF335EDAA6A}">
      <dsp:nvSpPr>
        <dsp:cNvPr id="0" name=""/>
        <dsp:cNvSpPr/>
      </dsp:nvSpPr>
      <dsp:spPr>
        <a:xfrm rot="16200000">
          <a:off x="323" y="207280"/>
          <a:ext cx="3700239" cy="3700239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0" kern="120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zdravé a neporušené životní prostředí lidí</a:t>
          </a:r>
          <a:endParaRPr lang="cs-CZ" sz="3200" b="0" kern="120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sp:txBody>
      <dsp:txXfrm rot="16200000">
        <a:off x="323" y="207280"/>
        <a:ext cx="3700239" cy="3700239"/>
      </dsp:txXfrm>
    </dsp:sp>
    <dsp:sp modelId="{0848F0CD-31BC-4521-A419-639B28FFAB92}">
      <dsp:nvSpPr>
        <dsp:cNvPr id="0" name=""/>
        <dsp:cNvSpPr/>
      </dsp:nvSpPr>
      <dsp:spPr>
        <a:xfrm rot="5400000">
          <a:off x="4071837" y="207280"/>
          <a:ext cx="3700239" cy="3700239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0" kern="120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narušené a poškozené životní prostředí lidí</a:t>
          </a:r>
          <a:endParaRPr lang="cs-CZ" sz="3200" b="0" kern="120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sp:txBody>
      <dsp:txXfrm rot="5400000">
        <a:off x="4071837" y="207280"/>
        <a:ext cx="3700239" cy="37002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93B1F5-8708-4AD4-8116-3A329593555F}">
      <dsp:nvSpPr>
        <dsp:cNvPr id="0" name=""/>
        <dsp:cNvSpPr/>
      </dsp:nvSpPr>
      <dsp:spPr>
        <a:xfrm>
          <a:off x="4" y="437027"/>
          <a:ext cx="9143995" cy="4078944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010BBB0-AC70-4FFA-9DEB-15D9F94C710F}">
      <dsp:nvSpPr>
        <dsp:cNvPr id="0" name=""/>
        <dsp:cNvSpPr/>
      </dsp:nvSpPr>
      <dsp:spPr>
        <a:xfrm>
          <a:off x="4576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1.ekologická krize</a:t>
          </a:r>
          <a:endParaRPr lang="cs-CZ" sz="2700" kern="1200" dirty="0"/>
        </a:p>
      </dsp:txBody>
      <dsp:txXfrm>
        <a:off x="4576" y="1485900"/>
        <a:ext cx="2201167" cy="1981200"/>
      </dsp:txXfrm>
    </dsp:sp>
    <dsp:sp modelId="{785B782B-C40F-4040-90FE-ED2EFB5160B0}">
      <dsp:nvSpPr>
        <dsp:cNvPr id="0" name=""/>
        <dsp:cNvSpPr/>
      </dsp:nvSpPr>
      <dsp:spPr>
        <a:xfrm>
          <a:off x="2315802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-7107708"/>
                <a:satOff val="4040"/>
                <a:lumOff val="-3333"/>
                <a:alphaOff val="0"/>
                <a:shade val="51000"/>
                <a:satMod val="130000"/>
              </a:schemeClr>
            </a:gs>
            <a:gs pos="80000">
              <a:schemeClr val="accent5">
                <a:hueOff val="-7107708"/>
                <a:satOff val="4040"/>
                <a:lumOff val="-3333"/>
                <a:alphaOff val="0"/>
                <a:shade val="93000"/>
                <a:satMod val="130000"/>
              </a:schemeClr>
            </a:gs>
            <a:gs pos="100000">
              <a:schemeClr val="accent5">
                <a:hueOff val="-7107708"/>
                <a:satOff val="4040"/>
                <a:lumOff val="-3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2.ekologická krize</a:t>
          </a:r>
          <a:endParaRPr lang="cs-CZ" sz="2700" kern="1200" dirty="0"/>
        </a:p>
      </dsp:txBody>
      <dsp:txXfrm>
        <a:off x="2315802" y="1485900"/>
        <a:ext cx="2201167" cy="1981200"/>
      </dsp:txXfrm>
    </dsp:sp>
    <dsp:sp modelId="{D3E51492-E3F5-45FE-8DFC-FDBC5EC34377}">
      <dsp:nvSpPr>
        <dsp:cNvPr id="0" name=""/>
        <dsp:cNvSpPr/>
      </dsp:nvSpPr>
      <dsp:spPr>
        <a:xfrm>
          <a:off x="4627029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-14215417"/>
                <a:satOff val="8079"/>
                <a:lumOff val="-6667"/>
                <a:alphaOff val="0"/>
                <a:shade val="51000"/>
                <a:satMod val="130000"/>
              </a:schemeClr>
            </a:gs>
            <a:gs pos="80000">
              <a:schemeClr val="accent5">
                <a:hueOff val="-14215417"/>
                <a:satOff val="8079"/>
                <a:lumOff val="-6667"/>
                <a:alphaOff val="0"/>
                <a:shade val="93000"/>
                <a:satMod val="130000"/>
              </a:schemeClr>
            </a:gs>
            <a:gs pos="100000">
              <a:schemeClr val="accent5">
                <a:hueOff val="-14215417"/>
                <a:satOff val="8079"/>
                <a:lumOff val="-6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3.ekologická krize</a:t>
          </a:r>
          <a:endParaRPr lang="cs-CZ" sz="2700" kern="1200" dirty="0"/>
        </a:p>
      </dsp:txBody>
      <dsp:txXfrm>
        <a:off x="4627029" y="1485900"/>
        <a:ext cx="2201167" cy="1981200"/>
      </dsp:txXfrm>
    </dsp:sp>
    <dsp:sp modelId="{AC5B8093-A7C1-407F-999E-42BEDB9B0619}">
      <dsp:nvSpPr>
        <dsp:cNvPr id="0" name=""/>
        <dsp:cNvSpPr/>
      </dsp:nvSpPr>
      <dsp:spPr>
        <a:xfrm>
          <a:off x="6938255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-21323124"/>
                <a:satOff val="12119"/>
                <a:lumOff val="-10000"/>
                <a:alphaOff val="0"/>
                <a:shade val="51000"/>
                <a:satMod val="130000"/>
              </a:schemeClr>
            </a:gs>
            <a:gs pos="80000">
              <a:schemeClr val="accent5">
                <a:hueOff val="-21323124"/>
                <a:satOff val="12119"/>
                <a:lumOff val="-10000"/>
                <a:alphaOff val="0"/>
                <a:shade val="93000"/>
                <a:satMod val="130000"/>
              </a:schemeClr>
            </a:gs>
            <a:gs pos="100000">
              <a:schemeClr val="accent5">
                <a:hueOff val="-21323124"/>
                <a:satOff val="12119"/>
                <a:lumOff val="-1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současná </a:t>
          </a:r>
          <a:r>
            <a:rPr lang="cs-CZ" sz="2700" kern="1200" dirty="0" smtClean="0"/>
            <a:t>ekologická krize</a:t>
          </a:r>
          <a:endParaRPr lang="cs-CZ" sz="2700" kern="1200" dirty="0"/>
        </a:p>
      </dsp:txBody>
      <dsp:txXfrm>
        <a:off x="6938255" y="1485900"/>
        <a:ext cx="2201167" cy="198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0A5B-5D7A-46C1-A872-662EF414C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93C86-2047-4FD7-965F-B3E0DD73FB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61300-7FB1-40F1-B83D-909AEFCE7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A90A5B-5D7A-46C1-A872-662EF414CF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DC6A8-2D47-46D2-8334-71E889C888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3967-D428-4E6A-B63C-3D33FD1F5F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9760-BCD3-404A-8DEC-7785AF74C4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06EC-C9EE-4128-A26C-C9A72174E9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707B-BD79-4FAF-8BBF-0F316F9388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1DA5-73E7-4F6B-A888-1EA5334095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5EF2-0C8C-4B24-A54C-DD6FA14CCA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C6A8-2D47-46D2-8334-71E889C88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4C1B-36F6-4F21-9414-12A2E0B099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3C86-2047-4FD7-965F-B3E0DD73FB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1300-7FB1-40F1-B83D-909AEFCE73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93967-D428-4E6A-B63C-3D33FD1F5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F9760-BCD3-404A-8DEC-7785AF74C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06EC-C9EE-4128-A26C-C9A72174E9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707B-BD79-4FAF-8BBF-0F316F938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1DA5-73E7-4F6B-A888-1EA533409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5EF2-0C8C-4B24-A54C-DD6FA14CCA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4C1B-36F6-4F21-9414-12A2E0B099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5E0E52-4793-4939-AB5C-5C862A09A8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F75E0E52-4793-4939-AB5C-5C862A09A8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o/H/Z/n/E/m/green-power-md.png" TargetMode="External"/><Relationship Id="rId2" Type="http://schemas.openxmlformats.org/officeDocument/2006/relationships/hyperlink" Target="http://www.clker.com/cliparts/1/4/3/6/1194984633710061892pace_e_bene__architetto__01.svg.med.p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upload.wikimedia.org/wikipedia/commons/thumb/e/ed/Eroze_u_Prerova_nad_Labem.jpg/440px-Eroze_u_Prerova_nad_Labem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242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VLIV ČLOVĚKA NA ŽIVOTNÍ PROSTŘEDÍ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209800" y="4038600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Z_022_Ekologie__Vliv člověka na životní prostředí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r>
              <a:rPr lang="cs-CZ" dirty="0" smtClean="0"/>
              <a:t>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dirty="0" smtClean="0"/>
              <a:t>http://office.microsoft.com</a:t>
            </a:r>
          </a:p>
          <a:p>
            <a:r>
              <a:rPr lang="pl-PL" sz="1600" dirty="0" smtClean="0"/>
              <a:t>Meeting</a:t>
            </a:r>
            <a:r>
              <a:rPr lang="pl-PL" sz="1600" dirty="0"/>
              <a:t>. </a:t>
            </a:r>
            <a:r>
              <a:rPr lang="pl-PL" sz="1600" i="1" dirty="0"/>
              <a:t>Http://www.clker.com</a:t>
            </a:r>
            <a:r>
              <a:rPr lang="pl-PL" sz="1600" dirty="0"/>
              <a:t> [online]. 2007 [cit. 2013-01-23]. Dostupné z: </a:t>
            </a:r>
            <a:r>
              <a:rPr lang="pl-PL" sz="1600" dirty="0">
                <a:hlinkClick r:id="rId2"/>
              </a:rPr>
              <a:t>http://www.clker.com/cliparts/1/4/3/6/1194984633710061892pace_e_bene__architetto__</a:t>
            </a:r>
            <a:r>
              <a:rPr lang="pl-PL" sz="1600" dirty="0" smtClean="0">
                <a:hlinkClick r:id="rId2"/>
              </a:rPr>
              <a:t>01.svg.med.png</a:t>
            </a:r>
            <a:endParaRPr lang="pl-PL" sz="1600" dirty="0" smtClean="0"/>
          </a:p>
          <a:p>
            <a:r>
              <a:rPr lang="pl-PL" sz="1600" dirty="0"/>
              <a:t>Green Power. </a:t>
            </a:r>
            <a:r>
              <a:rPr lang="pl-PL" sz="1600" i="1" dirty="0"/>
              <a:t>Http://www.clker.com</a:t>
            </a:r>
            <a:r>
              <a:rPr lang="pl-PL" sz="1600" dirty="0"/>
              <a:t> [online]. 2012 [cit. 2013-01-23]. Dostupné z: </a:t>
            </a:r>
            <a:r>
              <a:rPr lang="pl-PL" sz="1600" dirty="0">
                <a:hlinkClick r:id="rId3"/>
              </a:rPr>
              <a:t>http://</a:t>
            </a:r>
            <a:r>
              <a:rPr lang="pl-PL" sz="1600" dirty="0" smtClean="0">
                <a:hlinkClick r:id="rId3"/>
              </a:rPr>
              <a:t>www.clker.com/cliparts/o/H/Z/n/E/m/green-power-md.png</a:t>
            </a:r>
            <a:endParaRPr lang="pl-PL" sz="1600" dirty="0" smtClean="0"/>
          </a:p>
          <a:p>
            <a:r>
              <a:rPr lang="cs-CZ" sz="1600" dirty="0" smtClean="0"/>
              <a:t>Soubor:Eroze u </a:t>
            </a:r>
            <a:r>
              <a:rPr lang="cs-CZ" sz="1600" dirty="0" err="1" smtClean="0"/>
              <a:t>Prerova</a:t>
            </a:r>
            <a:r>
              <a:rPr lang="cs-CZ" sz="1600" dirty="0" smtClean="0"/>
              <a:t> nad Labem.</a:t>
            </a:r>
            <a:r>
              <a:rPr lang="cs-CZ" sz="1600" dirty="0" err="1" smtClean="0"/>
              <a:t>jpg</a:t>
            </a:r>
            <a:r>
              <a:rPr lang="cs-CZ" sz="1600" dirty="0" smtClean="0"/>
              <a:t>. In: </a:t>
            </a:r>
            <a:r>
              <a:rPr lang="cs-CZ" sz="1600" i="1" dirty="0" err="1" smtClean="0"/>
              <a:t>Wikipedia</a:t>
            </a:r>
            <a:r>
              <a:rPr lang="cs-CZ" sz="1600" i="1" dirty="0" smtClean="0"/>
              <a:t>: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free </a:t>
            </a:r>
            <a:r>
              <a:rPr lang="cs-CZ" sz="1600" i="1" dirty="0" err="1" smtClean="0"/>
              <a:t>encyclopedia</a:t>
            </a:r>
            <a:r>
              <a:rPr lang="cs-CZ" sz="1600" dirty="0" smtClean="0"/>
              <a:t> [online]. San </a:t>
            </a:r>
            <a:r>
              <a:rPr lang="cs-CZ" sz="1600" dirty="0" err="1" smtClean="0"/>
              <a:t>Francisco</a:t>
            </a:r>
            <a:r>
              <a:rPr lang="cs-CZ" sz="1600" dirty="0" smtClean="0"/>
              <a:t> (CA): </a:t>
            </a:r>
            <a:r>
              <a:rPr lang="cs-CZ" sz="1600" dirty="0" err="1" smtClean="0"/>
              <a:t>Wikimedia</a:t>
            </a:r>
            <a:r>
              <a:rPr lang="cs-CZ" sz="1600" dirty="0" smtClean="0"/>
              <a:t> </a:t>
            </a:r>
            <a:r>
              <a:rPr lang="cs-CZ" sz="1600" dirty="0" err="1" smtClean="0"/>
              <a:t>Foundation</a:t>
            </a:r>
            <a:r>
              <a:rPr lang="cs-CZ" sz="1600" dirty="0" smtClean="0"/>
              <a:t>, 2001, 2008-06-16 [cit. 2013-01-24]. Dostupné z: </a:t>
            </a:r>
            <a:r>
              <a:rPr lang="cs-CZ" sz="1600" dirty="0" smtClean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upload.wikimedia.org/wikipedia/commons/thumb/e/ed/Eroze_u_Prerova_nad_Labem.jpg/440px-Eroze_u_Prerova_nad_Labem.jpg</a:t>
            </a:r>
            <a:endParaRPr lang="cs-CZ" sz="1600" dirty="0" smtClean="0"/>
          </a:p>
          <a:p>
            <a:endParaRPr lang="pl-PL" sz="1600" dirty="0" smtClean="0"/>
          </a:p>
          <a:p>
            <a:endParaRPr lang="cs-CZ" sz="1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6866" name="Picture 2" descr="Den Země,globální,glóby,iStockphoto,mezinárodní,pěstování,planety,ruce,světy,udržitelnost,vegetace,Země,životní prostřed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0"/>
            <a:ext cx="6858001" cy="685800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62000" y="762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„Zemi jsme nezdědili po svých předcích, půjčily nám ji naše děti“</a:t>
            </a:r>
            <a:endParaRPr lang="cs-CZ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učivem o vlivu člověka na životní prostředí a základními pojmy, které s tím souvisí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podporuje aktivní formu zapojení žáka a možnos</a:t>
            </a:r>
            <a:r>
              <a:rPr lang="cs-CZ" dirty="0" smtClean="0"/>
              <a:t>t většího přemýšlení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: HERINK, Josef. </a:t>
            </a:r>
            <a:r>
              <a:rPr lang="cs-CZ" i="1" dirty="0" smtClean="0"/>
              <a:t>Lidé a příroda: učebnice zeměpisu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1999, 47 s. ISBN 80-860-3417-8.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8229600" cy="1143000"/>
          </a:xfrm>
        </p:spPr>
        <p:txBody>
          <a:bodyPr/>
          <a:lstStyle/>
          <a:p>
            <a:r>
              <a:rPr lang="cs-CZ" dirty="0" smtClean="0"/>
              <a:t>Životní prostředí lidské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4343400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Který živý organismus hraje hlavní roli v životním prostředí lidské společnosti?</a:t>
            </a:r>
            <a:endParaRPr lang="cs-CZ" i="1" dirty="0">
              <a:solidFill>
                <a:srgbClr val="FFFF00"/>
              </a:solidFill>
            </a:endParaRPr>
          </a:p>
        </p:txBody>
      </p:sp>
      <p:pic>
        <p:nvPicPr>
          <p:cNvPr id="58370" name="Picture 2" descr="Meeting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971800"/>
            <a:ext cx="4572000" cy="376428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019800" y="2819400"/>
            <a:ext cx="27432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LIDÉ</a:t>
            </a:r>
            <a:endParaRPr lang="cs-CZ" sz="48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na počátku své existence žili lidé v souladu s přírodou. Brzy však začali přírodní ekosystémy přetvářet ke svému obrazu a vytvářeli se zcela nové, umělé kulturní ekosystémy</a:t>
            </a:r>
            <a:endParaRPr lang="cs-CZ" sz="2800" dirty="0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Green Power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18946"/>
            <a:ext cx="3733800" cy="4739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cs-CZ" dirty="0" smtClean="0"/>
              <a:t>Z hlediska kvality rozlišujeme: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2000"/>
            <a:ext cx="4648200" cy="914400"/>
          </a:xfrm>
        </p:spPr>
        <p:txBody>
          <a:bodyPr/>
          <a:lstStyle/>
          <a:p>
            <a:r>
              <a:rPr lang="cs-CZ" dirty="0" smtClean="0"/>
              <a:t>Tajenka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4196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 tajence vyhledejte správný název pro území, která jsou trvale osídlena a hospodářsky využívána lidmi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2735437"/>
          <a:ext cx="9144011" cy="4122563"/>
        </p:xfrm>
        <a:graphic>
          <a:graphicData uri="http://schemas.openxmlformats.org/drawingml/2006/table">
            <a:tbl>
              <a:tblPr/>
              <a:tblGrid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268696"/>
                <a:gridCol w="3581411"/>
              </a:tblGrid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rozrušování půdy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věda zkoumající vztahy mezi organismy a organismy a jejich prostředím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nejúrodnější část půdy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ekosystémy rozdělujeme na přírodní a ….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jediná planeta, na které je možný život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nevládní nezisková organizace  pro ochranu životního prostředí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travnaté oblasti tropických a subtropických oblastí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" y="2562129"/>
          <a:ext cx="9143999" cy="4295871"/>
        </p:xfrm>
        <a:graphic>
          <a:graphicData uri="http://schemas.openxmlformats.org/drawingml/2006/table">
            <a:tbl>
              <a:tblPr/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268707"/>
                <a:gridCol w="3581399"/>
              </a:tblGrid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rozrušování půdy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30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věda zkoumající vztahy mezi organismy a organismy a jejich prostředím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nejúrodnější část půdy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ekosystémy rozdělujeme na přírodní a ….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jediná planeta, na které je možný život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nevládní nezisková organizace  pro ochranu životního prostředí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travnaté oblasti tropických a subtropických oblastí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ovlivňují životní prostředí jak přímo, tak i nepřímo</a:t>
            </a:r>
          </a:p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Kolik procent povrchu souše je podle vás přeměněno </a:t>
            </a:r>
            <a:r>
              <a:rPr lang="cs-CZ" i="1" dirty="0" smtClean="0">
                <a:solidFill>
                  <a:srgbClr val="FFFF00"/>
                </a:solidFill>
              </a:rPr>
              <a:t>přímým vlivem člověka?</a:t>
            </a:r>
            <a:endParaRPr lang="cs-CZ" i="1" dirty="0" smtClean="0">
              <a:solidFill>
                <a:srgbClr val="FFFF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20%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50%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70%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33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762000" y="4343400"/>
            <a:ext cx="213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762000" y="4953000"/>
            <a:ext cx="213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ový popisek 7"/>
          <p:cNvSpPr/>
          <p:nvPr/>
        </p:nvSpPr>
        <p:spPr>
          <a:xfrm>
            <a:off x="3505200" y="4724400"/>
            <a:ext cx="3048000" cy="1295400"/>
          </a:xfrm>
          <a:prstGeom prst="wedgeRoundRectCallout">
            <a:avLst>
              <a:gd name="adj1" fmla="val -82137"/>
              <a:gd name="adj2" fmla="val 742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nepřímo je ovlivněno zbývajících 30%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lternativní zdroje energie,Američané,Bagnell Dam,energie,fotografie,jezera,Lake of the Ozarks,Missouri,místa,přehrady,příroda,průmysl,rostliny,stromy,USA,voda,vodní elektrár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4800600" cy="48006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cs-CZ" dirty="0" smtClean="0"/>
              <a:t>Přímý vliv člověka na životní prostředí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209800" y="1752600"/>
            <a:ext cx="3865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2"/>
                </a:solidFill>
              </a:rPr>
              <a:t>např. výstavba přehrad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6172200" y="1143000"/>
            <a:ext cx="2971800" cy="2209800"/>
          </a:xfrm>
          <a:prstGeom prst="wedgeRoundRectCallout">
            <a:avLst>
              <a:gd name="adj1" fmla="val -100209"/>
              <a:gd name="adj2" fmla="val 5886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může být výstavba přehrad pro krajinu přínosem a v čem nikoliv?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828800"/>
            <a:ext cx="2057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cs-CZ" sz="4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+</a:t>
            </a:r>
            <a:endParaRPr lang="cs-CZ" sz="4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086600" y="1828800"/>
            <a:ext cx="2057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cs-CZ" sz="4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-</a:t>
            </a:r>
            <a:endParaRPr lang="cs-CZ" sz="4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52400" y="26670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např. ochrana obyvatel a krajiny před záplavami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86600" y="25908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např. kácení lesů na úkor přehrady</a:t>
            </a:r>
            <a:endParaRPr lang="cs-CZ" sz="27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Soubor:Eroze u Prerova nad Lab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52524"/>
            <a:ext cx="4191000" cy="5705476"/>
          </a:xfrm>
          <a:prstGeom prst="rect">
            <a:avLst/>
          </a:prstGeom>
          <a:noFill/>
        </p:spPr>
      </p:pic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4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Nep</a:t>
            </a:r>
            <a:r>
              <a:rPr kumimoji="1" lang="cs-CZ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římý</a:t>
            </a:r>
            <a:r>
              <a:rPr kumimoji="1" lang="cs-CZ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vliv člověka na životní prostředí</a:t>
            </a:r>
            <a:endParaRPr kumimoji="1" lang="cs-CZ" sz="4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48000" y="6334780"/>
            <a:ext cx="288572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2"/>
                </a:solidFill>
              </a:rPr>
              <a:t>např. eroze půdy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6172200" y="2362200"/>
            <a:ext cx="2971800" cy="2514600"/>
          </a:xfrm>
          <a:prstGeom prst="wedgeRoundRectCallout">
            <a:avLst>
              <a:gd name="adj1" fmla="val -100209"/>
              <a:gd name="adj2" fmla="val 5886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většinou nepříznivá činnost člověka, kterou si nemusí ani předem uvědomovat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0" y="2514600"/>
            <a:ext cx="2971800" cy="2514600"/>
          </a:xfrm>
          <a:prstGeom prst="wedgeRoundRectCallout">
            <a:avLst>
              <a:gd name="adj1" fmla="val 71548"/>
              <a:gd name="adj2" fmla="val 1219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může takovou erozi půdy způsobit?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4" name="Picture 4" descr="Zobrazit podrobnost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514600"/>
            <a:ext cx="3124200" cy="31242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4800600" y="5029200"/>
            <a:ext cx="205537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nesprávná orba</a:t>
            </a:r>
            <a:endParaRPr lang="cs-CZ" sz="2400" dirty="0"/>
          </a:p>
        </p:txBody>
      </p:sp>
      <p:pic>
        <p:nvPicPr>
          <p:cNvPr id="35846" name="Picture 6" descr="Amazonie,amazonský deštný prales,deštné pralesy,fotografie,hlína,Jižní Amerika,mraky,oblačné nebe,obloha,odlesňování,příroda,půdy,rostliny,silnice,siluety,strom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86000"/>
            <a:ext cx="3095625" cy="309562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4953000" y="5181600"/>
            <a:ext cx="167065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odlesňování</a:t>
            </a:r>
            <a:endParaRPr lang="cs-CZ" sz="2400" dirty="0"/>
          </a:p>
        </p:txBody>
      </p:sp>
      <p:pic>
        <p:nvPicPr>
          <p:cNvPr id="35848" name="Picture 8" descr="dobytek,dobytek (hovězí),fotografie,hora s vrcholem pokrytým sněhem,hory,hory s vrcholy pokrytými sněhem,krajiny,krávy,obloha,pastva,pastviny,pole,příroda,s vrcholem pokrytým sněhem,sněhy,stromy,trávy,vrchol pokrytý sněhem,zvířat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828800"/>
            <a:ext cx="4419600" cy="4419600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5257800" y="5257800"/>
            <a:ext cx="227658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nadměrné pastvy</a:t>
            </a: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0" y="0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cs-CZ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zásadní změny ve vztahu lidí k životnímu prostředí:</a:t>
            </a:r>
            <a:endParaRPr lang="cs-CZ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1981200" y="3733800"/>
            <a:ext cx="7162800" cy="1905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33 – 50 tisíc let př.n.l.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lidé se stávají usedlými zemědělci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vypalují lesy a rozorávají nově získanou půdu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dochází k pomalému přelidňování krajiny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981200" y="3581400"/>
            <a:ext cx="7162800" cy="205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před 2 tisíci lety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lidé se stěhují a hledají nové, větší plochy půdy v jiných krajinách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vznik řemesel, rozvoj obchodu – výstavba a rozvoj měst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981200" y="3581400"/>
            <a:ext cx="7162800" cy="205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před 150 – 350 lety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období průmyslové revoluce, kterou započal nedostatek rostlinný zdrojů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81200" y="3581400"/>
            <a:ext cx="7162800" cy="205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HROZBA GLOBÁLNÍHO ZAMOŘENÍ A ZNEČIŠTĚNÍ ŽIVOTNÍHO PROSTŘEDÍ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93B1F5-8708-4AD4-8116-3A3295935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E393B1F5-8708-4AD4-8116-3A32959355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10BBB0-AC70-4FFA-9DEB-15D9F94C7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F010BBB0-AC70-4FFA-9DEB-15D9F94C7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5B782B-C40F-4040-90FE-ED2EFB516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785B782B-C40F-4040-90FE-ED2EFB516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E51492-E3F5-45FE-8DFC-FDBC5EC34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D3E51492-E3F5-45FE-8DFC-FDBC5EC34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5B8093-A7C1-407F-999E-42BEDB9B0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AC5B8093-A7C1-407F-999E-42BEDB9B0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548</Words>
  <Application>Microsoft Office PowerPoint</Application>
  <PresentationFormat>Předvádění na obrazovce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Výchozí návrh</vt:lpstr>
      <vt:lpstr>Default Design</vt:lpstr>
      <vt:lpstr>VLIV ČLOVĚKA NA ŽIVOTNÍ PROSTŘEDÍ</vt:lpstr>
      <vt:lpstr>Anotace:</vt:lpstr>
      <vt:lpstr>Životní prostředí lidské společnosti</vt:lpstr>
      <vt:lpstr>Z hlediska kvality rozlišujeme:</vt:lpstr>
      <vt:lpstr>Tajenka</vt:lpstr>
      <vt:lpstr>Snímek 6</vt:lpstr>
      <vt:lpstr>Přímý vliv člověka na životní prostředí</vt:lpstr>
      <vt:lpstr>Snímek 8</vt:lpstr>
      <vt:lpstr>zásadní změny ve vztahu lidí k životnímu prostředí: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2013-01-24T18:09:14Z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