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6" r:id="rId7"/>
    <p:sldId id="265" r:id="rId8"/>
    <p:sldId id="267" r:id="rId9"/>
    <p:sldId id="269" r:id="rId10"/>
    <p:sldId id="270" r:id="rId11"/>
    <p:sldId id="271" r:id="rId12"/>
    <p:sldId id="263" r:id="rId13"/>
    <p:sldId id="262" r:id="rId14"/>
    <p:sldId id="268" r:id="rId15"/>
    <p:sldId id="272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38C92-3083-4B7C-A40E-5EF3C11C157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CFF08-684B-4B1D-9B89-42C0556CD2C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F458-97F1-4175-9E53-A2D08C51A52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99120-254C-48DB-85BD-41AB8819C43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0DA6-75B4-43F8-88E5-E705C0FC26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F9541-323F-4630-AB94-D7C5713642B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9E5A4-FF3A-4C8A-992E-2331A22CCF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A09C-2198-4288-B2D4-556F5BA1928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26E44-5F6C-4B3A-9FD9-A9AD402602E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D3EA9-1314-4D25-BABB-6388C4FA499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5CF4-C4DF-4A58-A55F-4CCA550B436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6B61610-7A21-43DB-9FE4-E658AFFCD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irkov.cz/kultura/zamek-cerveny-hradek/" TargetMode="External"/><Relationship Id="rId3" Type="http://schemas.openxmlformats.org/officeDocument/2006/relationships/hyperlink" Target="http://www.ceskestredohori.cz/mista/milesovka.htm" TargetMode="External"/><Relationship Id="rId7" Type="http://schemas.openxmlformats.org/officeDocument/2006/relationships/hyperlink" Target="http://www.libochovice.info/" TargetMode="External"/><Relationship Id="rId2" Type="http://schemas.openxmlformats.org/officeDocument/2006/relationships/hyperlink" Target="http://www.pbrana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amek-duchcov.cz/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www.hora-rip.cz/" TargetMode="External"/><Relationship Id="rId10" Type="http://schemas.openxmlformats.org/officeDocument/2006/relationships/hyperlink" Target="http://www.pamatnik-terezin.cz/" TargetMode="External"/><Relationship Id="rId4" Type="http://schemas.openxmlformats.org/officeDocument/2006/relationships/hyperlink" Target="http://toulavakamera.ct24.cz/article.asp?article_id=1922" TargetMode="External"/><Relationship Id="rId9" Type="http://schemas.openxmlformats.org/officeDocument/2006/relationships/hyperlink" Target="http://www.hrady-zamky.cz/zamek-teplice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6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Fernsehturm_auf_dem_Kl%C3%ADnovec.jpg" TargetMode="External"/><Relationship Id="rId13" Type="http://schemas.openxmlformats.org/officeDocument/2006/relationships/hyperlink" Target="http://cs.wikipedia.org/wiki/Soubor:Porta_Bohemica.jpg" TargetMode="External"/><Relationship Id="rId3" Type="http://schemas.openxmlformats.org/officeDocument/2006/relationships/hyperlink" Target="http://cs.wikipedia.org/wiki/Soubor:EPRU_II.JPG" TargetMode="External"/><Relationship Id="rId7" Type="http://schemas.openxmlformats.org/officeDocument/2006/relationships/hyperlink" Target="http://cs.wikipedia.org/wiki/Soubor:2004_Ustecky_kraj.PNG" TargetMode="External"/><Relationship Id="rId12" Type="http://schemas.openxmlformats.org/officeDocument/2006/relationships/hyperlink" Target="http://cs.wikipedia.org/wiki/Soubor:Blick_von_der_Elbe_aus_auf_Hrensko.jpg" TargetMode="External"/><Relationship Id="rId2" Type="http://schemas.openxmlformats.org/officeDocument/2006/relationships/hyperlink" Target="http://cs.wikipedia.org/wiki/Soubor:Labe_u_Lovosic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Flag_of_Usti_nad_Labem_Region.svg" TargetMode="External"/><Relationship Id="rId11" Type="http://schemas.openxmlformats.org/officeDocument/2006/relationships/hyperlink" Target="http://cs.wikipedia.org/wiki/Soubor:Lech_111.PNG" TargetMode="External"/><Relationship Id="rId5" Type="http://schemas.openxmlformats.org/officeDocument/2006/relationships/hyperlink" Target="http://cs.wikipedia.org/wiki/Soubor:Usti_nad_Labem_Region_CoA_CZ.svg" TargetMode="External"/><Relationship Id="rId15" Type="http://schemas.openxmlformats.org/officeDocument/2006/relationships/image" Target="../media/image6.jpeg"/><Relationship Id="rId10" Type="http://schemas.openxmlformats.org/officeDocument/2006/relationships/hyperlink" Target="http://cs.wikipedia.org/wiki/Soubor:Ctin%C4%9Bves,_%C5%98%C3%ADp_a_obec.jpg" TargetMode="External"/><Relationship Id="rId4" Type="http://schemas.openxmlformats.org/officeDocument/2006/relationships/hyperlink" Target="http://cs.wikipedia.org/wiki/Soubor:%C3%9Ast%C3%AD" TargetMode="External"/><Relationship Id="rId9" Type="http://schemas.openxmlformats.org/officeDocument/2006/relationships/hyperlink" Target="http://cs.wikipedia.org/wiki/Soubor:Mile%C5%A1ovka_od_Mile%C5%A1ova.jpg" TargetMode="External"/><Relationship Id="rId14" Type="http://schemas.openxmlformats.org/officeDocument/2006/relationships/hyperlink" Target="http://cs.wikipedia.org/wiki/Soubor:S%C3%ADdli%C5%A1t%C4%9B_V%C3%BDslun%C3%AD,_Zahradn%C3%AD_%C4%8Dtvr%C5%A5_a_Li%C5%A1%C4%8D%C3%AD_Vrch,_Most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Usti_nad_labem.jpg" TargetMode="External"/><Relationship Id="rId13" Type="http://schemas.openxmlformats.org/officeDocument/2006/relationships/hyperlink" Target="http://cs.wikipedia.org/wiki/Soubor:Eva_Herzigova_1997.jpg" TargetMode="External"/><Relationship Id="rId3" Type="http://schemas.openxmlformats.org/officeDocument/2006/relationships/hyperlink" Target="http://cs.wikipedia.org/wiki/Soubor:Decin.JPG" TargetMode="External"/><Relationship Id="rId7" Type="http://schemas.openxmlformats.org/officeDocument/2006/relationships/hyperlink" Target="http://cs.wikipedia.org/wiki/Soubor:Usti_kostel.jpg" TargetMode="External"/><Relationship Id="rId12" Type="http://schemas.openxmlformats.org/officeDocument/2006/relationships/hyperlink" Target="http://cs.wikipedia.org/wiki/Soubor:Cerveny_hradek_01.jpg" TargetMode="External"/><Relationship Id="rId2" Type="http://schemas.openxmlformats.org/officeDocument/2006/relationships/hyperlink" Target="http://cs.wikipedia.org/wiki/Soubor:Litom%C4%9B%C5%99ice_Sv_%C5%A0t%C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Mari%C3%A1nsk%C3%BD_Most.jpg" TargetMode="External"/><Relationship Id="rId11" Type="http://schemas.openxmlformats.org/officeDocument/2006/relationships/hyperlink" Target="http://cs.wikipedia.org/wiki/Soubor:Kamenn%C3%A9_l%C3%A1zn%C4%9B_2012" TargetMode="External"/><Relationship Id="rId5" Type="http://schemas.openxmlformats.org/officeDocument/2006/relationships/hyperlink" Target="http://cs.wikipedia.org/wiki/Soubor:C%C3%ADsa%C5%99sk%C3%A9_l%C3%A1zn" TargetMode="External"/><Relationship Id="rId15" Type="http://schemas.openxmlformats.org/officeDocument/2006/relationships/image" Target="../media/image6.jpeg"/><Relationship Id="rId10" Type="http://schemas.openxmlformats.org/officeDocument/2006/relationships/hyperlink" Target="http://cs.wikipedia.org/wiki/Soubor:Pravcicka_brana1.JPG" TargetMode="External"/><Relationship Id="rId4" Type="http://schemas.openxmlformats.org/officeDocument/2006/relationships/hyperlink" Target="http://cs.wikipedia.org/wiki/Soubor:Zatec_CZ_Rimg0253.jpg" TargetMode="External"/><Relationship Id="rId9" Type="http://schemas.openxmlformats.org/officeDocument/2006/relationships/hyperlink" Target="http://cs.wikipedia.org/wiki/Soubor:Terezin_National_Cemetery.JPG" TargetMode="External"/><Relationship Id="rId14" Type="http://schemas.openxmlformats.org/officeDocument/2006/relationships/hyperlink" Target="http://cs.wikipedia.org/wiki/Soubor:Jan_Vil%C3%ADmek_-_Jan_Evangelist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Jan_Ferdinand_Brokov_-_Jan_Vil%C3%ADmek.jpg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cs.wikipedia.org/wiki/Soubor:Vladim%C3%ADr_R%C5%AF%C5%BEi%C4%8Dk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Jiri_Bartoska.jpg" TargetMode="External"/><Relationship Id="rId5" Type="http://schemas.openxmlformats.org/officeDocument/2006/relationships/hyperlink" Target="http://cs.wikipedia.org/wiki/Soubor:Jan_Vil%C3%ADmek__Jaroslav_Vrchlicky" TargetMode="External"/><Relationship Id="rId4" Type="http://schemas.openxmlformats.org/officeDocument/2006/relationships/hyperlink" Target="http://cs.wikipedia.org/wiki/Soubor:Jan_Vil%C3%ADmek_-_Miroslav_Tyr%C5%A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zech.republic.cz/encyklopedie/objekty1.phtml?id=76688" TargetMode="External"/><Relationship Id="rId3" Type="http://schemas.openxmlformats.org/officeDocument/2006/relationships/hyperlink" Target="http://www.oleochem.cz/" TargetMode="External"/><Relationship Id="rId7" Type="http://schemas.openxmlformats.org/officeDocument/2006/relationships/hyperlink" Target="http://www.lazneteplice.cz/" TargetMode="External"/><Relationship Id="rId2" Type="http://schemas.openxmlformats.org/officeDocument/2006/relationships/hyperlink" Target="http://www.unipetrolrpa.cz/c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lite-cz.cz/" TargetMode="External"/><Relationship Id="rId5" Type="http://schemas.openxmlformats.org/officeDocument/2006/relationships/hyperlink" Target="http://www.lovochemie.cz/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www.spolpharma.com/" TargetMode="External"/><Relationship Id="rId9" Type="http://schemas.openxmlformats.org/officeDocument/2006/relationships/hyperlink" Target="http://www.laznedubi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ÚSTECKÝ KRAJ</a:t>
            </a:r>
          </a:p>
        </p:txBody>
      </p:sp>
      <p:pic>
        <p:nvPicPr>
          <p:cNvPr id="205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Jitka Kořístková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a Mateřská škola Kašava, okres Zlín, příspěvková organizace</a:t>
            </a:r>
          </a:p>
          <a:p>
            <a:pPr algn="ctr"/>
            <a:endParaRPr lang="cs-CZ"/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ovéPole 1"/>
          <p:cNvSpPr txBox="1">
            <a:spLocks noChangeArrowheads="1"/>
          </p:cNvSpPr>
          <p:nvPr/>
        </p:nvSpPr>
        <p:spPr bwMode="auto">
          <a:xfrm>
            <a:off x="685800" y="609600"/>
            <a:ext cx="85820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rgbClr val="000066"/>
                </a:solidFill>
              </a:rPr>
              <a:t>Cestovní ruch: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NP České Švýcarsko – původní pralesovitý charakter 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    pískovcová skalní města: </a:t>
            </a:r>
            <a:r>
              <a:rPr lang="cs-CZ" dirty="0">
                <a:solidFill>
                  <a:srgbClr val="000066"/>
                </a:solidFill>
                <a:hlinkClick r:id="rId2"/>
              </a:rPr>
              <a:t>Pravčická brána</a:t>
            </a:r>
            <a:r>
              <a:rPr lang="cs-CZ" dirty="0">
                <a:solidFill>
                  <a:srgbClr val="000066"/>
                </a:solidFill>
              </a:rPr>
              <a:t/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                                      /největší skalní brána v Evropě/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CHKO České středohoří – </a:t>
            </a:r>
            <a:r>
              <a:rPr lang="cs-CZ" dirty="0">
                <a:solidFill>
                  <a:srgbClr val="000066"/>
                </a:solidFill>
                <a:hlinkClick r:id="rId3"/>
              </a:rPr>
              <a:t>Milešovka</a:t>
            </a:r>
            <a:r>
              <a:rPr lang="cs-CZ" dirty="0">
                <a:solidFill>
                  <a:srgbClr val="000066"/>
                </a:solidFill>
              </a:rPr>
              <a:t/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        </a:t>
            </a:r>
            <a:r>
              <a:rPr lang="cs-CZ" dirty="0">
                <a:solidFill>
                  <a:srgbClr val="000066"/>
                </a:solidFill>
                <a:hlinkClick r:id="rId4"/>
              </a:rPr>
              <a:t>Porta Bohemica</a:t>
            </a:r>
            <a:r>
              <a:rPr lang="cs-CZ" dirty="0">
                <a:solidFill>
                  <a:srgbClr val="000066"/>
                </a:solidFill>
              </a:rPr>
              <a:t> /Brána Čech/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>
                <a:solidFill>
                  <a:srgbClr val="000066"/>
                </a:solidFill>
                <a:hlinkClick r:id="rId5"/>
              </a:rPr>
              <a:t>Říp</a:t>
            </a:r>
            <a:r>
              <a:rPr lang="cs-CZ" dirty="0">
                <a:solidFill>
                  <a:srgbClr val="000066"/>
                </a:solidFill>
              </a:rPr>
              <a:t> – rotunda sv. Jiří na hoře Říp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zámky – Teplice, </a:t>
            </a:r>
            <a:r>
              <a:rPr lang="cs-CZ" dirty="0">
                <a:solidFill>
                  <a:srgbClr val="000066"/>
                </a:solidFill>
                <a:hlinkClick r:id="rId6"/>
              </a:rPr>
              <a:t>Duchcov</a:t>
            </a:r>
            <a:r>
              <a:rPr lang="cs-CZ" dirty="0">
                <a:solidFill>
                  <a:srgbClr val="000066"/>
                </a:solidFill>
              </a:rPr>
              <a:t>, </a:t>
            </a:r>
            <a:r>
              <a:rPr lang="cs-CZ" dirty="0">
                <a:solidFill>
                  <a:srgbClr val="000066"/>
                </a:solidFill>
                <a:hlinkClick r:id="rId7"/>
              </a:rPr>
              <a:t>Libochovice</a:t>
            </a:r>
            <a:r>
              <a:rPr lang="cs-CZ" dirty="0">
                <a:solidFill>
                  <a:srgbClr val="000066"/>
                </a:solidFill>
              </a:rPr>
              <a:t>, </a:t>
            </a:r>
            <a:r>
              <a:rPr lang="cs-CZ" dirty="0">
                <a:solidFill>
                  <a:srgbClr val="000066"/>
                </a:solidFill>
                <a:hlinkClick r:id="rId8"/>
              </a:rPr>
              <a:t>Červený </a:t>
            </a:r>
            <a:r>
              <a:rPr lang="cs-CZ" dirty="0" smtClean="0">
                <a:solidFill>
                  <a:srgbClr val="000066"/>
                </a:solidFill>
                <a:hlinkClick r:id="rId8"/>
              </a:rPr>
              <a:t>hrádek</a:t>
            </a:r>
            <a:endParaRPr lang="cs-CZ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Lázně </a:t>
            </a:r>
            <a:r>
              <a:rPr lang="cs-CZ" dirty="0">
                <a:solidFill>
                  <a:srgbClr val="000066"/>
                </a:solidFill>
                <a:hlinkClick r:id="rId9"/>
              </a:rPr>
              <a:t>Teplice</a:t>
            </a:r>
            <a:endParaRPr lang="cs-CZ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Terezín – město s pevností: Památník </a:t>
            </a:r>
            <a:r>
              <a:rPr lang="cs-CZ" dirty="0">
                <a:solidFill>
                  <a:srgbClr val="000066"/>
                </a:solidFill>
                <a:hlinkClick r:id="rId10"/>
              </a:rPr>
              <a:t>Terezín</a:t>
            </a:r>
            <a:r>
              <a:rPr lang="cs-CZ" dirty="0">
                <a:solidFill>
                  <a:srgbClr val="000066"/>
                </a:solidFill>
              </a:rPr>
              <a:t> /2. svět. válka – koncentrační 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                                               tábor/</a:t>
            </a: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00px-Terezin_National_Cemet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609600"/>
            <a:ext cx="2438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 descr="Pravcicka_bran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609600"/>
            <a:ext cx="2438400" cy="215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800px-Terezin_National_Cemete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609600"/>
            <a:ext cx="2438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800PX-~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3810000"/>
            <a:ext cx="2438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Front_side_of_Duchcov_castle_in_Czech_Republi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3810000"/>
            <a:ext cx="2438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800px-Cerveny_hradek_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3810000"/>
            <a:ext cx="2438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533400" y="2743200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Prakčická brána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96000" y="2743200"/>
            <a:ext cx="1573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Památník Terezín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76600" y="2743200"/>
            <a:ext cx="1415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Rotunda sv. Jiří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3400" y="3505200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Červený hrádek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352800" y="3505200"/>
            <a:ext cx="1275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Lázně Teplice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172200" y="3505200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Zámek Duchcov</a:t>
            </a:r>
            <a:endParaRPr lang="cs-CZ" sz="1400" dirty="0">
              <a:solidFill>
                <a:srgbClr val="000066"/>
              </a:solidFill>
            </a:endParaRPr>
          </a:p>
        </p:txBody>
      </p:sp>
      <p:pic>
        <p:nvPicPr>
          <p:cNvPr id="1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300" smtClean="0">
                <a:solidFill>
                  <a:srgbClr val="000066"/>
                </a:solidFill>
              </a:rPr>
              <a:t>Osobnosti ÚSTECKÉHO KRAJE</a:t>
            </a:r>
            <a:endParaRPr lang="cs-CZ" sz="3300" smtClean="0"/>
          </a:p>
        </p:txBody>
      </p:sp>
      <p:pic>
        <p:nvPicPr>
          <p:cNvPr id="3" name="Obrázek 2" descr="362px-Eva_Herzigova_19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4038600"/>
            <a:ext cx="1600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451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371600"/>
            <a:ext cx="1666875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VLADIM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962400"/>
            <a:ext cx="1676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489PX-~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1371600"/>
            <a:ext cx="1676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JAN_VI~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371600"/>
            <a:ext cx="1676400" cy="220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 descr="400PX-~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1371600"/>
            <a:ext cx="1676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 descr="519px-Jiri_Bartosk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3000" y="3962400"/>
            <a:ext cx="1600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ek 12" descr="800px-ESC_2007_Czech_Republic_-_Kabat_-_Mala_dam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3200" y="3962400"/>
            <a:ext cx="1600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ovéPole 1"/>
          <p:cNvSpPr txBox="1">
            <a:spLocks noChangeArrowheads="1"/>
          </p:cNvSpPr>
          <p:nvPr/>
        </p:nvSpPr>
        <p:spPr bwMode="auto">
          <a:xfrm>
            <a:off x="914400" y="0"/>
            <a:ext cx="8234363" cy="72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000066"/>
                </a:solidFill>
              </a:rPr>
              <a:t>Zdroje: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Labe u Lovosic.jpg.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24.3.2007 [cit. 2012-12-29]. Dostupné z: </a:t>
            </a:r>
            <a:r>
              <a:rPr lang="cs-CZ" sz="1200">
                <a:hlinkClick r:id="rId2"/>
              </a:rPr>
              <a:t>http://cs.wikipedia.org/wiki/Soubor:Labe_u_Lovosic.jpg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EPRU II.JPG.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25.11.</a:t>
            </a:r>
            <a:br>
              <a:rPr lang="cs-CZ" sz="1200"/>
            </a:br>
            <a:r>
              <a:rPr lang="cs-CZ" sz="1200"/>
              <a:t>2007 [cit. 2012-12-29]. Dostupné z: </a:t>
            </a:r>
            <a:r>
              <a:rPr lang="cs-CZ" sz="1200">
                <a:hlinkClick r:id="rId3"/>
              </a:rPr>
              <a:t>http://cs.wikipedia.org/wiki/Soubor:EPRU_II.JPG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Ústí nad Labem, Revoluční (01).jpg.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</a:t>
            </a:r>
            <a:br>
              <a:rPr lang="cs-CZ" sz="1200"/>
            </a:br>
            <a:r>
              <a:rPr lang="cs-CZ" sz="1200"/>
              <a:t>Foundation, 2001-, 28.2.2009 [cit. 2012-12-29]. Dostupné z: </a:t>
            </a:r>
            <a:r>
              <a:rPr lang="cs-CZ" sz="1200">
                <a:hlinkClick r:id="rId4"/>
              </a:rPr>
              <a:t>http://cs.wikipedia.org/wiki/Soubor:%C3%9Ast%C3%AD</a:t>
            </a:r>
            <a:r>
              <a:rPr lang="cs-CZ" sz="1200"/>
              <a:t/>
            </a:r>
            <a:br>
              <a:rPr lang="cs-CZ" sz="1200"/>
            </a:br>
            <a:r>
              <a:rPr lang="cs-CZ" sz="1200"/>
              <a:t>_nad_Labem,_Revolu%C4%8Dn%C3%AD_(01).jpg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Usti nad Labem Region CoA CZ.svg.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21.5.2007 [cit. 2012-12-29]. Dostupné z: </a:t>
            </a:r>
            <a:r>
              <a:rPr lang="cs-CZ" sz="1200">
                <a:hlinkClick r:id="rId5"/>
              </a:rPr>
              <a:t>http://cs.wikipedia.org/wiki/Soubor:Usti_nad_Labem_Region_CoA_CZ.svg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Flag of Usti nad Labem Region.svg.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22.6.2007 [cit. 2012-12-29]. Dostupné z: </a:t>
            </a:r>
            <a:r>
              <a:rPr lang="cs-CZ" sz="1200">
                <a:hlinkClick r:id="rId6"/>
              </a:rPr>
              <a:t>http://cs.wikipedia.org/wiki/Soubor:Flag_of_Usti_nad_Labem_Region.svg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2004 Ustecky kraj.PNG.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5.7.2011 [cit. 2012-12-29]. Dostupné z: </a:t>
            </a:r>
            <a:r>
              <a:rPr lang="cs-CZ" sz="1200">
                <a:hlinkClick r:id="rId7"/>
              </a:rPr>
              <a:t>http://cs.wikipedia.org/wiki/Soubor:2004_Ustecky_kraj.PNG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Fernsehturm auf dem Klínovec.jpg.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WikimediaFoundation, 2001-, 19.12.2011 [cit. 2013-01-13]. Dostupné z: </a:t>
            </a:r>
            <a:r>
              <a:rPr lang="cs-CZ" sz="1200">
                <a:hlinkClick r:id="rId8"/>
              </a:rPr>
              <a:t>http://cs.wikipedia.org/wiki/Soubor:Fernsehturm_auf_dem_Kl%C3%ADnovec.jpg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Milešovka od Milešova.jpg.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14.10.2007 [cit. 2013-01-13]. Dostupné z: </a:t>
            </a:r>
            <a:r>
              <a:rPr lang="cs-CZ" sz="1200">
                <a:hlinkClick r:id="rId9"/>
              </a:rPr>
              <a:t>http://cs.wikipedia.org/wiki/Soubor:Mile%C5%A1ovka_od_Mile%C5%A1ova.jpg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Ctiněves, Říp a obec.jpg.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8.8.2008 [cit. 2013-01-13]. Dostupné z: </a:t>
            </a:r>
            <a:r>
              <a:rPr lang="cs-CZ" sz="1200">
                <a:hlinkClick r:id="rId10"/>
              </a:rPr>
              <a:t>http://cs.wikipedia.org/wiki/Soubor:Ctin%C4%9Bves,_%C5%98%C3%ADp_a_obec.jpg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Lech 111.PNG.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12.4.2007 [cit. 2013-01-13]. Dostupné z: </a:t>
            </a:r>
            <a:r>
              <a:rPr lang="cs-CZ" sz="1200">
                <a:hlinkClick r:id="rId11"/>
              </a:rPr>
              <a:t>http://cs.wikipedia.org/wiki/Soubor:Lech_111.PNG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Blick von der Elbe aus auf Hrensko.jpg.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15.10.2006 [cit. 2013-01-13]. Dostupné z: </a:t>
            </a:r>
            <a:r>
              <a:rPr lang="cs-CZ" sz="1200">
                <a:hlinkClick r:id="rId12"/>
              </a:rPr>
              <a:t>http://cs.wikipedia.org/wiki/Soubor:Blick_von_der_Elbe_aus_auf_Hrensko.jpg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Porta Bohemica.jpg.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13.12.2006 [cit. 2013-01-14]. Dostupné z: </a:t>
            </a:r>
            <a:r>
              <a:rPr lang="cs-CZ" sz="1200">
                <a:hlinkClick r:id="rId13"/>
              </a:rPr>
              <a:t>http://cs.wikipedia.org/wiki/Soubor:Porta_Bohemica.jpg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 Sídliště Výsluní, Zahradní čtvrť a Liščí Vrch, Most.jpg.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24.3.2007 [cit. 2013-01-14]. Dostupné z: </a:t>
            </a:r>
            <a:r>
              <a:rPr lang="cs-CZ" sz="1200">
                <a:hlinkClick r:id="rId14"/>
              </a:rPr>
              <a:t>http://cs.wikipedia.org/wiki/Soubor:S%C3%ADdli%C5%A1t%C4%9B_V%C3%BDslun%C3%AD,_Zahradn%C3%AD_%C4%8Dtvr%C5%A5_a_Li%C5%A1%C4%8D%C3%AD_Vrch,_Most.jpg</a:t>
            </a:r>
            <a:endParaRPr lang="cs-CZ" sz="1200"/>
          </a:p>
          <a:p>
            <a:endParaRPr lang="cs-CZ" sz="1200"/>
          </a:p>
          <a:p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/>
            </a:r>
            <a:br>
              <a:rPr lang="cs-CZ" sz="1200"/>
            </a:br>
            <a:r>
              <a:rPr lang="cs-CZ" sz="1200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2"/>
          <p:cNvSpPr txBox="1">
            <a:spLocks noChangeArrowheads="1"/>
          </p:cNvSpPr>
          <p:nvPr/>
        </p:nvSpPr>
        <p:spPr bwMode="auto">
          <a:xfrm>
            <a:off x="609600" y="304800"/>
            <a:ext cx="8615363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Litoměřice Sv Štěpán.jpg.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</a:t>
            </a:r>
            <a:br>
              <a:rPr lang="cs-CZ" sz="1200"/>
            </a:br>
            <a:r>
              <a:rPr lang="cs-CZ" sz="1200"/>
              <a:t> 5.9.2008 [cit. 2013-01-14]. Dostupné z: </a:t>
            </a:r>
            <a:r>
              <a:rPr lang="cs-CZ" sz="1200">
                <a:hlinkClick r:id="rId2"/>
              </a:rPr>
              <a:t>http://cs.wikipedia.org/wiki/Soubor:Litom%C4%9B%C5%99ice_Sv_%C5%A0t%C4</a:t>
            </a:r>
            <a:r>
              <a:rPr lang="cs-CZ" sz="1200"/>
              <a:t/>
            </a:r>
            <a:br>
              <a:rPr lang="cs-CZ" sz="1200"/>
            </a:br>
            <a:r>
              <a:rPr lang="cs-CZ" sz="1200"/>
              <a:t>%9Bp%C3%A1n.jpg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Decin.JPG.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9.4.2007 </a:t>
            </a:r>
            <a:br>
              <a:rPr lang="cs-CZ" sz="1200"/>
            </a:br>
            <a:r>
              <a:rPr lang="cs-CZ" sz="1200"/>
              <a:t>[cit. 2013-01-14]. Dostupné z: </a:t>
            </a:r>
            <a:r>
              <a:rPr lang="cs-CZ" sz="1200">
                <a:hlinkClick r:id="rId3"/>
              </a:rPr>
              <a:t>http://cs.wikipedia.org/wiki/Soubor:Decin.JPG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Zatec CZ Rimg0253.jpg.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24.6.2008 [cit. 2013-01-14]. Dostupné z: </a:t>
            </a:r>
            <a:r>
              <a:rPr lang="cs-CZ" sz="1200">
                <a:hlinkClick r:id="rId4"/>
              </a:rPr>
              <a:t>http://cs.wikipedia.org/wiki/Soubor:Zatec_CZ_Rimg0253.jpg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Císařské lázně 1A.JPG.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8.7.2012 [cit. 2013-01-14]. Dostupné z: </a:t>
            </a:r>
            <a:r>
              <a:rPr lang="cs-CZ" sz="1200">
                <a:hlinkClick r:id="rId5"/>
              </a:rPr>
              <a:t>http://cs.wikipedia.org/wiki/Soubor:C%C3%ADsa%C5%99sk%C3%A9_l%C3%A1zn</a:t>
            </a:r>
            <a:r>
              <a:rPr lang="cs-CZ" sz="1200"/>
              <a:t/>
            </a:r>
            <a:br>
              <a:rPr lang="cs-CZ" sz="1200"/>
            </a:br>
            <a:r>
              <a:rPr lang="cs-CZ" sz="1200"/>
              <a:t>%C4%9B_1A.JPG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Mariánský Most.jpg.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14.7.2010 [cit. 2013-01-14]. Dostupné z: </a:t>
            </a:r>
            <a:r>
              <a:rPr lang="cs-CZ" sz="1200">
                <a:hlinkClick r:id="rId6"/>
              </a:rPr>
              <a:t>http://cs.wikipedia.org/wiki/Soubor:Mari%C3%A1nsk%C3%BD_Most.jpg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Nanebevzetí Panny Marie (Ústí nad Labem).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</a:t>
            </a:r>
            <a:br>
              <a:rPr lang="cs-CZ" sz="1200"/>
            </a:br>
            <a:r>
              <a:rPr lang="cs-CZ" sz="1200"/>
              <a:t> Foundation, 2001-, 3.7.2006 [cit. 2013-01-14]. Dostupné z: </a:t>
            </a:r>
            <a:r>
              <a:rPr lang="cs-CZ" sz="1200">
                <a:hlinkClick r:id="rId7"/>
              </a:rPr>
              <a:t>http://cs.wikipedia.org/wiki/Soubor:Usti_kostel.jpg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Usti nad labem.jpg. In: </a:t>
            </a:r>
            <a:r>
              <a:rPr lang="cs-CZ" sz="1200" i="1"/>
              <a:t>Wikipedia: the free encyclopedia</a:t>
            </a:r>
            <a:r>
              <a:rPr lang="cs-CZ" sz="1200"/>
              <a:t> [online]. 3.7.2006. San Francisco (CA): Wikimedia Foundation, </a:t>
            </a:r>
            <a:br>
              <a:rPr lang="cs-CZ" sz="1200"/>
            </a:br>
            <a:r>
              <a:rPr lang="cs-CZ" sz="1200"/>
              <a:t>2001- [cit. 2013-01-14]. Dostupné z: </a:t>
            </a:r>
            <a:r>
              <a:rPr lang="cs-CZ" sz="1200">
                <a:hlinkClick r:id="rId8"/>
              </a:rPr>
              <a:t>http://cs.wikipedia.org/wiki/Soubor:Usti_nad_labem.jpg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Terezin National Cemetery.JPG.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</a:t>
            </a:r>
            <a:br>
              <a:rPr lang="cs-CZ" sz="1200"/>
            </a:br>
            <a:r>
              <a:rPr lang="cs-CZ" sz="1200"/>
              <a:t> 2001-, 11.4.2009 [cit. 2013-01-14]. Dostupné z: </a:t>
            </a:r>
            <a:r>
              <a:rPr lang="cs-CZ" sz="1200">
                <a:hlinkClick r:id="rId9"/>
              </a:rPr>
              <a:t>http://cs.wikipedia.org/wiki/Soubor:Terezin_National_Cemetery.JPG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Pravcicka brana1.JPG.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28.11.2012 [cit. 2013-01-14]. Dostupné z: </a:t>
            </a:r>
            <a:r>
              <a:rPr lang="cs-CZ" sz="1200">
                <a:hlinkClick r:id="rId10"/>
              </a:rPr>
              <a:t>http://cs.wikipedia.org/wiki/Soubor:Pravcicka_brana1.JPG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Říp, rotunda svatého Jiří.jpg.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</a:t>
            </a:r>
            <a:br>
              <a:rPr lang="cs-CZ" sz="1200"/>
            </a:br>
            <a:r>
              <a:rPr lang="cs-CZ" sz="1200"/>
              <a:t>2001-, 28.6.2010 [cit. 2013-01-14]. Dostupné z: http://cs.wikipedia.org/wiki/Soubor:%C5%98%C3%ADp,_rotunda_svat%</a:t>
            </a:r>
            <a:br>
              <a:rPr lang="cs-CZ" sz="1200"/>
            </a:br>
            <a:r>
              <a:rPr lang="cs-CZ" sz="1200"/>
              <a:t>C3%A9ho_Ji%C5%99%C3%AD.jpg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Kamenné lázně 2012.jpg.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10.7.2012 [cit. 2013-01-14]. Dostupné z: </a:t>
            </a:r>
            <a:r>
              <a:rPr lang="cs-CZ" sz="1200">
                <a:hlinkClick r:id="rId11"/>
              </a:rPr>
              <a:t>http://cs.wikipedia.org/wiki/Soubor:Kamenn%C3%A9_l%C3%A1zn%C4%9B_2012</a:t>
            </a:r>
            <a:r>
              <a:rPr lang="cs-CZ" sz="1200"/>
              <a:t>.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Front side of Duchcov castle in Czech Republic.jpg.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</a:t>
            </a:r>
            <a:br>
              <a:rPr lang="cs-CZ" sz="1200"/>
            </a:br>
            <a:r>
              <a:rPr lang="cs-CZ" sz="1200"/>
              <a:t>Wikimedia Foundation, 2001-, 22.3.2008 [cit. 2013-01-14]. Dostupné z: http://cs.wikipedia.org/wiki/Soubor:Front_side_of_</a:t>
            </a:r>
            <a:br>
              <a:rPr lang="cs-CZ" sz="1200"/>
            </a:br>
            <a:r>
              <a:rPr lang="cs-CZ" sz="1200"/>
              <a:t>Duchcov_castle_in_Czech_Republic.jpg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Cerveny hradek 01.jpg.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3.10.2010 [cit. 2013-01-14]. Dostupné z: </a:t>
            </a:r>
            <a:r>
              <a:rPr lang="cs-CZ" sz="1200">
                <a:hlinkClick r:id="rId12"/>
              </a:rPr>
              <a:t>http://cs.wikipedia.org/wiki/Soubor:Cerveny_hradek_01.jpg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Eva Herzigova 1997.jpg.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9.1.2010 [cit. 2013-01-14]. Dostupné z: </a:t>
            </a:r>
            <a:r>
              <a:rPr lang="cs-CZ" sz="1200">
                <a:hlinkClick r:id="rId13"/>
              </a:rPr>
              <a:t>http://cs.wikipedia.org/wiki/Soubor:Eva_Herzigova_1997.jpg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/>
              <a:t>Jan Evangelista Purkyně.jpg.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</a:t>
            </a:r>
            <a:br>
              <a:rPr lang="cs-CZ" sz="1200"/>
            </a:br>
            <a:r>
              <a:rPr lang="cs-CZ" sz="1200"/>
              <a:t>2001-, 15.1.2009 [cit. 2013-01-14]. Dostupné z: </a:t>
            </a:r>
            <a:r>
              <a:rPr lang="cs-CZ" sz="1200">
                <a:hlinkClick r:id="rId14"/>
              </a:rPr>
              <a:t>http://cs.wikipedia.org/wiki/Soubor:Jan_Vil%C3%ADmek_-_Jan_Evangelista</a:t>
            </a:r>
            <a:r>
              <a:rPr lang="cs-CZ" sz="1200"/>
              <a:t/>
            </a:r>
            <a:br>
              <a:rPr lang="cs-CZ" sz="1200"/>
            </a:br>
            <a:r>
              <a:rPr lang="cs-CZ" sz="1200"/>
              <a:t>_Purkyn%C4%9B.jpg</a:t>
            </a:r>
            <a:endParaRPr lang="cs-CZ" sz="1200">
              <a:solidFill>
                <a:srgbClr val="000066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1"/>
          <p:cNvSpPr txBox="1">
            <a:spLocks noChangeArrowheads="1"/>
          </p:cNvSpPr>
          <p:nvPr/>
        </p:nvSpPr>
        <p:spPr bwMode="auto">
          <a:xfrm>
            <a:off x="381000" y="228600"/>
            <a:ext cx="89963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1200" dirty="0"/>
              <a:t> Vladimír Růžička.jpg. In: </a:t>
            </a:r>
            <a:r>
              <a:rPr lang="cs-CZ" sz="1200" i="1" dirty="0"/>
              <a:t>Wikipedia: the free encyclopedia</a:t>
            </a:r>
            <a:r>
              <a:rPr lang="cs-CZ" sz="1200" dirty="0"/>
              <a:t> [online]. San Francisco (CA): Wikimedia Foundation, 2001-, 17.2.</a:t>
            </a:r>
            <a:br>
              <a:rPr lang="cs-CZ" sz="1200" dirty="0"/>
            </a:br>
            <a:r>
              <a:rPr lang="cs-CZ" sz="1200" dirty="0"/>
              <a:t>2010 [cit. 2013-01-14]. Dostupné z: </a:t>
            </a:r>
            <a:r>
              <a:rPr lang="cs-CZ" sz="1200" dirty="0">
                <a:hlinkClick r:id="rId2"/>
              </a:rPr>
              <a:t>http://cs.wikipedia.org/wiki/Soubor:Vladim%C3%ADr_R%C5%AF%C5%BEi%C4%8Dka</a:t>
            </a:r>
            <a:r>
              <a:rPr lang="cs-CZ" sz="1200" dirty="0"/>
              <a:t>.</a:t>
            </a:r>
          </a:p>
          <a:p>
            <a:pPr>
              <a:buFont typeface="Arial" charset="0"/>
              <a:buChar char="•"/>
            </a:pPr>
            <a:r>
              <a:rPr lang="cs-CZ" sz="1200" dirty="0"/>
              <a:t> </a:t>
            </a:r>
            <a:r>
              <a:rPr lang="en-US" sz="1200" dirty="0"/>
              <a:t>Jan Ferdinand Brokov. In: </a:t>
            </a:r>
            <a:r>
              <a:rPr lang="en-US" sz="1200" i="1" dirty="0"/>
              <a:t>Wikipedia: the free encyclopedia</a:t>
            </a:r>
            <a:r>
              <a:rPr lang="en-US" sz="1200" dirty="0"/>
              <a:t> [online]. San Francisco (CA): Wikimedia Foundation, 2001-, 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en-US" sz="1200" dirty="0"/>
              <a:t>31.7.2009 [cit. 2013-01-14]. Dostupné z: </a:t>
            </a:r>
            <a:r>
              <a:rPr lang="en-US" sz="1200" dirty="0">
                <a:hlinkClick r:id="rId3"/>
              </a:rPr>
              <a:t>http://cs.wikipedia.org/wiki/Soubor:Jan_Ferdinand_Brokov_-_Jan_Vil%C3%ADmek.jpg</a:t>
            </a:r>
            <a:endParaRPr lang="cs-CZ" sz="1200" dirty="0"/>
          </a:p>
          <a:p>
            <a:pPr>
              <a:buFont typeface="Arial" charset="0"/>
              <a:buChar char="•"/>
            </a:pPr>
            <a:r>
              <a:rPr lang="cs-CZ" sz="1200" dirty="0"/>
              <a:t> Miroslav Tyrš.jpg. In: </a:t>
            </a:r>
            <a:r>
              <a:rPr lang="cs-CZ" sz="1200" i="1" dirty="0"/>
              <a:t>Wikipedia: the free encyclopedia</a:t>
            </a:r>
            <a:r>
              <a:rPr lang="cs-CZ" sz="1200" dirty="0"/>
              <a:t> [online]. San Francisco (CA): Wikimedia Foundation, 2001-, 14.1.2009 </a:t>
            </a:r>
            <a:br>
              <a:rPr lang="cs-CZ" sz="1200" dirty="0"/>
            </a:br>
            <a:r>
              <a:rPr lang="cs-CZ" sz="1200" dirty="0"/>
              <a:t>[cit. 2013-01-14]. Dostupné z: </a:t>
            </a:r>
            <a:r>
              <a:rPr lang="cs-CZ" sz="1200" dirty="0">
                <a:hlinkClick r:id="rId4"/>
              </a:rPr>
              <a:t>http://cs.wikipedia.org/wiki/Soubor:Jan_Vil%C3%ADmek_-_Miroslav_Tyr%C5%A1.jpg</a:t>
            </a:r>
            <a:endParaRPr lang="cs-CZ" sz="1200" dirty="0"/>
          </a:p>
          <a:p>
            <a:pPr>
              <a:buFont typeface="Arial" charset="0"/>
              <a:buChar char="•"/>
            </a:pPr>
            <a:r>
              <a:rPr lang="cs-CZ" sz="1200" dirty="0"/>
              <a:t> Jaroslav Vrchlický.jpg. In: </a:t>
            </a:r>
            <a:r>
              <a:rPr lang="cs-CZ" sz="1200" i="1" dirty="0"/>
              <a:t>Wikipedia: the free encyclopedia</a:t>
            </a:r>
            <a:r>
              <a:rPr lang="cs-CZ" sz="1200" dirty="0"/>
              <a:t> [online]. San Francisco (CA): Wikimedia Foundation, 2001-, </a:t>
            </a:r>
            <a:br>
              <a:rPr lang="cs-CZ" sz="1200" dirty="0"/>
            </a:br>
            <a:r>
              <a:rPr lang="cs-CZ" sz="1200" dirty="0"/>
              <a:t>15.1.2009 [cit. 2013-01-14]. Dostupné z: </a:t>
            </a:r>
            <a:r>
              <a:rPr lang="cs-CZ" sz="1200" dirty="0">
                <a:hlinkClick r:id="rId5"/>
              </a:rPr>
              <a:t>http://cs.wikipedia.org/wiki/Soubor:Jan_Vil%C3%ADmek__Jaroslav_Vrchlicky</a:t>
            </a:r>
            <a:r>
              <a:rPr lang="cs-CZ" sz="1200" dirty="0"/>
              <a:t> </a:t>
            </a:r>
          </a:p>
          <a:p>
            <a:r>
              <a:rPr lang="cs-CZ" sz="1200" dirty="0"/>
              <a:t>%C3%BD.jpg</a:t>
            </a:r>
          </a:p>
          <a:p>
            <a:pPr>
              <a:buFont typeface="Arial" charset="0"/>
              <a:buChar char="•"/>
            </a:pPr>
            <a:r>
              <a:rPr lang="cs-CZ" sz="1200" dirty="0"/>
              <a:t> Jiri Bartoska.jpg. In: </a:t>
            </a:r>
            <a:r>
              <a:rPr lang="cs-CZ" sz="1200" i="1" dirty="0"/>
              <a:t>Wikipedia: the free encyclopedia</a:t>
            </a:r>
            <a:r>
              <a:rPr lang="cs-CZ" sz="1200" dirty="0"/>
              <a:t> [online]. San Francisco (CA): Wikimedia Foundation, 2001-, 7.7.2007 [cit. 2013-01-14]. Dostupné z: </a:t>
            </a:r>
            <a:r>
              <a:rPr lang="cs-CZ" sz="1200" dirty="0">
                <a:hlinkClick r:id="rId6"/>
              </a:rPr>
              <a:t>http://cs.wikipedia.org/wiki/Soubor:Jiri_Bartoska.jpg</a:t>
            </a:r>
            <a:endParaRPr lang="cs-CZ" sz="1200" dirty="0"/>
          </a:p>
          <a:p>
            <a:pPr>
              <a:buFont typeface="Arial" charset="0"/>
              <a:buChar char="•"/>
            </a:pPr>
            <a:r>
              <a:rPr lang="cs-CZ" sz="1200" dirty="0"/>
              <a:t> </a:t>
            </a:r>
            <a:r>
              <a:rPr lang="cs-CZ" sz="1200" dirty="0" smtClean="0"/>
              <a:t>Kabat - Mala dama.jpg.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17.5.2007 [cit. 2013-01-14]. Dostupné z: http://cs.wikipedia.org/wiki/Soubor:ESC_2007_Czech_Republic_-_Kabat_-_Mala_dama.jpg </a:t>
            </a:r>
            <a:endParaRPr lang="cs-CZ" sz="1200" dirty="0" smtClean="0"/>
          </a:p>
          <a:p>
            <a:pPr>
              <a:buFont typeface="Arial" charset="0"/>
              <a:buChar char="•"/>
            </a:pPr>
            <a:r>
              <a:rPr lang="cs-CZ" sz="1200" dirty="0" smtClean="0"/>
              <a:t> RNDr. D. Borecký, CSc. a kol. </a:t>
            </a:r>
            <a:r>
              <a:rPr lang="cs-CZ" sz="1200" i="1" dirty="0" smtClean="0"/>
              <a:t>Zeměpis pro 8. ročník</a:t>
            </a:r>
            <a:r>
              <a:rPr lang="cs-CZ" sz="1200" dirty="0" smtClean="0"/>
              <a:t>. Brno: Nová škola, 2009. ISBN 80-7289-102-2</a:t>
            </a:r>
          </a:p>
          <a:p>
            <a:pPr>
              <a:buFont typeface="Arial" charset="0"/>
              <a:buChar char="•"/>
            </a:pPr>
            <a:endParaRPr lang="cs-CZ" sz="1200" smtClean="0"/>
          </a:p>
          <a:p>
            <a:pPr>
              <a:buFont typeface="Arial" charset="0"/>
              <a:buChar char="•"/>
            </a:pPr>
            <a:endParaRPr lang="cs-CZ" sz="1200" dirty="0" smtClean="0"/>
          </a:p>
          <a:p>
            <a:endParaRPr lang="cs-CZ" sz="1200" dirty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307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/>
              <a:t>Digitální učební materiál je určen k seznámení žáků k tématu </a:t>
            </a:r>
            <a:br>
              <a:rPr lang="cs-CZ"/>
            </a:br>
            <a:r>
              <a:rPr lang="cs-CZ"/>
              <a:t>    ÚSTECKÝ KRAJ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Materiál rozvíjí nově získané vědomosti a dovednosti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Je určen pro předmět zeměpis a ročník 8.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Tento materiál vznikl jako doplňující materiál k učebnici: </a:t>
            </a:r>
            <a:br>
              <a:rPr lang="cs-CZ"/>
            </a:br>
            <a:r>
              <a:rPr lang="cs-CZ"/>
              <a:t>    MILAN HOLEČEK A KOL. </a:t>
            </a:r>
            <a:r>
              <a:rPr lang="cs-CZ" i="1"/>
              <a:t>Česká republika pro 8. a 9. ročník základní </a:t>
            </a:r>
            <a:br>
              <a:rPr lang="cs-CZ" i="1"/>
            </a:br>
            <a:r>
              <a:rPr lang="cs-CZ" i="1"/>
              <a:t>    školy</a:t>
            </a:r>
            <a:r>
              <a:rPr lang="cs-CZ"/>
              <a:t>. Praha: Fortuna, 2005. ISBN 80-7168--930-0</a:t>
            </a:r>
          </a:p>
          <a:p>
            <a:pPr>
              <a:buFont typeface="Arial" charset="0"/>
              <a:buChar char="•"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solidFill>
                  <a:srgbClr val="000066"/>
                </a:solidFill>
              </a:rPr>
              <a:t>ÚSTECKÝ KRAJ</a:t>
            </a:r>
          </a:p>
        </p:txBody>
      </p:sp>
      <p:pic>
        <p:nvPicPr>
          <p:cNvPr id="5" name="Zástupný symbol pro obsah 4" descr="800px-Labe_u_Lovos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3048000" cy="1752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Zástupný symbol pro obsah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000066"/>
                </a:solidFill>
              </a:rPr>
              <a:t>Poloha kraje ČR</a:t>
            </a:r>
          </a:p>
        </p:txBody>
      </p:sp>
      <p:pic>
        <p:nvPicPr>
          <p:cNvPr id="6" name="Obrázek 5" descr="800px-EPRU_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124200"/>
            <a:ext cx="30480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800PX-~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800600"/>
            <a:ext cx="3048000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2004_Ustecky_kraj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276600"/>
            <a:ext cx="4008438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Šipka doprava se zářezem 8"/>
          <p:cNvSpPr/>
          <p:nvPr/>
        </p:nvSpPr>
        <p:spPr bwMode="auto">
          <a:xfrm rot="3055897">
            <a:off x="3690144" y="2350294"/>
            <a:ext cx="2046287" cy="733425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000066"/>
                </a:solidFill>
                <a:cs typeface="+mn-cs"/>
              </a:rPr>
              <a:t>Ústecký kraj</a:t>
            </a:r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>
                <a:solidFill>
                  <a:srgbClr val="000066"/>
                </a:solidFill>
              </a:rPr>
              <a:t>ÚSTECKÝ KRAJ - </a:t>
            </a:r>
            <a:r>
              <a:rPr lang="cs-CZ" sz="3200" smtClean="0">
                <a:solidFill>
                  <a:srgbClr val="000066"/>
                </a:solidFill>
              </a:rPr>
              <a:t>znak, vlajka</a:t>
            </a:r>
            <a:endParaRPr lang="cs-CZ" sz="3600" smtClean="0">
              <a:solidFill>
                <a:srgbClr val="000066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000066"/>
                </a:solidFill>
              </a:rPr>
              <a:t>Znak kraje</a:t>
            </a:r>
          </a:p>
        </p:txBody>
      </p:sp>
      <p:sp>
        <p:nvSpPr>
          <p:cNvPr id="512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000066"/>
                </a:solidFill>
              </a:rPr>
              <a:t>Vlajka kraje</a:t>
            </a:r>
          </a:p>
        </p:txBody>
      </p:sp>
      <p:pic>
        <p:nvPicPr>
          <p:cNvPr id="5" name="Obrázek 4" descr="498px-Usti_nad_Labem_Region_CoA_CZ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438400"/>
            <a:ext cx="2949575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Flag_of_Usti_nad_Labem_Region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743200"/>
            <a:ext cx="3810000" cy="253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1"/>
          <p:cNvSpPr txBox="1">
            <a:spLocks noChangeArrowheads="1"/>
          </p:cNvSpPr>
          <p:nvPr/>
        </p:nvSpPr>
        <p:spPr bwMode="auto">
          <a:xfrm>
            <a:off x="457200" y="228600"/>
            <a:ext cx="8764588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66"/>
                </a:solidFill>
              </a:rPr>
              <a:t>Základní údaje: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Poloha: leží na severozápadě ČR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sousedí s Německem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různorodý charakter  krajiny – NP České Švýcarsko/krajina zdevastovaná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                  těžbou hnědého uhlí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krajským městem je Ústí nad Labem</a:t>
            </a:r>
          </a:p>
          <a:p>
            <a:endParaRPr lang="cs-CZ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Povrch: sever – České Švýcarsko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západ – Krušné hory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Děčínská vrchovina 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Labe u Hřenska /115 m. n. m. – nejníže položené místo ČR/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Labské pískovce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východ – Lužické hory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Polabská nížina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střed – České středohoří /Milešovka 837 m. n. m. – největrnější místo ČR,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           vyhaslá sopka/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Česká křídová tabule /Říp 461 m. n. m./</a:t>
            </a:r>
          </a:p>
          <a:p>
            <a:endParaRPr lang="cs-CZ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CHKO: České středohoří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Kokořínsko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Labské pískovce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Lužické hory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NP: České Švýcarsko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</a:t>
            </a: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450PX-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2438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800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04800"/>
            <a:ext cx="2438400" cy="163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800PX-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581400"/>
            <a:ext cx="24384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Lech_1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762000"/>
            <a:ext cx="1749425" cy="235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Blick_von_der_Elbe_aus_auf_Hrensk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2362200"/>
            <a:ext cx="24384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800px-Porta_Bohemic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4572000"/>
            <a:ext cx="24384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457200" y="5257800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Klínovec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352800" y="190500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Milešovka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324600" y="5334000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Říp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29400" y="3124200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Lech s bratry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352800" y="6248400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Brána Čech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352800" y="4038600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Labe – nejnižší bod</a:t>
            </a:r>
            <a:endParaRPr lang="cs-CZ" sz="1400" dirty="0">
              <a:solidFill>
                <a:srgbClr val="000066"/>
              </a:solidFill>
            </a:endParaRPr>
          </a:p>
        </p:txBody>
      </p:sp>
      <p:pic>
        <p:nvPicPr>
          <p:cNvPr id="15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ovéPole 1"/>
          <p:cNvSpPr txBox="1">
            <a:spLocks noChangeArrowheads="1"/>
          </p:cNvSpPr>
          <p:nvPr/>
        </p:nvSpPr>
        <p:spPr bwMode="auto">
          <a:xfrm>
            <a:off x="609600" y="609600"/>
            <a:ext cx="733107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Vodstvo: řeky – Labe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přítoky Labe – Ohře, Ploučnice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přehradní nádrž – Nechranice /na Ohři/</a:t>
            </a:r>
          </a:p>
          <a:p>
            <a:endParaRPr lang="cs-CZ" dirty="0">
              <a:solidFill>
                <a:srgbClr val="000066"/>
              </a:solidFill>
            </a:endParaRPr>
          </a:p>
          <a:p>
            <a:r>
              <a:rPr lang="cs-CZ" sz="2000" b="1" dirty="0">
                <a:solidFill>
                  <a:srgbClr val="000066"/>
                </a:solidFill>
              </a:rPr>
              <a:t>Obyvatelstvo a sídla: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kraj má poměrně vysokou hustotu zalidnění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nejhustěji osídleny podkrušnohorské pánve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podkrušnohorská města - Chomutov, Most, Teplice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města na Labi – Ústí nad Labem, Děčín /největší český říční přístav/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další města: Litoměřice, Louny, Žatec 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nejvyšší míra nezaměstnanosti v celé ČR</a:t>
            </a:r>
          </a:p>
          <a:p>
            <a:endParaRPr lang="cs-CZ" sz="2000" b="1" dirty="0">
              <a:solidFill>
                <a:srgbClr val="000066"/>
              </a:solidFill>
            </a:endParaRPr>
          </a:p>
        </p:txBody>
      </p:sp>
      <p:pic>
        <p:nvPicPr>
          <p:cNvPr id="4" name="Obrázek 3" descr="80BB6D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114800"/>
            <a:ext cx="30480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800px-Usti_kost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4114800"/>
            <a:ext cx="30480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3810000" y="3810000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Ústí nad Labem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43000" y="6172200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Mariánský most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953000" y="6172200"/>
            <a:ext cx="2929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Kostel N. P. Marie – vychýlená věž</a:t>
            </a:r>
            <a:endParaRPr lang="cs-CZ" sz="1400" dirty="0">
              <a:solidFill>
                <a:srgbClr val="000066"/>
              </a:solidFill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0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00PX-~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8600"/>
            <a:ext cx="289560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 descr="800PX-~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8600"/>
            <a:ext cx="2895600" cy="173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800px-Dec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2362200"/>
            <a:ext cx="2895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800px-Zatec_CZ_Rimg02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2362200"/>
            <a:ext cx="2895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800px-Dec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4495800"/>
            <a:ext cx="2895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800px-Usti_nad_labe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4495800"/>
            <a:ext cx="2895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1066800" y="1905000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Most - sídliště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05400" y="1981200"/>
            <a:ext cx="2659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Litoměřice – kostel sv. Štěpána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66800" y="4038600"/>
            <a:ext cx="65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Děčín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105400" y="40386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Žatec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66800" y="6248400"/>
            <a:ext cx="1328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Teplice - lázně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105400" y="6248400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Ústí nad Labem</a:t>
            </a:r>
            <a:endParaRPr lang="cs-CZ" sz="1400" dirty="0">
              <a:solidFill>
                <a:srgbClr val="000066"/>
              </a:solidFill>
            </a:endParaRPr>
          </a:p>
        </p:txBody>
      </p:sp>
      <p:pic>
        <p:nvPicPr>
          <p:cNvPr id="15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10000"/>
              </a:schemeClr>
            </a:gs>
            <a:gs pos="21000">
              <a:srgbClr val="4D4D4D"/>
            </a:gs>
            <a:gs pos="21000">
              <a:srgbClr val="4D4D4D"/>
            </a:gs>
            <a:gs pos="75000">
              <a:srgbClr val="4D4D4D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ovéPole 1"/>
          <p:cNvSpPr txBox="1">
            <a:spLocks noChangeArrowheads="1"/>
          </p:cNvSpPr>
          <p:nvPr/>
        </p:nvSpPr>
        <p:spPr bwMode="auto">
          <a:xfrm>
            <a:off x="457200" y="228600"/>
            <a:ext cx="8643938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66"/>
                </a:solidFill>
              </a:rPr>
              <a:t>Hospodářství: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vysoce rozvinutá průmyslová výroba: Podkrušnohoří /Chomutov, Most, Teplice/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těžba hnědého uhlí: Mostecká hnědouhelná pánev /těžba je omezována/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zemědělská oblast: podél toků Labe a Ohře /zemědělská půda zaujímá více jak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½ rozlohy kraje/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úrodná půda /černozem, hnědozem/ - pěstování ovoce 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                                                 a zeleniny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pěstování chmele – Žatec, Louny, Litoměřice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periferní /okrajové/ území: Šluknovský výběžek</a:t>
            </a:r>
          </a:p>
          <a:p>
            <a:endParaRPr lang="cs-CZ">
              <a:solidFill>
                <a:srgbClr val="000066"/>
              </a:solidFill>
            </a:endParaRPr>
          </a:p>
          <a:p>
            <a:r>
              <a:rPr lang="cs-CZ" sz="2000" b="1">
                <a:solidFill>
                  <a:srgbClr val="000066"/>
                </a:solidFill>
              </a:rPr>
              <a:t>Odvětví: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energetický průmysl – tepelné elektrárny: Prunéřov, Tušimice, Počerady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chemický průmysl – </a:t>
            </a:r>
            <a:r>
              <a:rPr lang="cs-CZ">
                <a:solidFill>
                  <a:srgbClr val="000066"/>
                </a:solidFill>
                <a:hlinkClick r:id="rId2"/>
              </a:rPr>
              <a:t>Unipetrol</a:t>
            </a:r>
            <a:r>
              <a:rPr lang="cs-CZ">
                <a:solidFill>
                  <a:srgbClr val="000066"/>
                </a:solidFill>
              </a:rPr>
              <a:t> Litvínov /agrochemie, petrochemie,rafinerie/</a:t>
            </a:r>
          </a:p>
          <a:p>
            <a:r>
              <a:rPr lang="cs-CZ">
                <a:solidFill>
                  <a:srgbClr val="000066"/>
                </a:solidFill>
              </a:rPr>
              <a:t>   zpracovatelský chemický průmysl – Setuza Ústí nad Labem - </a:t>
            </a:r>
            <a:r>
              <a:rPr lang="cs-CZ">
                <a:solidFill>
                  <a:srgbClr val="000066"/>
                </a:solidFill>
                <a:hlinkClick r:id="rId3"/>
              </a:rPr>
              <a:t>Oleochem</a:t>
            </a:r>
            <a:r>
              <a:rPr lang="cs-CZ">
                <a:solidFill>
                  <a:srgbClr val="000066"/>
                </a:solidFill>
              </a:rPr>
              <a:t> 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             /prací prášky, mýdla, zubní pasty/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              </a:t>
            </a:r>
            <a:r>
              <a:rPr lang="cs-CZ">
                <a:solidFill>
                  <a:srgbClr val="000066"/>
                </a:solidFill>
                <a:hlinkClick r:id="rId4"/>
              </a:rPr>
              <a:t>Spolpharma</a:t>
            </a:r>
            <a:r>
              <a:rPr lang="cs-CZ">
                <a:solidFill>
                  <a:srgbClr val="000066"/>
                </a:solidFill>
              </a:rPr>
              <a:t> Ústí, </a:t>
            </a:r>
            <a:r>
              <a:rPr lang="cs-CZ">
                <a:solidFill>
                  <a:srgbClr val="000066"/>
                </a:solidFill>
                <a:hlinkClick r:id="rId5"/>
              </a:rPr>
              <a:t>Lovochemie</a:t>
            </a:r>
            <a:r>
              <a:rPr lang="cs-CZ">
                <a:solidFill>
                  <a:srgbClr val="000066"/>
                </a:solidFill>
              </a:rPr>
              <a:t>, Lukana Oil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sklářský průmysl – </a:t>
            </a:r>
            <a:r>
              <a:rPr lang="cs-CZ">
                <a:solidFill>
                  <a:srgbClr val="000066"/>
                </a:solidFill>
                <a:hlinkClick r:id="rId3"/>
              </a:rPr>
              <a:t>AGC</a:t>
            </a:r>
            <a:r>
              <a:rPr lang="cs-CZ">
                <a:solidFill>
                  <a:srgbClr val="000066"/>
                </a:solidFill>
              </a:rPr>
              <a:t> Teplice /výroba skla/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textilní průmysl – </a:t>
            </a:r>
            <a:r>
              <a:rPr lang="cs-CZ">
                <a:solidFill>
                  <a:srgbClr val="000066"/>
                </a:solidFill>
                <a:hlinkClick r:id="rId6"/>
              </a:rPr>
              <a:t>Elite</a:t>
            </a:r>
            <a:r>
              <a:rPr lang="cs-CZ">
                <a:solidFill>
                  <a:srgbClr val="000066"/>
                </a:solidFill>
              </a:rPr>
              <a:t> Varnsdorf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lázně – </a:t>
            </a:r>
            <a:r>
              <a:rPr lang="cs-CZ">
                <a:solidFill>
                  <a:srgbClr val="000066"/>
                </a:solidFill>
                <a:hlinkClick r:id="rId7"/>
              </a:rPr>
              <a:t>Teplice</a:t>
            </a:r>
            <a:r>
              <a:rPr lang="cs-CZ">
                <a:solidFill>
                  <a:srgbClr val="000066"/>
                </a:solidFill>
              </a:rPr>
              <a:t>, </a:t>
            </a:r>
            <a:r>
              <a:rPr lang="cs-CZ">
                <a:solidFill>
                  <a:srgbClr val="000066"/>
                </a:solidFill>
                <a:hlinkClick r:id="rId8"/>
              </a:rPr>
              <a:t>Bílina</a:t>
            </a:r>
            <a:r>
              <a:rPr lang="cs-CZ">
                <a:solidFill>
                  <a:srgbClr val="000066"/>
                </a:solidFill>
              </a:rPr>
              <a:t>, </a:t>
            </a:r>
            <a:r>
              <a:rPr lang="cs-CZ">
                <a:solidFill>
                  <a:srgbClr val="000066"/>
                </a:solidFill>
                <a:hlinkClick r:id="rId9"/>
              </a:rPr>
              <a:t>Dubí</a:t>
            </a:r>
            <a:endParaRPr lang="cs-CZ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silniční, železniční a lodní doprava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- silnice E 55 spojující sever a jih Evropy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- mezinárodní železniční trať: Německo – Ústí nad Labem – Praha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- vodní cesta pro nákladní dopravu: Labe spojuje ČR se severním mořem</a:t>
            </a: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0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293</Words>
  <Application>Microsoft Office PowerPoint</Application>
  <PresentationFormat>Předvádění na obrazovce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Výchozí návrh</vt:lpstr>
      <vt:lpstr>ÚSTECKÝ KRAJ</vt:lpstr>
      <vt:lpstr>Anotace:</vt:lpstr>
      <vt:lpstr>ÚSTECKÝ KRAJ</vt:lpstr>
      <vt:lpstr>ÚSTECKÝ KRAJ - znak, vlajka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Osobnosti ÚSTECKÉHO KRAJE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Mirek</dc:creator>
  <cp:lastModifiedBy>Mirek</cp:lastModifiedBy>
  <cp:revision>153</cp:revision>
  <cp:lastPrinted>1601-01-01T00:00:00Z</cp:lastPrinted>
  <dcterms:created xsi:type="dcterms:W3CDTF">1601-01-01T00:00:00Z</dcterms:created>
  <dcterms:modified xsi:type="dcterms:W3CDTF">2013-01-16T23:28:34Z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