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  <p:sldId id="265" r:id="rId7"/>
    <p:sldId id="267" r:id="rId8"/>
    <p:sldId id="268" r:id="rId9"/>
    <p:sldId id="269" r:id="rId10"/>
    <p:sldId id="270" r:id="rId11"/>
    <p:sldId id="272" r:id="rId12"/>
    <p:sldId id="263" r:id="rId13"/>
    <p:sldId id="262" r:id="rId14"/>
    <p:sldId id="266" r:id="rId15"/>
    <p:sldId id="271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60C1E-0187-4659-8D58-C8F4AE6817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373D5-7CCB-4D67-87D6-3D55C40EE9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870C6-770F-49AA-8AF2-59F3876CCC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DBE7D-040B-4FFD-82A2-3A9E8F74EB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70D7C-234E-42DF-8AA5-C70557BABE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F38CD-BCAC-4E38-81BD-177025E68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22481-5783-4290-8C15-6F8A9C13F3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9988A-1A60-44DA-A782-053591863F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7D635-890A-4181-BCB7-F0CA38B3C6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66C23-4F29-4A4A-84BD-6D478C3AE6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BBA3E-D556-43E5-A814-9BC678AEA5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1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5A425FF-BE88-45A8-BB89-C134B926C2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Bedrich_Smetana.jpg" TargetMode="External"/><Relationship Id="rId13" Type="http://schemas.openxmlformats.org/officeDocument/2006/relationships/hyperlink" Target="http://cs.wikipedia.org/wiki/Soubor:F_Filipovsk%C3%BD_autograph.jpg" TargetMode="External"/><Relationship Id="rId3" Type="http://schemas.openxmlformats.org/officeDocument/2006/relationships/hyperlink" Target="http://cs.wikipedia.org/wiki/Soubor:Flag_of_Pardubice_Region.svg" TargetMode="External"/><Relationship Id="rId7" Type="http://schemas.openxmlformats.org/officeDocument/2006/relationships/hyperlink" Target="http://cs.wikipedia.org/wiki/Soubor:Josef_Ressel.jpg" TargetMode="External"/><Relationship Id="rId12" Type="http://schemas.openxmlformats.org/officeDocument/2006/relationships/hyperlink" Target="http://cs.wikipedia.org/wiki/Soubor:Louis_de_funes_1978_ws_1-zoom-frameless.png" TargetMode="External"/><Relationship Id="rId2" Type="http://schemas.openxmlformats.org/officeDocument/2006/relationships/hyperlink" Target="http://cs.wikipedia.org/wiki/Soubor:Pardubice_Region_Co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Jan_Vil%C3%ADmek_-_Prokop_Divi%C5%A1.jpg" TargetMode="External"/><Relationship Id="rId11" Type="http://schemas.openxmlformats.org/officeDocument/2006/relationships/hyperlink" Target="http://cs.wikipedia.org/wiki/Soubor:Martinu_1943.jpg" TargetMode="External"/><Relationship Id="rId5" Type="http://schemas.openxmlformats.org/officeDocument/2006/relationships/hyperlink" Target="http://cs.wikipedia.org/wiki/Soubor:Se%C4%8D_-_p%C5%99ehrada" TargetMode="External"/><Relationship Id="rId10" Type="http://schemas.openxmlformats.org/officeDocument/2006/relationships/hyperlink" Target="http://cs.wikipedia.org/wiki/Soubor:Jan_Kaspar.jpg" TargetMode="External"/><Relationship Id="rId4" Type="http://schemas.openxmlformats.org/officeDocument/2006/relationships/hyperlink" Target="http://cs.wikipedia.org/wiki/Soubor:2004_Pardubicky_kraj.PNG" TargetMode="External"/><Relationship Id="rId9" Type="http://schemas.openxmlformats.org/officeDocument/2006/relationships/hyperlink" Target="http://cs.wikipedia.org/wiki/Soubor:Emil_Holub.jpg" TargetMode="External"/><Relationship Id="rId1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Pardubice_CZ_Zelena_brana.JPG" TargetMode="External"/><Relationship Id="rId13" Type="http://schemas.openxmlformats.org/officeDocument/2006/relationships/hyperlink" Target="http://cs.wikipedia.org/wiki/Soubor:Litomysl3.jpg" TargetMode="External"/><Relationship Id="rId3" Type="http://schemas.openxmlformats.org/officeDocument/2006/relationships/hyperlink" Target="http://cs.wikipedia.org/wiki/Soubor:Dev%C4%9Bt_skal_-vrcholov%C3%A1_vyhl%C3%ADdka.jpg" TargetMode="External"/><Relationship Id="rId7" Type="http://schemas.openxmlformats.org/officeDocument/2006/relationships/hyperlink" Target="http://cs.wikipedia.org/wiki/Soubor:Lichnice-leden.jpg" TargetMode="External"/><Relationship Id="rId12" Type="http://schemas.openxmlformats.org/officeDocument/2006/relationships/hyperlink" Target="http://cs.wikipedia.org/wiki/Soubor:Toulovcovy_ma%C5%A1tale.jpg" TargetMode="External"/><Relationship Id="rId17" Type="http://schemas.openxmlformats.org/officeDocument/2006/relationships/image" Target="../media/image6.jpeg"/><Relationship Id="rId2" Type="http://schemas.openxmlformats.org/officeDocument/2006/relationships/hyperlink" Target="http://cs.wikipedia.org/wiki/Soubor:Kralicky-Sneznik-04.jpg" TargetMode="External"/><Relationship Id="rId16" Type="http://schemas.openxmlformats.org/officeDocument/2006/relationships/hyperlink" Target="http://cs.wikipedia.org/wiki/Soubor:Vesel%C3%BDKopec2008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Pramen_Moravy_(1).JPG" TargetMode="External"/><Relationship Id="rId11" Type="http://schemas.openxmlformats.org/officeDocument/2006/relationships/hyperlink" Target="http://cs.wikipedia.org/wiki/Soubor:Pardubice,_M%C3%ADru_ave.jpg" TargetMode="External"/><Relationship Id="rId5" Type="http://schemas.openxmlformats.org/officeDocument/2006/relationships/hyperlink" Target="http://cs.wikipedia.org/wiki/Soubor:Se%C4%8D-pohled_pod_hr%C3%A1z.jpg" TargetMode="External"/><Relationship Id="rId15" Type="http://schemas.openxmlformats.org/officeDocument/2006/relationships/hyperlink" Target="http://cs.wikipedia.org/wiki/Soubor:Kun%C4%9Btick%C3%A1_Hora_from_air_M1_-3.jpg" TargetMode="External"/><Relationship Id="rId10" Type="http://schemas.openxmlformats.org/officeDocument/2006/relationships/hyperlink" Target="http://cs.wikipedia.org/wiki/Soubor:Ceska-Trebova-Zeleznice-Nadrazi-1.jpg" TargetMode="External"/><Relationship Id="rId4" Type="http://schemas.openxmlformats.org/officeDocument/2006/relationships/hyperlink" Target="http://cs.wikipedia.org/wiki/Soubor:Pastvinska_prehrada_2.jpg" TargetMode="External"/><Relationship Id="rId9" Type="http://schemas.openxmlformats.org/officeDocument/2006/relationships/hyperlink" Target="http://cs.wikipedia.org/wiki/Soubor:Litomy%C5%A1l_n%C3%A1m%C4%9Bst%C3%AD.jpg" TargetMode="External"/><Relationship Id="rId14" Type="http://schemas.openxmlformats.org/officeDocument/2006/relationships/hyperlink" Target="http://cs.wikipedia.org/wiki/Soubor:Lezaky_kriz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NH_hrad_5.jpg" TargetMode="External"/><Relationship Id="rId2" Type="http://schemas.openxmlformats.org/officeDocument/2006/relationships/hyperlink" Target="http://cs.wikipedia.org/wiki/Soubor:Kladruby_nad_Labem_-_kon%C4%9B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cs.wikipedia.org/wiki/Soubor:Josef_Go%C4%8D%C3%A1r_pavillion_L%C3%A1zn%C4%9B_Bohdane%C4%8D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xplosia.cz/" TargetMode="External"/><Relationship Id="rId3" Type="http://schemas.openxmlformats.org/officeDocument/2006/relationships/hyperlink" Target="http://kultura.infocesko.cz/content/pardubicko-chrudimsko-hlinecko-kultura-muzea-muzeum-perniku-pohadek-raby-u-pardubic.aspx" TargetMode="External"/><Relationship Id="rId7" Type="http://schemas.openxmlformats.org/officeDocument/2006/relationships/hyperlink" Target="http://www.paramo.cz/cs/" TargetMode="External"/><Relationship Id="rId12" Type="http://schemas.openxmlformats.org/officeDocument/2006/relationships/image" Target="../media/image6.jpeg"/><Relationship Id="rId2" Type="http://schemas.openxmlformats.org/officeDocument/2006/relationships/hyperlink" Target="http://www.pardubickypernik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ta.cz/" TargetMode="External"/><Relationship Id="rId11" Type="http://schemas.openxmlformats.org/officeDocument/2006/relationships/hyperlink" Target="http://www.hedva.cz/" TargetMode="External"/><Relationship Id="rId5" Type="http://schemas.openxmlformats.org/officeDocument/2006/relationships/hyperlink" Target="http://www.iveco.com/Pages/welcome.html" TargetMode="External"/><Relationship Id="rId10" Type="http://schemas.openxmlformats.org/officeDocument/2006/relationships/hyperlink" Target="http://www.litex.cz/" TargetMode="External"/><Relationship Id="rId4" Type="http://schemas.openxmlformats.org/officeDocument/2006/relationships/hyperlink" Target="http://www.sor.cz/site/index.php" TargetMode="External"/><Relationship Id="rId9" Type="http://schemas.openxmlformats.org/officeDocument/2006/relationships/hyperlink" Target="http://www.tomil.cz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PARDUBICKÝ KRAJ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1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Jitka Kořístková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a Mateřská škola Kašava, okres Zlín, příspěvková organizace</a:t>
            </a:r>
          </a:p>
          <a:p>
            <a:pPr algn="ctr"/>
            <a:endParaRPr lang="cs-CZ"/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773PX-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609600"/>
            <a:ext cx="25908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Lezaky_kri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581400"/>
            <a:ext cx="25908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800px-Ceska-Trebova-Zeleznice-Nadrazi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609600"/>
            <a:ext cx="2627313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805B4D~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3581400"/>
            <a:ext cx="26670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ovéPole 10"/>
          <p:cNvSpPr txBox="1"/>
          <p:nvPr/>
        </p:nvSpPr>
        <p:spPr>
          <a:xfrm>
            <a:off x="1219200" y="2667000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Kunětická hora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219200" y="5638800"/>
            <a:ext cx="2907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Skanzen Vysočina – Veselý kopec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029200" y="5638800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Ležáky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953000" y="2667000"/>
            <a:ext cx="1746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Toulovcovy maštale</a:t>
            </a:r>
            <a:endParaRPr lang="cs-CZ" sz="1400" dirty="0">
              <a:solidFill>
                <a:srgbClr val="000066"/>
              </a:solidFill>
            </a:endParaRPr>
          </a:p>
        </p:txBody>
      </p:sp>
      <p:pic>
        <p:nvPicPr>
          <p:cNvPr id="15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00px-Kladruby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581400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 descr="Litomysl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838200"/>
            <a:ext cx="28194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800px-NH_hrad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838200"/>
            <a:ext cx="28194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800px-Kladruby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581400"/>
            <a:ext cx="2819399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1066800" y="5638800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Lázně - Bohdaneč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90600" y="2895600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Zámek Litomyšl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29200" y="2895600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Zámek Nové Hrady</a:t>
            </a:r>
            <a:endParaRPr lang="cs-CZ" sz="1400" dirty="0">
              <a:solidFill>
                <a:srgbClr val="000066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029200" y="5638800"/>
            <a:ext cx="1906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0066"/>
                </a:solidFill>
              </a:rPr>
              <a:t>Hřebčín v Kladrubech</a:t>
            </a:r>
            <a:br>
              <a:rPr lang="cs-CZ" sz="1400" dirty="0" smtClean="0">
                <a:solidFill>
                  <a:srgbClr val="000066"/>
                </a:solidFill>
              </a:rPr>
            </a:br>
            <a:endParaRPr lang="cs-CZ" sz="1400" dirty="0">
              <a:solidFill>
                <a:srgbClr val="000066"/>
              </a:solidFill>
            </a:endParaRPr>
          </a:p>
        </p:txBody>
      </p:sp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300" smtClean="0">
                <a:solidFill>
                  <a:srgbClr val="000066"/>
                </a:solidFill>
              </a:rPr>
              <a:t>Osobnosti PARDUBICKÉHO KRAJE</a:t>
            </a:r>
            <a:endParaRPr lang="cs-CZ" sz="3300" smtClean="0"/>
          </a:p>
        </p:txBody>
      </p:sp>
      <p:pic>
        <p:nvPicPr>
          <p:cNvPr id="3" name="Obrázek 2" descr="467PX-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18288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536px-Josef_Ress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295400"/>
            <a:ext cx="18288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Bedrich_Smeta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295400"/>
            <a:ext cx="18288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430px-Emil_Holu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1295400"/>
            <a:ext cx="18288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5" name="Obrázek 6" descr="Jan_Kaspa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0386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Obrázek 7" descr="Martinu_194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40386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Louis_de_funes_1978_ws_1-zoom-frameles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 flipH="1" flipV="1">
            <a:off x="4800600" y="4876800"/>
            <a:ext cx="1600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 descr="800PX-~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24400" y="4114800"/>
            <a:ext cx="18288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 descr="484px-Dominik_Hasek_face_cropp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34200" y="4038600"/>
            <a:ext cx="18288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ovéPole 1"/>
          <p:cNvSpPr txBox="1">
            <a:spLocks noChangeArrowheads="1"/>
          </p:cNvSpPr>
          <p:nvPr/>
        </p:nvSpPr>
        <p:spPr bwMode="auto">
          <a:xfrm>
            <a:off x="685800" y="228600"/>
            <a:ext cx="8564563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000066"/>
                </a:solidFill>
              </a:rPr>
              <a:t>Zdroje:</a:t>
            </a:r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Pardubice Region CoA CZ.svg.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</a:t>
            </a:r>
            <a:br>
              <a:rPr lang="cs-CZ" sz="1200"/>
            </a:br>
            <a:r>
              <a:rPr lang="cs-CZ" sz="1200"/>
              <a:t>Foundation, 2001-, 21.5.2007 [cit. 2012-12-29]. Dostupné z: </a:t>
            </a:r>
            <a:r>
              <a:rPr lang="cs-CZ" sz="1200">
                <a:hlinkClick r:id="rId2"/>
              </a:rPr>
              <a:t>http://cs.wikipedia.org/wiki/Soubor:Pardubice_Region_CoA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Flag of Pardubice Region.svg.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</a:t>
            </a:r>
            <a:br>
              <a:rPr lang="cs-CZ" sz="1200"/>
            </a:br>
            <a:r>
              <a:rPr lang="cs-CZ" sz="1200"/>
              <a:t> 2001-, 22.6.2007 [cit. 2012-12-29]. Dostupné z: </a:t>
            </a:r>
            <a:r>
              <a:rPr lang="cs-CZ" sz="1200">
                <a:hlinkClick r:id="rId3"/>
              </a:rPr>
              <a:t>http://cs.wikipedia.org/wiki/Soubor:Flag_of_Pardubice_Region.svg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Pardubicky kraj.PNG.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</a:t>
            </a:r>
            <a:br>
              <a:rPr lang="cs-CZ" sz="1200"/>
            </a:br>
            <a:r>
              <a:rPr lang="cs-CZ" sz="1200"/>
              <a:t>2001-, 5.7.2011 [cit. 2012-12-29]. Dostupné z: </a:t>
            </a:r>
            <a:r>
              <a:rPr lang="cs-CZ" sz="1200">
                <a:hlinkClick r:id="rId4"/>
              </a:rPr>
              <a:t>http://cs.wikipedia.org/wiki/Soubor:2004_Pardubicky_kraj.PNG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Rozhledna Barborka - vyhled na Pardubice.JPG.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</a:t>
            </a:r>
            <a:br>
              <a:rPr lang="cs-CZ" sz="1200"/>
            </a:br>
            <a:r>
              <a:rPr lang="cs-CZ" sz="1200"/>
              <a:t>Wikimedia Foundation, 2001-, 4.8.2008 [cit. 2012-12-29]. Dostupné z: http://cs.wikipedia.org/wiki/Soubor:Rozhledna_</a:t>
            </a:r>
            <a:br>
              <a:rPr lang="cs-CZ" sz="1200"/>
            </a:br>
            <a:r>
              <a:rPr lang="cs-CZ" sz="1200"/>
              <a:t>Barborka_-_vyhled_na_Pardubice.JPG</a:t>
            </a:r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Lichnice-leden.jpg.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</a:t>
            </a:r>
            <a:br>
              <a:rPr lang="cs-CZ" sz="1200"/>
            </a:br>
            <a:r>
              <a:rPr lang="cs-CZ" sz="1200"/>
              <a:t>5.12.2008 [cit. 2012-12-29]. Dostupné z: Lichnice-leden.jpg</a:t>
            </a:r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Seč - přehrada, ostrůvek.jpg.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</a:t>
            </a:r>
            <a:br>
              <a:rPr lang="cs-CZ" sz="1200"/>
            </a:br>
            <a:r>
              <a:rPr lang="cs-CZ" sz="1200"/>
              <a:t>2001-, 8.1.2010 [cit. 2012-12-29]. Dostupné z: </a:t>
            </a:r>
            <a:r>
              <a:rPr lang="cs-CZ" sz="1200">
                <a:hlinkClick r:id="rId5"/>
              </a:rPr>
              <a:t>http://cs.wikipedia.org/wiki/Soubor:Se%C4%8D_-_p%C5%99ehrada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Prokop Diviš.jpg.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15.1.</a:t>
            </a:r>
            <a:br>
              <a:rPr lang="cs-CZ" sz="1200"/>
            </a:br>
            <a:r>
              <a:rPr lang="cs-CZ" sz="1200"/>
              <a:t>2009 [cit. 2013-01-16]. Dostupné z: </a:t>
            </a:r>
            <a:r>
              <a:rPr lang="cs-CZ" sz="1200">
                <a:hlinkClick r:id="rId6"/>
              </a:rPr>
              <a:t>http://cs.wikipedia.org/wiki/Soubor:Jan_Vil%C3%ADmek_-_Prokop_Divi%C5%A1.jpg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Josef Ressel.jpg.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6.6.</a:t>
            </a:r>
            <a:br>
              <a:rPr lang="cs-CZ" sz="1200"/>
            </a:br>
            <a:r>
              <a:rPr lang="cs-CZ" sz="1200"/>
              <a:t>2006 [cit. 2013-01-16]. Dostupné z: </a:t>
            </a:r>
            <a:r>
              <a:rPr lang="cs-CZ" sz="1200">
                <a:hlinkClick r:id="rId7"/>
              </a:rPr>
              <a:t>http://cs.wikipedia.org/wiki/Soubor:Josef_Ressel.jpg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Bedrich Smetana.jpg.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1.11.2009 [cit. 2013-01-16]. Dostupné z: </a:t>
            </a:r>
            <a:r>
              <a:rPr lang="cs-CZ" sz="1200">
                <a:hlinkClick r:id="rId8"/>
              </a:rPr>
              <a:t>http://cs.wikipedia.org/wiki/Soubor:Bedrich_Smetana.jpg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Emil Holub.jpg.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27.1.2011 [cit. 2013-01-16]. Dostupné z: </a:t>
            </a:r>
            <a:r>
              <a:rPr lang="cs-CZ" sz="1200">
                <a:hlinkClick r:id="rId9"/>
              </a:rPr>
              <a:t>http://cs.wikipedia.org/wiki/Soubor:Emil_Holub.jpg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Jan Kaspar.jpg.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23.8.2006 [cit. 2013-01-16]. Dostupné z: </a:t>
            </a:r>
            <a:r>
              <a:rPr lang="cs-CZ" sz="1200">
                <a:hlinkClick r:id="rId10"/>
              </a:rPr>
              <a:t>http://cs.wikipedia.org/wiki/Soubor:Jan_Kaspar.jpg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Martinu 1943.jpg.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1.9.2009 [cit. 2013-01-16]. Dostupné z: </a:t>
            </a:r>
            <a:r>
              <a:rPr lang="cs-CZ" sz="1200">
                <a:hlinkClick r:id="rId11"/>
              </a:rPr>
              <a:t>http://cs.wikipedia.org/wiki/Soubor:Martinu_1943.jpg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Louis de funes 1978 ws 1-zoom-frameless.png.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27.2.2007 [cit. 2013-01-16]. Dostupné z: </a:t>
            </a:r>
            <a:r>
              <a:rPr lang="cs-CZ" sz="1200">
                <a:hlinkClick r:id="rId12"/>
              </a:rPr>
              <a:t>http://cs.wikipedia.org/wiki/Soubor:Louis_de_funes_1978_ws_1-zoom-frameless.png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F Filipovský autograph.jpg.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16.12.2011 [cit. 2013-01-16]. Dostupné z: </a:t>
            </a:r>
            <a:r>
              <a:rPr lang="cs-CZ" sz="1200">
                <a:hlinkClick r:id="rId13"/>
              </a:rPr>
              <a:t>http://cs.wikipedia.org/wiki/Soubor:F_Filipovsk%C3%BD_autograph.jpg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Dominik Hasek face cropped.jpg.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16.4.2010 [cit. 2013-01-16]. Dostupné z: http://cs.wikipedia.org/wiki/Soubor:Dominik_Hasek_face_cropped.jpg</a:t>
            </a:r>
            <a:endParaRPr lang="cs-CZ" sz="1200">
              <a:solidFill>
                <a:srgbClr val="000066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ovéPole 1"/>
          <p:cNvSpPr txBox="1">
            <a:spLocks noChangeArrowheads="1"/>
          </p:cNvSpPr>
          <p:nvPr/>
        </p:nvSpPr>
        <p:spPr bwMode="auto">
          <a:xfrm>
            <a:off x="381000" y="152400"/>
            <a:ext cx="86741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Kralicky-Sneznik-04.jpg.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</a:t>
            </a:r>
            <a:br>
              <a:rPr lang="cs-CZ" sz="1200"/>
            </a:br>
            <a:r>
              <a:rPr lang="cs-CZ" sz="1200"/>
              <a:t>19.8.2008 [cit. 2013-01-20]. Dostupné z: </a:t>
            </a:r>
            <a:r>
              <a:rPr lang="cs-CZ" sz="1200">
                <a:hlinkClick r:id="rId2"/>
              </a:rPr>
              <a:t>http://cs.wikipedia.org/wiki/Soubor:Kralicky-Sneznik-04.jpg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Devět skal - vrcholová vyhlídka.jpg.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28.9.2006 [cit. 2013-01-20]. Dostupné z: </a:t>
            </a:r>
            <a:r>
              <a:rPr lang="cs-CZ" sz="1200">
                <a:hlinkClick r:id="rId3"/>
              </a:rPr>
              <a:t>http://cs.wikipedia.org/wiki/Soubor:Dev%C4%9Bt_skal_-vrcholov%C3%A1_vyhl%C3%ADdka.jpg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Pastvinska prehrada 2.jpg.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19.7.2009 [cit. 2013-01-20]. Dostupné z: </a:t>
            </a:r>
            <a:r>
              <a:rPr lang="cs-CZ" sz="1200">
                <a:hlinkClick r:id="rId4"/>
              </a:rPr>
              <a:t>http://cs.wikipedia.org/wiki/Soubor:Pastvinska_prehrada_2.jpg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Seč-pohled pod hráz.jpg.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28.1.2008 [cit. 2013-01-20]. Dostupné z: </a:t>
            </a:r>
            <a:r>
              <a:rPr lang="cs-CZ" sz="1200">
                <a:hlinkClick r:id="rId5"/>
              </a:rPr>
              <a:t>http://cs.wikipedia.org/wiki/Soubor:Se%C4%8D-pohled_pod_hr%C3%A1z.jpg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Pramen Moravy (1).JPG.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8.11.2009 [cit. 2013-01-20]. Dostupné z: </a:t>
            </a:r>
            <a:r>
              <a:rPr lang="cs-CZ" sz="1200">
                <a:hlinkClick r:id="rId6"/>
              </a:rPr>
              <a:t>http://en.wikipedia.org/wiki/File:Pramen_Moravy_(1).JPG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Lichnice-leden.jpg.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5.12.2008 [cit. 2013-01-20]. Dostupné z: </a:t>
            </a:r>
            <a:r>
              <a:rPr lang="cs-CZ" sz="1200">
                <a:hlinkClick r:id="rId7"/>
              </a:rPr>
              <a:t>http://cs.wikipedia.org/wiki/Soubor:Lichnice-leden.jpg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Pardubice CZ Zelena brana.JPG.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16.4.2005 [cit. 2013-01-20]. Dostupné z: </a:t>
            </a:r>
            <a:r>
              <a:rPr lang="cs-CZ" sz="1200">
                <a:hlinkClick r:id="rId8"/>
              </a:rPr>
              <a:t>http://cs.wikipedia.org/wiki/Soubor:Pardubice_CZ_Zelena_brana.JPG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Litomyšl náměstí.jpg.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13.5.2012 [cit. 2013-01-20]. Dostupné z: </a:t>
            </a:r>
            <a:r>
              <a:rPr lang="cs-CZ" sz="1200">
                <a:hlinkClick r:id="rId9"/>
              </a:rPr>
              <a:t>http://cs.wikipedia.org/wiki/Soubor:Litomy%C5%A1l_n%C3%A1m%C4%9Bst%C3%AD.jpg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Ceska-Trebova-Zeleznice-Nadrazi-1.jpg.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17.6.2007 [cit. 2013-01-20]. Dostupné z: </a:t>
            </a:r>
            <a:r>
              <a:rPr lang="cs-CZ" sz="1200">
                <a:hlinkClick r:id="rId10"/>
              </a:rPr>
              <a:t>http://cs.wikipedia.org/wiki/Soubor:Ceska-Trebova-Zeleznice-Nadrazi-1.jpg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Pardubice, Míru ave.jpg.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24.11.2007 [cit. 2013-01-20]. Dostupné z: </a:t>
            </a:r>
            <a:r>
              <a:rPr lang="cs-CZ" sz="1200">
                <a:hlinkClick r:id="rId11"/>
              </a:rPr>
              <a:t>http://cs.wikipedia.org/wiki/Soubor:Pardubice,_M%C3%ADru_ave.jpg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Toulovcovy maštale.jpg.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7.2.2011 [cit. 2013-01-20]. Dostupné z: </a:t>
            </a:r>
            <a:r>
              <a:rPr lang="cs-CZ" sz="1200">
                <a:hlinkClick r:id="rId12"/>
              </a:rPr>
              <a:t>http://cs.wikipedia.org/wiki/Soubor:Toulovcovy_ma%C5%A1tale.jpg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Litomysl3.jpg.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20.10.2008 [cit. 2013-01-20]. Dostupné z: </a:t>
            </a:r>
            <a:r>
              <a:rPr lang="cs-CZ" sz="1200">
                <a:hlinkClick r:id="rId13"/>
              </a:rPr>
              <a:t>http://cs.wikipedia.org/wiki/Soubor:Litomysl3.jpg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Lezaky kriz.JPG.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20.5.2009 [cit. 2013-01-20]. Dostupné z: </a:t>
            </a:r>
            <a:r>
              <a:rPr lang="cs-CZ" sz="1200">
                <a:hlinkClick r:id="rId14"/>
              </a:rPr>
              <a:t>http://cs.wikipedia.org/wiki/Soubor:Lezaky_kriz.JPG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Kunětická Hora from air M1 -3.jpg.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14.10.2011 [cit. 2013-01-20]. Dostupné z: </a:t>
            </a:r>
            <a:r>
              <a:rPr lang="cs-CZ" sz="1200">
                <a:hlinkClick r:id="rId15"/>
              </a:rPr>
              <a:t>http://cs.wikipedia.org/wiki/Soubor:Kun%C4%9Btick%C3%A1_Hora_from_air_M1_-3.jpg</a:t>
            </a:r>
            <a:endParaRPr lang="cs-CZ" sz="1200"/>
          </a:p>
          <a:p>
            <a:pPr>
              <a:buFont typeface="Arial" charset="0"/>
              <a:buChar char="•"/>
            </a:pPr>
            <a:r>
              <a:rPr lang="cs-CZ" sz="1200">
                <a:solidFill>
                  <a:srgbClr val="000066"/>
                </a:solidFill>
              </a:rPr>
              <a:t> </a:t>
            </a:r>
            <a:r>
              <a:rPr lang="cs-CZ" sz="1200"/>
              <a:t>VeselýKopec2008g.jpg. In: </a:t>
            </a:r>
            <a:r>
              <a:rPr lang="cs-CZ" sz="1200" i="1"/>
              <a:t>Wikipedia: the free encyclopedia</a:t>
            </a:r>
            <a:r>
              <a:rPr lang="cs-CZ" sz="1200"/>
              <a:t> [online]. San Francisco (CA): Wikimedia Foundation, 2001-, 22.1.2011 [cit. 2013-01-20]. Dostupné z: </a:t>
            </a:r>
            <a:r>
              <a:rPr lang="cs-CZ" sz="1200">
                <a:hlinkClick r:id="rId16"/>
              </a:rPr>
              <a:t>http://cs.wikipedia.org/wiki/Soubor:Vesel%C3%BDKopec2008g.jpg</a:t>
            </a:r>
            <a:endParaRPr lang="cs-CZ" sz="1200"/>
          </a:p>
          <a:p>
            <a:endParaRPr lang="cs-CZ" sz="1200">
              <a:solidFill>
                <a:srgbClr val="000066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4800" y="533400"/>
            <a:ext cx="88963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dirty="0" smtClean="0">
                <a:solidFill>
                  <a:srgbClr val="000066"/>
                </a:solidFill>
              </a:rPr>
              <a:t> </a:t>
            </a:r>
            <a:r>
              <a:rPr lang="cs-CZ" sz="1200" dirty="0" smtClean="0"/>
              <a:t>Kladruby nad Labem - koně.jpg.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</a:t>
            </a:r>
            <a:br>
              <a:rPr lang="cs-CZ" sz="1200" dirty="0" smtClean="0"/>
            </a:br>
            <a:r>
              <a:rPr lang="cs-CZ" sz="1200" dirty="0" smtClean="0"/>
              <a:t>2001-, 26.8.2006 [cit. 2013-01-20]. Dostupné z: </a:t>
            </a:r>
            <a:r>
              <a:rPr lang="cs-CZ" sz="1200" dirty="0" smtClean="0">
                <a:hlinkClick r:id="rId2"/>
              </a:rPr>
              <a:t>http://cs.wikipedia.org/wiki/Soubor:Kladruby_nad_Labem_-_kon%C4%9B.jpg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>
                <a:solidFill>
                  <a:srgbClr val="000066"/>
                </a:solidFill>
              </a:rPr>
              <a:t> </a:t>
            </a:r>
            <a:r>
              <a:rPr lang="cs-CZ" sz="1200" dirty="0" smtClean="0"/>
              <a:t>NH hrad 5.jpg.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9.9.2008 [cit. 2013-01-20]. Dostupné z: </a:t>
            </a:r>
            <a:r>
              <a:rPr lang="cs-CZ" sz="1200" dirty="0" smtClean="0">
                <a:hlinkClick r:id="rId3"/>
              </a:rPr>
              <a:t>http://cs.wikipedia.org/wiki/Soubor:NH_hrad_5.jpg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>
                <a:solidFill>
                  <a:srgbClr val="000066"/>
                </a:solidFill>
              </a:rPr>
              <a:t> </a:t>
            </a:r>
            <a:r>
              <a:rPr lang="cs-CZ" sz="1200" dirty="0" smtClean="0"/>
              <a:t>Josef Gočár pavillion Lázně Bohdaneč.JPG. In: </a:t>
            </a:r>
            <a:r>
              <a:rPr lang="cs-CZ" sz="1200" i="1" dirty="0" smtClean="0"/>
              <a:t>Wikipedia: the free encyclopedia</a:t>
            </a:r>
            <a:r>
              <a:rPr lang="cs-CZ" sz="1200" dirty="0" smtClean="0"/>
              <a:t> [online]. San Francisco (CA): Wikimedia Foundation, 2001-, 28.8.2006 [cit. 2013-01-20]. Dostupné z: </a:t>
            </a:r>
            <a:r>
              <a:rPr lang="cs-CZ" sz="1200" dirty="0" smtClean="0">
                <a:hlinkClick r:id="rId4"/>
              </a:rPr>
              <a:t>http://cs.wikipedia.org/wiki/Soubor:Josef_Go%C4%8D%C3%A1r_pavillion_L%C3%A1zn%C4%9B_Bohdane%C4%8D.JPG</a:t>
            </a:r>
            <a:endParaRPr lang="cs-CZ" sz="1200" dirty="0" smtClean="0"/>
          </a:p>
          <a:p>
            <a:pPr>
              <a:buFont typeface="Arial" pitchFamily="34" charset="0"/>
              <a:buChar char="•"/>
            </a:pPr>
            <a:r>
              <a:rPr lang="cs-CZ" sz="1200" dirty="0">
                <a:solidFill>
                  <a:srgbClr val="000066"/>
                </a:solidFill>
              </a:rPr>
              <a:t> </a:t>
            </a:r>
            <a:r>
              <a:rPr lang="cs-CZ" sz="1200" dirty="0" smtClean="0"/>
              <a:t>RNDr. D. Borecký, CSc. a kol. </a:t>
            </a:r>
            <a:r>
              <a:rPr lang="cs-CZ" sz="1200" i="1" dirty="0" smtClean="0"/>
              <a:t>Zeměpis pro 8. ročník</a:t>
            </a:r>
            <a:r>
              <a:rPr lang="cs-CZ" sz="1200" dirty="0" smtClean="0"/>
              <a:t>. Brno: Nová škola, 2009. ISBN 80-7289-102-2</a:t>
            </a:r>
          </a:p>
          <a:p>
            <a:pPr>
              <a:buFont typeface="Arial" pitchFamily="34" charset="0"/>
              <a:buChar char="•"/>
            </a:pPr>
            <a:endParaRPr lang="cs-CZ" sz="1200" dirty="0">
              <a:solidFill>
                <a:srgbClr val="000066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307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/>
              <a:t>Digitální učební materiál je určen k seznámení žáků k tématu </a:t>
            </a:r>
            <a:br>
              <a:rPr lang="cs-CZ"/>
            </a:br>
            <a:r>
              <a:rPr lang="cs-CZ"/>
              <a:t>    PARDUBICKÝ KRAJ</a:t>
            </a:r>
          </a:p>
          <a:p>
            <a:pPr>
              <a:buFont typeface="Wingdings" pitchFamily="2" charset="2"/>
              <a:buChar char="q"/>
            </a:pPr>
            <a:r>
              <a:rPr lang="cs-CZ"/>
              <a:t>Materiál rozvíjí nově získané vědomosti a dovednosti</a:t>
            </a:r>
          </a:p>
          <a:p>
            <a:pPr>
              <a:buFont typeface="Wingdings" pitchFamily="2" charset="2"/>
              <a:buChar char="q"/>
            </a:pPr>
            <a:r>
              <a:rPr lang="cs-CZ"/>
              <a:t>Je určen pro předmět zeměpis a ročník 8.</a:t>
            </a:r>
          </a:p>
          <a:p>
            <a:pPr>
              <a:buFont typeface="Wingdings" pitchFamily="2" charset="2"/>
              <a:buChar char="q"/>
            </a:pPr>
            <a:r>
              <a:rPr lang="cs-CZ"/>
              <a:t>Tento materiál vznikl jako doplňující materiál k učebnici: </a:t>
            </a:r>
            <a:br>
              <a:rPr lang="cs-CZ"/>
            </a:br>
            <a:r>
              <a:rPr lang="cs-CZ"/>
              <a:t>    MILAN HOLEČEK A KOL. </a:t>
            </a:r>
            <a:r>
              <a:rPr lang="cs-CZ" i="1"/>
              <a:t>Česká republika pro 8. a 9. ročník základní </a:t>
            </a:r>
            <a:br>
              <a:rPr lang="cs-CZ" i="1"/>
            </a:br>
            <a:r>
              <a:rPr lang="cs-CZ" i="1"/>
              <a:t>    školy</a:t>
            </a:r>
            <a:r>
              <a:rPr lang="cs-CZ"/>
              <a:t>. Praha: Fortuna, 2005. ISBN 80-7168--930-0</a:t>
            </a:r>
          </a:p>
          <a:p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solidFill>
                  <a:srgbClr val="000066"/>
                </a:solidFill>
              </a:rPr>
              <a:t>PARDUBICKÝ KRAJ </a:t>
            </a:r>
          </a:p>
        </p:txBody>
      </p:sp>
      <p:pic>
        <p:nvPicPr>
          <p:cNvPr id="5" name="Zástupný symbol pro obsah 4" descr="2004_Pardubicky_kraj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3219450"/>
            <a:ext cx="3657600" cy="23034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0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2819400" cy="4525963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smtClean="0">
                <a:solidFill>
                  <a:srgbClr val="000066"/>
                </a:solidFill>
              </a:rPr>
              <a:t>Poloha kraje ČR</a:t>
            </a:r>
          </a:p>
        </p:txBody>
      </p:sp>
      <p:sp>
        <p:nvSpPr>
          <p:cNvPr id="6" name="Šipka doprava se zářezem 5"/>
          <p:cNvSpPr/>
          <p:nvPr/>
        </p:nvSpPr>
        <p:spPr bwMode="auto">
          <a:xfrm rot="2745785">
            <a:off x="4799013" y="2601912"/>
            <a:ext cx="2255838" cy="735013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000066"/>
                </a:solidFill>
              </a:rPr>
              <a:t>Pardubický kraj</a:t>
            </a:r>
          </a:p>
        </p:txBody>
      </p:sp>
      <p:pic>
        <p:nvPicPr>
          <p:cNvPr id="9" name="Obrázek 8" descr="800px-Rozhledna_Barborka_-_vyhled_na_Pardub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524000"/>
            <a:ext cx="2743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 descr="800px-Lichnice-led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124200"/>
            <a:ext cx="27432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Obrázek 10" descr="80C4AA~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800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smtClean="0">
                <a:solidFill>
                  <a:srgbClr val="000066"/>
                </a:solidFill>
              </a:rPr>
              <a:t>PARDUBICKÝ KRAJ - </a:t>
            </a:r>
            <a:r>
              <a:rPr lang="cs-CZ" sz="3200" smtClean="0">
                <a:solidFill>
                  <a:srgbClr val="000066"/>
                </a:solidFill>
              </a:rPr>
              <a:t>znak, vlajka</a:t>
            </a:r>
            <a:endParaRPr lang="cs-CZ" sz="3600" smtClean="0">
              <a:solidFill>
                <a:srgbClr val="000066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400" smtClean="0">
                <a:solidFill>
                  <a:srgbClr val="000066"/>
                </a:solidFill>
              </a:rPr>
              <a:t>Znak kraje</a:t>
            </a:r>
          </a:p>
        </p:txBody>
      </p:sp>
      <p:sp>
        <p:nvSpPr>
          <p:cNvPr id="512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400" smtClean="0">
                <a:solidFill>
                  <a:srgbClr val="000066"/>
                </a:solidFill>
              </a:rPr>
              <a:t>Vlajka kraje</a:t>
            </a:r>
          </a:p>
        </p:txBody>
      </p:sp>
      <p:pic>
        <p:nvPicPr>
          <p:cNvPr id="5" name="Obrázek 4" descr="498px-Pardubice_Region_CoA_CZ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09800"/>
            <a:ext cx="31623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800px-Flag_of_Pardubice_Region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667000"/>
            <a:ext cx="3582988" cy="238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1"/>
          <p:cNvSpPr txBox="1">
            <a:spLocks noChangeArrowheads="1"/>
          </p:cNvSpPr>
          <p:nvPr/>
        </p:nvSpPr>
        <p:spPr bwMode="auto">
          <a:xfrm>
            <a:off x="762000" y="0"/>
            <a:ext cx="8534400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66"/>
                </a:solidFill>
              </a:rPr>
              <a:t>Základní údaje: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Poloha: rozlohou patří k menším krajům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nachází se ve východní části Čech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krajským městem jsou Pardubice</a:t>
            </a:r>
          </a:p>
          <a:p>
            <a:endParaRPr lang="cs-CZ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Povrch: příroda Pardubického kraje je rozmanitá a kontrastní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střed – Česká tabule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pohoří v okrajových částech: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       Orlické hory /Králický Sněžník 1 424 m. n. m./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       Žďárské vrchy /Devět skal 836 m. n. m./                                                                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       Železné hory /Vestec  668 m. n. m./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CHKO: Orlické hory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Železné hory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Žďárské vrchy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Národní přírodní rezervace: oblast Králického Sněžníku</a:t>
            </a:r>
          </a:p>
          <a:p>
            <a:endParaRPr lang="cs-CZ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Vodstvo: tok západní části kraje – Labe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prameny řek – Morava /pouze pramen pod vrcholem Králického                 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              Sněžníku, tvoří hranici mezi Čechy a Moravou/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Svitava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Chrudimka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Tichá Orlice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vodní nádrže – Pastviny /na řece Divoká Orlice/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Seč /na řece Chrudimce/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       </a:t>
            </a: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00px-Kralicky-Sneznik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24384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 descr="800PX-~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57200"/>
            <a:ext cx="2438400" cy="223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800px-Pastvinska_prehrada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81400"/>
            <a:ext cx="24384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800px-Pramen_Moravy_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3581400"/>
            <a:ext cx="24384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 descr="80C4AA~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3581400"/>
            <a:ext cx="24384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ek 11" descr="800px-Lichnice-led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457200"/>
            <a:ext cx="24384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6" name="TextovéPole 12"/>
          <p:cNvSpPr txBox="1">
            <a:spLocks noChangeArrowheads="1"/>
          </p:cNvSpPr>
          <p:nvPr/>
        </p:nvSpPr>
        <p:spPr bwMode="auto">
          <a:xfrm>
            <a:off x="6248400" y="2514600"/>
            <a:ext cx="1865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solidFill>
                <a:srgbClr val="000066"/>
              </a:solidFill>
            </a:endParaRPr>
          </a:p>
          <a:p>
            <a:r>
              <a:rPr lang="cs-CZ" sz="1200">
                <a:solidFill>
                  <a:srgbClr val="000066"/>
                </a:solidFill>
              </a:rPr>
              <a:t>Železné hory - zřícenina hradu Lichnice</a:t>
            </a:r>
          </a:p>
        </p:txBody>
      </p:sp>
      <p:sp>
        <p:nvSpPr>
          <p:cNvPr id="7177" name="TextovéPole 13"/>
          <p:cNvSpPr txBox="1">
            <a:spLocks noChangeArrowheads="1"/>
          </p:cNvSpPr>
          <p:nvPr/>
        </p:nvSpPr>
        <p:spPr bwMode="auto">
          <a:xfrm>
            <a:off x="3352800" y="2667000"/>
            <a:ext cx="2012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Žďárské vrchy - Devět skal</a:t>
            </a:r>
          </a:p>
        </p:txBody>
      </p:sp>
      <p:sp>
        <p:nvSpPr>
          <p:cNvPr id="7178" name="TextovéPole 15"/>
          <p:cNvSpPr txBox="1">
            <a:spLocks noChangeArrowheads="1"/>
          </p:cNvSpPr>
          <p:nvPr/>
        </p:nvSpPr>
        <p:spPr bwMode="auto">
          <a:xfrm>
            <a:off x="457200" y="2667000"/>
            <a:ext cx="2027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Masiv Králického Sněžníku</a:t>
            </a:r>
          </a:p>
        </p:txBody>
      </p:sp>
      <p:sp>
        <p:nvSpPr>
          <p:cNvPr id="7179" name="TextovéPole 16"/>
          <p:cNvSpPr txBox="1">
            <a:spLocks noChangeArrowheads="1"/>
          </p:cNvSpPr>
          <p:nvPr/>
        </p:nvSpPr>
        <p:spPr bwMode="auto">
          <a:xfrm>
            <a:off x="457200" y="5791200"/>
            <a:ext cx="1438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Přehrada Pastviny</a:t>
            </a:r>
          </a:p>
        </p:txBody>
      </p:sp>
      <p:sp>
        <p:nvSpPr>
          <p:cNvPr id="7180" name="TextovéPole 17"/>
          <p:cNvSpPr txBox="1">
            <a:spLocks noChangeArrowheads="1"/>
          </p:cNvSpPr>
          <p:nvPr/>
        </p:nvSpPr>
        <p:spPr bwMode="auto">
          <a:xfrm>
            <a:off x="6248400" y="5791200"/>
            <a:ext cx="1122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Přehrada Seč</a:t>
            </a:r>
          </a:p>
        </p:txBody>
      </p:sp>
      <p:sp>
        <p:nvSpPr>
          <p:cNvPr id="7181" name="TextovéPole 18"/>
          <p:cNvSpPr txBox="1">
            <a:spLocks noChangeArrowheads="1"/>
          </p:cNvSpPr>
          <p:nvPr/>
        </p:nvSpPr>
        <p:spPr bwMode="auto">
          <a:xfrm>
            <a:off x="3352800" y="5791200"/>
            <a:ext cx="12684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000066"/>
                </a:solidFill>
              </a:rPr>
              <a:t>Pramen Moravy</a:t>
            </a:r>
          </a:p>
        </p:txBody>
      </p:sp>
      <p:pic>
        <p:nvPicPr>
          <p:cNvPr id="1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ovéPole 1"/>
          <p:cNvSpPr txBox="1">
            <a:spLocks noChangeArrowheads="1"/>
          </p:cNvSpPr>
          <p:nvPr/>
        </p:nvSpPr>
        <p:spPr bwMode="auto">
          <a:xfrm>
            <a:off x="533400" y="609600"/>
            <a:ext cx="677068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solidFill>
                  <a:srgbClr val="000066"/>
                </a:solidFill>
              </a:rPr>
              <a:t>Obyvatelstvo a sídla: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hustá síť malých měst a vesnic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nejhustěji osídlena oblast Polabské nížiny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největší město - Pardubice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další města – Česká Třebová, Litomyšl, Svitavy. Ústí nad Orlicí</a:t>
            </a:r>
          </a:p>
        </p:txBody>
      </p:sp>
      <p:pic>
        <p:nvPicPr>
          <p:cNvPr id="4" name="Obrázek 3" descr="800PX-~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743200"/>
            <a:ext cx="217805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800px-Ceska-Trebova-Zeleznice-Nadrazi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743200"/>
            <a:ext cx="21336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7" name="TextovéPole 5"/>
          <p:cNvSpPr txBox="1">
            <a:spLocks noChangeArrowheads="1"/>
          </p:cNvSpPr>
          <p:nvPr/>
        </p:nvSpPr>
        <p:spPr bwMode="auto">
          <a:xfrm>
            <a:off x="6248400" y="5715000"/>
            <a:ext cx="2149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000066"/>
                </a:solidFill>
              </a:rPr>
              <a:t>Česká Třebová - nádraží</a:t>
            </a:r>
          </a:p>
        </p:txBody>
      </p:sp>
      <p:sp>
        <p:nvSpPr>
          <p:cNvPr id="8198" name="TextovéPole 6"/>
          <p:cNvSpPr txBox="1">
            <a:spLocks noChangeArrowheads="1"/>
          </p:cNvSpPr>
          <p:nvPr/>
        </p:nvSpPr>
        <p:spPr bwMode="auto">
          <a:xfrm>
            <a:off x="3505200" y="54864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000066"/>
                </a:solidFill>
              </a:rPr>
              <a:t>Pardubice</a:t>
            </a:r>
          </a:p>
        </p:txBody>
      </p:sp>
      <p:sp>
        <p:nvSpPr>
          <p:cNvPr id="8199" name="TextovéPole 7"/>
          <p:cNvSpPr txBox="1">
            <a:spLocks noChangeArrowheads="1"/>
          </p:cNvSpPr>
          <p:nvPr/>
        </p:nvSpPr>
        <p:spPr bwMode="auto">
          <a:xfrm>
            <a:off x="685800" y="5715000"/>
            <a:ext cx="841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000066"/>
                </a:solidFill>
              </a:rPr>
              <a:t>Litomyšl</a:t>
            </a:r>
          </a:p>
        </p:txBody>
      </p:sp>
      <p:pic>
        <p:nvPicPr>
          <p:cNvPr id="9" name="Obrázek 8" descr="705PX-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5486400"/>
            <a:ext cx="106680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 descr="800px-Pardubice_Zelena_brana,_pohled_na_Pernstynske_namest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2743200"/>
            <a:ext cx="2209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ovéPole 1"/>
          <p:cNvSpPr txBox="1">
            <a:spLocks noChangeArrowheads="1"/>
          </p:cNvSpPr>
          <p:nvPr/>
        </p:nvSpPr>
        <p:spPr bwMode="auto">
          <a:xfrm>
            <a:off x="685800" y="304800"/>
            <a:ext cx="840422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66"/>
                </a:solidFill>
              </a:rPr>
              <a:t>Hospodářství: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převládá zemědělská půda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podhorské oblasti – lučiny, pastviny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nejvýznamnější oblast: Polabská nížina - obilniny 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                            okopaniny /řepa cukrovka, brambory/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                             olejniny /řepka olejka/</a:t>
            </a:r>
          </a:p>
          <a:p>
            <a:endParaRPr lang="cs-CZ">
              <a:solidFill>
                <a:srgbClr val="000066"/>
              </a:solidFill>
            </a:endParaRPr>
          </a:p>
          <a:p>
            <a:r>
              <a:rPr lang="cs-CZ" sz="2000" b="1">
                <a:solidFill>
                  <a:srgbClr val="000066"/>
                </a:solidFill>
              </a:rPr>
              <a:t>Odvětví: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potravinářský průmysl: Pardubice - výroba </a:t>
            </a:r>
            <a:r>
              <a:rPr lang="cs-CZ">
                <a:solidFill>
                  <a:srgbClr val="000066"/>
                </a:solidFill>
                <a:hlinkClick r:id="rId2"/>
              </a:rPr>
              <a:t>perníku</a:t>
            </a:r>
            <a:r>
              <a:rPr lang="cs-CZ">
                <a:solidFill>
                  <a:srgbClr val="000066"/>
                </a:solidFill>
              </a:rPr>
              <a:t/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   Ráby u Pardubic – </a:t>
            </a:r>
            <a:r>
              <a:rPr lang="cs-CZ">
                <a:solidFill>
                  <a:srgbClr val="000066"/>
                </a:solidFill>
                <a:hlinkClick r:id="rId3"/>
              </a:rPr>
              <a:t>muzeum</a:t>
            </a:r>
            <a:r>
              <a:rPr lang="cs-CZ">
                <a:solidFill>
                  <a:srgbClr val="000066"/>
                </a:solidFill>
              </a:rPr>
              <a:t> perníku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energetický průmysl: tepelné elektrárny Chvaletice a Opatovice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strojírenský průmysl: Libchavy </a:t>
            </a:r>
            <a:r>
              <a:rPr lang="cs-CZ">
                <a:solidFill>
                  <a:srgbClr val="000066"/>
                </a:solidFill>
                <a:hlinkClick r:id="rId4"/>
              </a:rPr>
              <a:t>SOR</a:t>
            </a:r>
            <a:r>
              <a:rPr lang="cs-CZ">
                <a:solidFill>
                  <a:srgbClr val="000066"/>
                </a:solidFill>
              </a:rPr>
              <a:t> – výroba autobusů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Vysoké Mýto </a:t>
            </a:r>
            <a:r>
              <a:rPr lang="cs-CZ">
                <a:solidFill>
                  <a:srgbClr val="000066"/>
                </a:solidFill>
                <a:hlinkClick r:id="rId5"/>
              </a:rPr>
              <a:t>Iveco</a:t>
            </a:r>
            <a:r>
              <a:rPr lang="cs-CZ">
                <a:solidFill>
                  <a:srgbClr val="000066"/>
                </a:solidFill>
              </a:rPr>
              <a:t> – výroba autobusů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    Hlinsko </a:t>
            </a:r>
            <a:r>
              <a:rPr lang="cs-CZ">
                <a:solidFill>
                  <a:srgbClr val="000066"/>
                </a:solidFill>
                <a:hlinkClick r:id="rId6"/>
              </a:rPr>
              <a:t>ETA</a:t>
            </a:r>
            <a:r>
              <a:rPr lang="cs-CZ">
                <a:solidFill>
                  <a:srgbClr val="000066"/>
                </a:solidFill>
              </a:rPr>
              <a:t> – výroba domácích elektrospotřebičů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chemický průmysl: Pardubice </a:t>
            </a:r>
            <a:r>
              <a:rPr lang="cs-CZ">
                <a:solidFill>
                  <a:srgbClr val="000066"/>
                </a:solidFill>
                <a:hlinkClick r:id="rId7"/>
              </a:rPr>
              <a:t>Paramo</a:t>
            </a:r>
            <a:r>
              <a:rPr lang="cs-CZ">
                <a:solidFill>
                  <a:srgbClr val="000066"/>
                </a:solidFill>
              </a:rPr>
              <a:t> – výroba pohonných hmot a maziv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Pardubice </a:t>
            </a:r>
            <a:r>
              <a:rPr lang="cs-CZ">
                <a:solidFill>
                  <a:srgbClr val="000066"/>
                </a:solidFill>
                <a:hlinkClick r:id="rId8"/>
              </a:rPr>
              <a:t>Explosia</a:t>
            </a:r>
            <a:r>
              <a:rPr lang="cs-CZ">
                <a:solidFill>
                  <a:srgbClr val="000066"/>
                </a:solidFill>
              </a:rPr>
              <a:t> – výroba třaskavin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    Vysoké Mýto </a:t>
            </a:r>
            <a:r>
              <a:rPr lang="cs-CZ">
                <a:solidFill>
                  <a:srgbClr val="000066"/>
                </a:solidFill>
                <a:hlinkClick r:id="rId9"/>
              </a:rPr>
              <a:t>Tomil</a:t>
            </a:r>
            <a:r>
              <a:rPr lang="cs-CZ">
                <a:solidFill>
                  <a:srgbClr val="000066"/>
                </a:solidFill>
              </a:rPr>
              <a:t> – kosmetické, mycí, čistící prostředky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textilní průmysl: Litomyšl </a:t>
            </a:r>
            <a:r>
              <a:rPr lang="cs-CZ">
                <a:solidFill>
                  <a:srgbClr val="000066"/>
                </a:solidFill>
                <a:hlinkClick r:id="rId10"/>
              </a:rPr>
              <a:t>Litex</a:t>
            </a:r>
            <a:r>
              <a:rPr lang="cs-CZ">
                <a:solidFill>
                  <a:srgbClr val="000066"/>
                </a:solidFill>
              </a:rPr>
              <a:t> – výroba plavek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    Moravská Třebová </a:t>
            </a:r>
            <a:r>
              <a:rPr lang="cs-CZ">
                <a:solidFill>
                  <a:srgbClr val="000066"/>
                </a:solidFill>
                <a:hlinkClick r:id="rId11"/>
              </a:rPr>
              <a:t>Hedva</a:t>
            </a:r>
            <a:r>
              <a:rPr lang="cs-CZ">
                <a:solidFill>
                  <a:srgbClr val="000066"/>
                </a:solidFill>
              </a:rPr>
              <a:t> – hedvábnická výroba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solidFill>
                  <a:srgbClr val="000066"/>
                </a:solidFill>
              </a:rPr>
              <a:t> výhodná dopravní poloha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- železniční koridor: Berlín – Praha – Brno – Vídeň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- úsek dálnice D11: Hradec Králové - Praha</a:t>
            </a:r>
            <a:br>
              <a:rPr lang="cs-CZ">
                <a:solidFill>
                  <a:srgbClr val="000066"/>
                </a:solidFill>
              </a:rPr>
            </a:br>
            <a:r>
              <a:rPr lang="cs-CZ">
                <a:solidFill>
                  <a:srgbClr val="000066"/>
                </a:solidFill>
              </a:rPr>
              <a:t>                         </a:t>
            </a: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ovéPole 1"/>
          <p:cNvSpPr txBox="1">
            <a:spLocks noChangeArrowheads="1"/>
          </p:cNvSpPr>
          <p:nvPr/>
        </p:nvSpPr>
        <p:spPr bwMode="auto">
          <a:xfrm>
            <a:off x="381000" y="457200"/>
            <a:ext cx="812594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0066"/>
                </a:solidFill>
              </a:rPr>
              <a:t>Cestovní ruch: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Králický Sněžník – jedna z nejnavštěvovanějších hor 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Kunětická hora – vrch sopečného původu, zřícenina hradu, hrad byl vypálen</a:t>
            </a:r>
            <a:br>
              <a:rPr lang="cs-CZ" dirty="0">
                <a:solidFill>
                  <a:srgbClr val="000066"/>
                </a:solidFill>
              </a:rPr>
            </a:br>
            <a:r>
              <a:rPr lang="cs-CZ" dirty="0">
                <a:solidFill>
                  <a:srgbClr val="000066"/>
                </a:solidFill>
              </a:rPr>
              <a:t>                               švédskými vojsky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Zemská brána – přírodní rezervace v Orlických horách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Toulovcovy a Městské maštale – pískovcové skalní město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Litomyšl – renesanční zámek, zařazen do </a:t>
            </a:r>
            <a:r>
              <a:rPr lang="cs-CZ" dirty="0" smtClean="0">
                <a:solidFill>
                  <a:srgbClr val="000066"/>
                </a:solidFill>
              </a:rPr>
              <a:t>UNESCO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Nové Hrady – zámek nedaleko Ústí nad Orlicí</a:t>
            </a:r>
            <a:endParaRPr lang="cs-CZ" dirty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Polička – zachovalé rozsáhlé středověké hradby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Pardubice – Velká pardubická steeplechase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Kladruby nad Labem – národní hřebčín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Hlinsko – skanzen Vysočina /soubor lidových staveb/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Holice – Africké muzeum Emila Holuba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Ležáky – muzeum /osada, která byla v červnu roku 1942 vypálena/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Seč – vodní nádrž /rekreační oblast</a:t>
            </a:r>
            <a:r>
              <a:rPr lang="cs-CZ" dirty="0" smtClean="0">
                <a:solidFill>
                  <a:srgbClr val="000066"/>
                </a:solidFill>
              </a:rPr>
              <a:t>/</a:t>
            </a:r>
          </a:p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srgbClr val="000066"/>
                </a:solidFill>
              </a:rPr>
              <a:t> </a:t>
            </a:r>
            <a:r>
              <a:rPr lang="cs-CZ" dirty="0" smtClean="0">
                <a:solidFill>
                  <a:srgbClr val="000066"/>
                </a:solidFill>
              </a:rPr>
              <a:t>Bohdaneč - lázně</a:t>
            </a:r>
            <a:endParaRPr lang="cs-CZ" dirty="0">
              <a:solidFill>
                <a:srgbClr val="000066"/>
              </a:solidFill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326188"/>
            <a:ext cx="24384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299</Words>
  <Application>Microsoft Office PowerPoint</Application>
  <PresentationFormat>Předvádění na obrazovce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Výchozí návrh</vt:lpstr>
      <vt:lpstr>PARDUBICKÝ KRAJ</vt:lpstr>
      <vt:lpstr>Anotace:</vt:lpstr>
      <vt:lpstr>PARDUBICKÝ KRAJ </vt:lpstr>
      <vt:lpstr>PARDUBICKÝ KRAJ - znak, vlajka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Osobnosti PARDUBICKÉHO KRAJE</vt:lpstr>
      <vt:lpstr>Snímek 13</vt:lpstr>
      <vt:lpstr>Snímek 14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Mirek</dc:creator>
  <cp:lastModifiedBy>Mirek</cp:lastModifiedBy>
  <cp:revision>131</cp:revision>
  <cp:lastPrinted>1601-01-01T00:00:00Z</cp:lastPrinted>
  <dcterms:created xsi:type="dcterms:W3CDTF">1601-01-01T00:00:00Z</dcterms:created>
  <dcterms:modified xsi:type="dcterms:W3CDTF">2013-01-21T19:53:29Z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