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8"/>
  </p:notesMasterIdLst>
  <p:sldIdLst>
    <p:sldId id="256" r:id="rId3"/>
    <p:sldId id="259" r:id="rId4"/>
    <p:sldId id="257" r:id="rId5"/>
    <p:sldId id="285" r:id="rId6"/>
    <p:sldId id="286" r:id="rId7"/>
    <p:sldId id="287" r:id="rId8"/>
    <p:sldId id="288" r:id="rId9"/>
    <p:sldId id="289" r:id="rId10"/>
    <p:sldId id="275" r:id="rId11"/>
    <p:sldId id="291" r:id="rId12"/>
    <p:sldId id="276" r:id="rId13"/>
    <p:sldId id="282" r:id="rId14"/>
    <p:sldId id="273" r:id="rId15"/>
    <p:sldId id="280" r:id="rId16"/>
    <p:sldId id="290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DEE9FE"/>
    <a:srgbClr val="CEDEFE"/>
    <a:srgbClr val="CD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3" autoAdjust="0"/>
    <p:restoredTop sz="94660"/>
  </p:normalViewPr>
  <p:slideViewPr>
    <p:cSldViewPr>
      <p:cViewPr varScale="1">
        <p:scale>
          <a:sx n="111" d="100"/>
          <a:sy n="111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365656-D49D-44D7-AC8D-D5C84BBE14F5}" type="datetimeFigureOut">
              <a:rPr lang="cs-CZ"/>
              <a:pPr>
                <a:defRPr/>
              </a:pPr>
              <a:t>6.1.2013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0E716A9-D7E5-472A-B2FE-25ACD8DB43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915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6F9A2F-FED9-4083-A564-90A1E91B4C2D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E1B8-6A31-4C33-B4BC-DC39F6B4D2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2618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2C351-52F8-4037-800D-7EA72ABD30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786813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8D12B-9B65-4E3B-B54A-4457EEBA29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730977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955F9F-0C71-48D2-8B8D-D4CF9531EB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511556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10AC-4B72-4491-A216-A318333324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853096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8FBBEF-D8AC-4784-A097-AD8BDE0F7E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487687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B5EC-0E07-4208-BC53-F5CD20C7BC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809873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25F0-DCBA-447E-A9FB-9230F9EBD0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400067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A792-237F-47BD-9C88-CBF7AC4877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965535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1F5A9C-DC11-4AD8-80BA-45BE72CCDF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081826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1D050-E25D-40AC-994C-071FCCB3F5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94064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C614-D6E4-4D13-BD57-B62CFC01DD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149548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3F1852-AE51-42E9-88D5-7DE99BCED6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341478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9F1E5-AF20-4D28-8B97-FFDE622C68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445310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4308B-C9F7-43B5-BE25-DC038593B4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61817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A4E14-A091-4B1F-B0FA-C7CEB6097C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2080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10F1F-7CD5-4B0C-8E54-81C3955E4E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921343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75857-717E-4865-BCC6-DBD3111043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495174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DA13C-55BF-4098-BBCC-BD6C0E5257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636176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5B26-2D88-4C3C-8B03-41F7E07BB6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299288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6CF91-906D-4D4C-A18D-2756569FC3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43457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7D39F-4C47-48D7-8F0D-01C2532F26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60163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727864-308E-41B4-9640-976D7F65F0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C146DA3-4F63-4352-B3B6-A586CB16B7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75" r:id="rId2"/>
    <p:sldLayoutId id="2147483983" r:id="rId3"/>
    <p:sldLayoutId id="2147483976" r:id="rId4"/>
    <p:sldLayoutId id="2147483977" r:id="rId5"/>
    <p:sldLayoutId id="2147483978" r:id="rId6"/>
    <p:sldLayoutId id="2147483984" r:id="rId7"/>
    <p:sldLayoutId id="2147483979" r:id="rId8"/>
    <p:sldLayoutId id="2147483985" r:id="rId9"/>
    <p:sldLayoutId id="2147483980" r:id="rId10"/>
    <p:sldLayoutId id="214748398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Územní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vývoj státu</a:t>
            </a: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/>
              <a:t>Autor: Mgr. Miluše Šafářová</a:t>
            </a:r>
          </a:p>
          <a:p>
            <a:pPr algn="ctr" eaLnBrk="1" hangingPunct="1"/>
            <a:endParaRPr lang="cs-CZ"/>
          </a:p>
          <a:p>
            <a:pPr algn="ctr" eaLnBrk="1" hangingPunct="1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Velký státní znak ČR  - symbol ČR</a:t>
            </a:r>
          </a:p>
        </p:txBody>
      </p:sp>
      <p:sp>
        <p:nvSpPr>
          <p:cNvPr id="16387" name="Zástupný symbol pro obsah 1"/>
          <p:cNvSpPr>
            <a:spLocks noGrp="1"/>
          </p:cNvSpPr>
          <p:nvPr>
            <p:ph idx="1"/>
          </p:nvPr>
        </p:nvSpPr>
        <p:spPr>
          <a:xfrm>
            <a:off x="6096000" y="3276600"/>
            <a:ext cx="2362200" cy="2133600"/>
          </a:xfrm>
        </p:spPr>
        <p:txBody>
          <a:bodyPr/>
          <a:lstStyle/>
          <a:p>
            <a:pPr marL="0" indent="0" eaLnBrk="1" hangingPunct="1">
              <a:buClrTx/>
              <a:buFont typeface="Wingdings 2" pitchFamily="18" charset="2"/>
              <a:buNone/>
            </a:pPr>
            <a:r>
              <a:rPr lang="cs-CZ" sz="2000" dirty="0" smtClean="0">
                <a:latin typeface="Arial" charset="0"/>
                <a:cs typeface="Arial" charset="0"/>
              </a:rPr>
              <a:t>Slouží </a:t>
            </a:r>
          </a:p>
          <a:p>
            <a:pPr marL="0" indent="0" eaLnBrk="1" hangingPunct="1">
              <a:buClrTx/>
              <a:buFont typeface="Wingdings 2" pitchFamily="18" charset="2"/>
              <a:buNone/>
            </a:pPr>
            <a:r>
              <a:rPr lang="cs-CZ" sz="2000" dirty="0" smtClean="0">
                <a:latin typeface="Arial" charset="0"/>
                <a:cs typeface="Arial" charset="0"/>
              </a:rPr>
              <a:t>k reprezentaci</a:t>
            </a:r>
          </a:p>
          <a:p>
            <a:pPr marL="0" indent="0" eaLnBrk="1" hangingPunct="1">
              <a:buClrTx/>
              <a:buFont typeface="Wingdings 2" pitchFamily="18" charset="2"/>
              <a:buNone/>
            </a:pPr>
            <a:r>
              <a:rPr lang="cs-CZ" sz="2000" dirty="0" smtClean="0">
                <a:latin typeface="Arial" charset="0"/>
                <a:cs typeface="Arial" charset="0"/>
              </a:rPr>
              <a:t>státu, k označení budov, ve kterých sídlí orgány státní správy. </a:t>
            </a:r>
          </a:p>
        </p:txBody>
      </p:sp>
      <p:pic>
        <p:nvPicPr>
          <p:cNvPr id="1638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38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508250"/>
            <a:ext cx="5275262" cy="2998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ovéPole 1"/>
          <p:cNvSpPr txBox="1">
            <a:spLocks noChangeArrowheads="1"/>
          </p:cNvSpPr>
          <p:nvPr/>
        </p:nvSpPr>
        <p:spPr bwMode="auto">
          <a:xfrm>
            <a:off x="744538" y="1062038"/>
            <a:ext cx="5884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000"/>
              <a:t>Reprezentuje </a:t>
            </a:r>
            <a:r>
              <a:rPr lang="cs-CZ" sz="2000">
                <a:cs typeface="Arial" charset="0"/>
              </a:rPr>
              <a:t>spojení všech historických zemí </a:t>
            </a:r>
            <a:br>
              <a:rPr lang="cs-CZ" sz="2000">
                <a:cs typeface="Arial" charset="0"/>
              </a:rPr>
            </a:br>
            <a:r>
              <a:rPr lang="cs-CZ" sz="2000">
                <a:cs typeface="Arial" charset="0"/>
              </a:rPr>
              <a:t>státu 	- v 1. a 4. poli je  znak Čech </a:t>
            </a:r>
          </a:p>
          <a:p>
            <a:pPr lvl="1" eaLnBrk="1" hangingPunct="1"/>
            <a:r>
              <a:rPr lang="cs-CZ" sz="2000">
                <a:cs typeface="Arial" charset="0"/>
              </a:rPr>
              <a:t>	- ve 2. poli je znak Moravy </a:t>
            </a:r>
          </a:p>
          <a:p>
            <a:pPr eaLnBrk="1" hangingPunct="1"/>
            <a:r>
              <a:rPr lang="cs-CZ" sz="2000">
                <a:cs typeface="Arial" charset="0"/>
              </a:rPr>
              <a:t>	- ve 3. poli je znak Slezska</a:t>
            </a:r>
            <a:r>
              <a:rPr lang="cs-CZ" sz="2000"/>
              <a:t> </a:t>
            </a: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93788"/>
            <a:ext cx="1631950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63" y="381000"/>
            <a:ext cx="7019925" cy="611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Změny názvu státu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867400" y="1116013"/>
            <a:ext cx="2209800" cy="291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400"/>
              </a:spcBef>
              <a:spcAft>
                <a:spcPts val="500"/>
              </a:spcAft>
              <a:defRPr/>
            </a:pPr>
            <a:r>
              <a:rPr lang="cs-CZ" sz="2200" dirty="0"/>
              <a:t>Územím ČR prochází </a:t>
            </a:r>
          </a:p>
          <a:p>
            <a:pPr marL="342900" indent="-342900">
              <a:spcBef>
                <a:spcPts val="400"/>
              </a:spcBef>
              <a:spcAft>
                <a:spcPts val="500"/>
              </a:spcAft>
              <a:buFont typeface="Arial" pitchFamily="34" charset="0"/>
              <a:buChar char="●"/>
              <a:defRPr/>
            </a:pPr>
            <a:r>
              <a:rPr lang="cs-CZ" sz="2200" b="1" dirty="0"/>
              <a:t>50. rovnoběžka s. š. , </a:t>
            </a:r>
            <a:br>
              <a:rPr lang="cs-CZ" sz="2200" b="1" dirty="0"/>
            </a:br>
            <a:r>
              <a:rPr lang="cs-CZ" sz="2200" dirty="0"/>
              <a:t>leží blízko Bruntálu, Prahy…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313202"/>
              </p:ext>
            </p:extLst>
          </p:nvPr>
        </p:nvGraphicFramePr>
        <p:xfrm>
          <a:off x="685800" y="1138238"/>
          <a:ext cx="7772400" cy="4505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9"/>
                <a:gridCol w="3657600"/>
                <a:gridCol w="2362201"/>
              </a:tblGrid>
              <a:tr h="41743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Délka trvání</a:t>
                      </a:r>
                      <a:endParaRPr lang="cs-CZ" sz="1800" dirty="0"/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Název státu</a:t>
                      </a:r>
                      <a:endParaRPr lang="cs-CZ" sz="1800" dirty="0"/>
                    </a:p>
                  </a:txBody>
                  <a:tcPr marT="45722" marB="45722" anchor="ctr">
                    <a:lnT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Označení </a:t>
                      </a:r>
                      <a:endParaRPr lang="cs-CZ" sz="1800" dirty="0"/>
                    </a:p>
                  </a:txBody>
                  <a:tcPr marT="45722" marB="45722" anchor="ctr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20502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1918-1938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Československá republika</a:t>
                      </a:r>
                    </a:p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Československo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První republika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43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1938-1939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Česko-slovenská republika ČSR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Druhá republika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43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1939-1945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Protektorát Čechy</a:t>
                      </a:r>
                      <a:r>
                        <a:rPr lang="cs-CZ" sz="1800" baseline="0" dirty="0" smtClean="0">
                          <a:latin typeface="Arial" pitchFamily="34" charset="0"/>
                          <a:cs typeface="Arial" pitchFamily="34" charset="0"/>
                        </a:rPr>
                        <a:t> a Morava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43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1945-1948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Československo ČSR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Třetí republika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43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1948-1960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Československá republika ČSR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Lidově-demokratická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11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1960-1990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Československá socialistická</a:t>
                      </a:r>
                      <a:r>
                        <a:rPr lang="cs-CZ" sz="1800" baseline="0" dirty="0" smtClean="0">
                          <a:latin typeface="Arial" pitchFamily="34" charset="0"/>
                          <a:cs typeface="Arial" pitchFamily="34" charset="0"/>
                        </a:rPr>
                        <a:t> republika ČSSR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40111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1990-1992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Česká a Slovenská Federativní republika ČSFR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743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1993     </a:t>
                      </a:r>
                      <a:r>
                        <a:rPr lang="cs-CZ" sz="1800" dirty="0" smtClean="0">
                          <a:latin typeface="Arial"/>
                          <a:cs typeface="Arial"/>
                        </a:rPr>
                        <a:t>→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L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Česká republika ČR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 anchor="ctr">
                    <a:lnB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Arial" pitchFamily="34" charset="0"/>
                          <a:cs typeface="Arial" pitchFamily="34" charset="0"/>
                        </a:rPr>
                        <a:t>Česko</a:t>
                      </a:r>
                      <a:endParaRPr lang="cs-CZ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2" marB="45722">
                    <a:lnR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F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5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5791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1062038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Jak a kdy vznikla Česká republika?  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93738" y="1371600"/>
            <a:ext cx="7756525" cy="3981450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1800"/>
              </a:spcAft>
              <a:buClrTx/>
              <a:buFont typeface="Wingdings 2" pitchFamily="18" charset="2"/>
              <a:buNone/>
              <a:defRPr/>
            </a:pP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Doplň vynechané údaje:</a:t>
            </a:r>
          </a:p>
          <a:p>
            <a:pPr marL="265176" indent="-265176" eaLnBrk="1" fontAlgn="auto" hangingPunct="1"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Sametová revoluce 17. 11. ….. svrhla komunistický režim, obnovila demokracii</a:t>
            </a:r>
          </a:p>
          <a:p>
            <a:pPr marL="265176" indent="-265176" eaLnBrk="1" fontAlgn="auto" hangingPunct="1"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V roce ….. vznikla Česká a Slovenská federativní republika (ČSFR)</a:t>
            </a:r>
          </a:p>
          <a:p>
            <a:pPr marL="265176" indent="-265176" eaLnBrk="1" fontAlgn="auto" hangingPunct="1"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Mezi Českou s Slovenskou f……. narůstaly rozpory.  </a:t>
            </a:r>
          </a:p>
          <a:p>
            <a:pPr marL="265176" indent="-265176" eaLnBrk="1" fontAlgn="auto" hangingPunct="1"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ČSFR zanikla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mírovou cestou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ke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31. prosinci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…..</a:t>
            </a:r>
          </a:p>
          <a:p>
            <a:pPr marL="265176" indent="-265176" eaLnBrk="1" fontAlgn="auto" hangingPunct="1"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Zanikající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federace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si rozdělily majetek a závazky</a:t>
            </a:r>
          </a:p>
          <a:p>
            <a:pPr marL="265176" indent="-265176" eaLnBrk="1" fontAlgn="auto" hangingPunct="1"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400" dirty="0" smtClean="0">
                <a:latin typeface="Arial" pitchFamily="34" charset="0"/>
                <a:cs typeface="Arial" pitchFamily="34" charset="0"/>
              </a:rPr>
              <a:t>Česká republika (Česko) vznikla 1. 1. …..</a:t>
            </a:r>
          </a:p>
          <a:p>
            <a:pPr marL="265176" indent="-265176" eaLnBrk="1" fontAlgn="auto" hangingPunct="1">
              <a:spcAft>
                <a:spcPts val="500"/>
              </a:spcAft>
              <a:buClrTx/>
              <a:buFont typeface="Arial" pitchFamily="34" charset="0"/>
              <a:buChar char="●"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4387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522288" y="1066800"/>
            <a:ext cx="8099425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800" dirty="0" smtClean="0">
                <a:latin typeface="Arial" charset="0"/>
                <a:cs typeface="Arial" charset="0"/>
              </a:rPr>
              <a:t>Great </a:t>
            </a:r>
            <a:r>
              <a:rPr lang="cs-CZ" sz="1800" dirty="0" err="1" smtClean="0">
                <a:latin typeface="Arial" charset="0"/>
                <a:cs typeface="Arial" charset="0"/>
              </a:rPr>
              <a:t>moravia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svatopluk.png</a:t>
            </a:r>
            <a:r>
              <a:rPr lang="cs-CZ" sz="1800" dirty="0" smtClean="0">
                <a:latin typeface="Arial" charset="0"/>
                <a:cs typeface="Arial" charset="0"/>
              </a:rPr>
              <a:t> Skočit na: Navigace, Hledání. In: </a:t>
            </a:r>
            <a:r>
              <a:rPr lang="cs-CZ" sz="1800" i="1" dirty="0" err="1" smtClean="0">
                <a:latin typeface="Arial" charset="0"/>
                <a:cs typeface="Arial" charset="0"/>
              </a:rPr>
              <a:t>Wikipedia</a:t>
            </a:r>
            <a:r>
              <a:rPr lang="cs-CZ" sz="1800" i="1" dirty="0" smtClean="0">
                <a:latin typeface="Arial" charset="0"/>
                <a:cs typeface="Arial" charset="0"/>
              </a:rPr>
              <a:t>: </a:t>
            </a:r>
            <a:r>
              <a:rPr lang="cs-CZ" sz="1800" i="1" dirty="0" err="1" smtClean="0">
                <a:latin typeface="Arial" charset="0"/>
                <a:cs typeface="Arial" charset="0"/>
              </a:rPr>
              <a:t>the</a:t>
            </a:r>
            <a:r>
              <a:rPr lang="cs-CZ" sz="1800" i="1" dirty="0" smtClean="0">
                <a:latin typeface="Arial" charset="0"/>
                <a:cs typeface="Arial" charset="0"/>
              </a:rPr>
              <a:t> free </a:t>
            </a:r>
            <a:r>
              <a:rPr lang="cs-CZ" sz="1800" i="1" dirty="0" err="1" smtClean="0">
                <a:latin typeface="Arial" charset="0"/>
                <a:cs typeface="Arial" charset="0"/>
              </a:rPr>
              <a:t>encyclopedia</a:t>
            </a:r>
            <a:r>
              <a:rPr lang="cs-CZ" sz="1800" dirty="0" smtClean="0">
                <a:latin typeface="Arial" charset="0"/>
                <a:cs typeface="Arial" charset="0"/>
              </a:rPr>
              <a:t> [online]. San Francisco (CA): </a:t>
            </a:r>
            <a:r>
              <a:rPr lang="cs-CZ" sz="1800" dirty="0" err="1" smtClean="0">
                <a:latin typeface="Arial" charset="0"/>
                <a:cs typeface="Arial" charset="0"/>
              </a:rPr>
              <a:t>Wikimedia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Foundation</a:t>
            </a:r>
            <a:r>
              <a:rPr lang="cs-CZ" sz="1800" dirty="0" smtClean="0">
                <a:latin typeface="Arial" charset="0"/>
                <a:cs typeface="Arial" charset="0"/>
              </a:rPr>
              <a:t>, 2007, 12.6.2007 [cit. 2012-12-18]. Dostupné z: http://</a:t>
            </a:r>
            <a:r>
              <a:rPr lang="cs-CZ" sz="1800" dirty="0" err="1" smtClean="0">
                <a:latin typeface="Arial" charset="0"/>
                <a:cs typeface="Arial" charset="0"/>
              </a:rPr>
              <a:t>cs.wikipedia.org</a:t>
            </a:r>
            <a:r>
              <a:rPr lang="cs-CZ" sz="1800" dirty="0" smtClean="0">
                <a:latin typeface="Arial" charset="0"/>
                <a:cs typeface="Arial" charset="0"/>
              </a:rPr>
              <a:t>/wiki/</a:t>
            </a:r>
            <a:r>
              <a:rPr lang="cs-CZ" sz="1800" dirty="0" err="1" smtClean="0">
                <a:latin typeface="Arial" charset="0"/>
                <a:cs typeface="Arial" charset="0"/>
              </a:rPr>
              <a:t>Soubor:Great_moravia_svatopluk.png</a:t>
            </a:r>
            <a:endParaRPr lang="cs-CZ" sz="1800" dirty="0" smtClean="0">
              <a:latin typeface="Arial" charset="0"/>
              <a:cs typeface="Arial" charset="0"/>
            </a:endParaRPr>
          </a:p>
          <a:p>
            <a:pPr eaLnBrk="1" hangingPunct="1">
              <a:buClrTx/>
            </a:pPr>
            <a:r>
              <a:rPr lang="cs-CZ" sz="1800" dirty="0" err="1" smtClean="0">
                <a:latin typeface="Arial" charset="0"/>
                <a:cs typeface="Arial" charset="0"/>
              </a:rPr>
              <a:t>Czechoslovakia.png</a:t>
            </a:r>
            <a:r>
              <a:rPr lang="cs-CZ" sz="1800" dirty="0" smtClean="0">
                <a:latin typeface="Arial" charset="0"/>
                <a:cs typeface="Arial" charset="0"/>
              </a:rPr>
              <a:t>. In: </a:t>
            </a:r>
            <a:r>
              <a:rPr lang="cs-CZ" sz="1800" i="1" dirty="0" err="1" smtClean="0">
                <a:latin typeface="Arial" charset="0"/>
                <a:cs typeface="Arial" charset="0"/>
              </a:rPr>
              <a:t>Wikipedia</a:t>
            </a:r>
            <a:r>
              <a:rPr lang="cs-CZ" sz="1800" i="1" dirty="0" smtClean="0">
                <a:latin typeface="Arial" charset="0"/>
                <a:cs typeface="Arial" charset="0"/>
              </a:rPr>
              <a:t>: </a:t>
            </a:r>
            <a:r>
              <a:rPr lang="cs-CZ" sz="1800" i="1" dirty="0" err="1" smtClean="0">
                <a:latin typeface="Arial" charset="0"/>
                <a:cs typeface="Arial" charset="0"/>
              </a:rPr>
              <a:t>the</a:t>
            </a:r>
            <a:r>
              <a:rPr lang="cs-CZ" sz="1800" i="1" dirty="0" smtClean="0">
                <a:latin typeface="Arial" charset="0"/>
                <a:cs typeface="Arial" charset="0"/>
              </a:rPr>
              <a:t> free </a:t>
            </a:r>
            <a:r>
              <a:rPr lang="cs-CZ" sz="1800" i="1" dirty="0" err="1" smtClean="0">
                <a:latin typeface="Arial" charset="0"/>
                <a:cs typeface="Arial" charset="0"/>
              </a:rPr>
              <a:t>encyclopedia</a:t>
            </a:r>
            <a:r>
              <a:rPr lang="cs-CZ" sz="1800" dirty="0" smtClean="0">
                <a:latin typeface="Arial" charset="0"/>
                <a:cs typeface="Arial" charset="0"/>
              </a:rPr>
              <a:t> [online]. San Francisco (CA): </a:t>
            </a:r>
            <a:r>
              <a:rPr lang="cs-CZ" sz="1800" dirty="0" err="1" smtClean="0">
                <a:latin typeface="Arial" charset="0"/>
                <a:cs typeface="Arial" charset="0"/>
              </a:rPr>
              <a:t>Wikimedia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Foundation</a:t>
            </a:r>
            <a:r>
              <a:rPr lang="cs-CZ" sz="1800" dirty="0" smtClean="0">
                <a:latin typeface="Arial" charset="0"/>
                <a:cs typeface="Arial" charset="0"/>
              </a:rPr>
              <a:t>, 2006, 24.8.2011 [cit. 2012-12-18]. Dostupné z: http://</a:t>
            </a:r>
            <a:r>
              <a:rPr lang="cs-CZ" sz="1800" dirty="0" err="1" smtClean="0">
                <a:latin typeface="Arial" charset="0"/>
                <a:cs typeface="Arial" charset="0"/>
              </a:rPr>
              <a:t>commons.wikimedia.org</a:t>
            </a:r>
            <a:r>
              <a:rPr lang="cs-CZ" sz="1800" dirty="0" smtClean="0">
                <a:latin typeface="Arial" charset="0"/>
                <a:cs typeface="Arial" charset="0"/>
              </a:rPr>
              <a:t>/wiki/</a:t>
            </a:r>
            <a:r>
              <a:rPr lang="cs-CZ" sz="1800" dirty="0" err="1" smtClean="0">
                <a:latin typeface="Arial" charset="0"/>
                <a:cs typeface="Arial" charset="0"/>
              </a:rPr>
              <a:t>File:Czechoslovakia.png</a:t>
            </a:r>
            <a:endParaRPr lang="cs-CZ" sz="1800" dirty="0" smtClean="0">
              <a:latin typeface="Arial" charset="0"/>
              <a:cs typeface="Arial" charset="0"/>
            </a:endParaRPr>
          </a:p>
          <a:p>
            <a:pPr eaLnBrk="1" hangingPunct="1">
              <a:buClrTx/>
            </a:pPr>
            <a:r>
              <a:rPr lang="cs-CZ" sz="1800" dirty="0" smtClean="0">
                <a:latin typeface="Arial" charset="0"/>
                <a:cs typeface="Arial" charset="0"/>
              </a:rPr>
              <a:t>Czech </a:t>
            </a:r>
            <a:r>
              <a:rPr lang="cs-CZ" sz="1800" dirty="0" err="1" smtClean="0">
                <a:latin typeface="Arial" charset="0"/>
                <a:cs typeface="Arial" charset="0"/>
              </a:rPr>
              <a:t>Rep</a:t>
            </a:r>
            <a:r>
              <a:rPr lang="cs-CZ" sz="1800" dirty="0" smtClean="0">
                <a:latin typeface="Arial" charset="0"/>
                <a:cs typeface="Arial" charset="0"/>
              </a:rPr>
              <a:t>. - Bohemia, Moravia and </a:t>
            </a:r>
            <a:r>
              <a:rPr lang="cs-CZ" sz="1800" dirty="0" err="1" smtClean="0">
                <a:latin typeface="Arial" charset="0"/>
                <a:cs typeface="Arial" charset="0"/>
              </a:rPr>
              <a:t>Silesia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III.png</a:t>
            </a:r>
            <a:r>
              <a:rPr lang="cs-CZ" sz="1800" dirty="0" smtClean="0">
                <a:latin typeface="Arial" charset="0"/>
                <a:cs typeface="Arial" charset="0"/>
              </a:rPr>
              <a:t>. In: </a:t>
            </a:r>
            <a:r>
              <a:rPr lang="cs-CZ" sz="1800" i="1" dirty="0" err="1" smtClean="0">
                <a:latin typeface="Arial" charset="0"/>
                <a:cs typeface="Arial" charset="0"/>
              </a:rPr>
              <a:t>Wikipedia</a:t>
            </a:r>
            <a:r>
              <a:rPr lang="cs-CZ" sz="1800" i="1" dirty="0" smtClean="0">
                <a:latin typeface="Arial" charset="0"/>
                <a:cs typeface="Arial" charset="0"/>
              </a:rPr>
              <a:t>: </a:t>
            </a:r>
            <a:r>
              <a:rPr lang="cs-CZ" sz="1800" i="1" dirty="0" err="1" smtClean="0">
                <a:latin typeface="Arial" charset="0"/>
                <a:cs typeface="Arial" charset="0"/>
              </a:rPr>
              <a:t>the</a:t>
            </a:r>
            <a:r>
              <a:rPr lang="cs-CZ" sz="1800" i="1" dirty="0" smtClean="0">
                <a:latin typeface="Arial" charset="0"/>
                <a:cs typeface="Arial" charset="0"/>
              </a:rPr>
              <a:t> free </a:t>
            </a:r>
            <a:r>
              <a:rPr lang="cs-CZ" sz="1800" i="1" dirty="0" err="1" smtClean="0">
                <a:latin typeface="Arial" charset="0"/>
                <a:cs typeface="Arial" charset="0"/>
              </a:rPr>
              <a:t>encyclopedia</a:t>
            </a:r>
            <a:r>
              <a:rPr lang="cs-CZ" sz="1800" dirty="0" smtClean="0">
                <a:latin typeface="Arial" charset="0"/>
                <a:cs typeface="Arial" charset="0"/>
              </a:rPr>
              <a:t> [online]. San Francisco (CA): </a:t>
            </a:r>
            <a:r>
              <a:rPr lang="cs-CZ" sz="1800" dirty="0" err="1" smtClean="0">
                <a:latin typeface="Arial" charset="0"/>
                <a:cs typeface="Arial" charset="0"/>
              </a:rPr>
              <a:t>Wikimedia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  <a:r>
              <a:rPr lang="cs-CZ" sz="1800" dirty="0" err="1" smtClean="0">
                <a:latin typeface="Arial" charset="0"/>
                <a:cs typeface="Arial" charset="0"/>
              </a:rPr>
              <a:t>Foundation</a:t>
            </a:r>
            <a:r>
              <a:rPr lang="cs-CZ" sz="1800" dirty="0" smtClean="0">
                <a:latin typeface="Arial" charset="0"/>
                <a:cs typeface="Arial" charset="0"/>
              </a:rPr>
              <a:t>, 2011, 7.8.2011 [cit. 2012-12-18]. Dostupné z: http://</a:t>
            </a:r>
            <a:r>
              <a:rPr lang="cs-CZ" sz="1800" dirty="0" err="1" smtClean="0">
                <a:latin typeface="Arial" charset="0"/>
                <a:cs typeface="Arial" charset="0"/>
              </a:rPr>
              <a:t>cs.wikipedia.org</a:t>
            </a:r>
            <a:r>
              <a:rPr lang="cs-CZ" sz="1800" dirty="0" smtClean="0">
                <a:latin typeface="Arial" charset="0"/>
                <a:cs typeface="Arial" charset="0"/>
              </a:rPr>
              <a:t>/wiki/</a:t>
            </a:r>
            <a:br>
              <a:rPr lang="cs-CZ" sz="1800" dirty="0" smtClean="0">
                <a:latin typeface="Arial" charset="0"/>
                <a:cs typeface="Arial" charset="0"/>
              </a:rPr>
            </a:br>
            <a:r>
              <a:rPr lang="cs-CZ" sz="1800" dirty="0" smtClean="0">
                <a:latin typeface="Arial" charset="0"/>
                <a:cs typeface="Arial" charset="0"/>
              </a:rPr>
              <a:t>Soubor:Czech_</a:t>
            </a:r>
            <a:r>
              <a:rPr lang="cs-CZ" sz="1800" dirty="0" err="1" smtClean="0">
                <a:latin typeface="Arial" charset="0"/>
                <a:cs typeface="Arial" charset="0"/>
              </a:rPr>
              <a:t>Rep</a:t>
            </a:r>
            <a:r>
              <a:rPr lang="cs-CZ" sz="1800" dirty="0" smtClean="0">
                <a:latin typeface="Arial" charset="0"/>
                <a:cs typeface="Arial" charset="0"/>
              </a:rPr>
              <a:t>._-_Bohemia,_</a:t>
            </a:r>
            <a:r>
              <a:rPr lang="cs-CZ" sz="1800" dirty="0" err="1" smtClean="0">
                <a:latin typeface="Arial" charset="0"/>
                <a:cs typeface="Arial" charset="0"/>
              </a:rPr>
              <a:t>Moravia_and_Silesia_III.png</a:t>
            </a:r>
            <a:r>
              <a:rPr lang="cs-CZ" sz="18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ClrTx/>
            </a:pPr>
            <a:r>
              <a:rPr lang="cs-CZ" sz="1800" dirty="0" smtClean="0"/>
              <a:t>CZ Cechy Morava </a:t>
            </a:r>
            <a:r>
              <a:rPr lang="cs-CZ" sz="1800" dirty="0" err="1" smtClean="0"/>
              <a:t>kraje.gif</a:t>
            </a:r>
            <a:r>
              <a:rPr lang="cs-CZ" sz="1800" dirty="0" smtClean="0"/>
              <a:t>. In: </a:t>
            </a:r>
            <a:r>
              <a:rPr lang="cs-CZ" sz="1800" i="1" dirty="0" err="1" smtClean="0"/>
              <a:t>Wikipedia</a:t>
            </a:r>
            <a:r>
              <a:rPr lang="cs-CZ" sz="1800" i="1" dirty="0" smtClean="0"/>
              <a:t>: </a:t>
            </a:r>
            <a:r>
              <a:rPr lang="cs-CZ" sz="1800" i="1" dirty="0" err="1" smtClean="0"/>
              <a:t>the</a:t>
            </a:r>
            <a:r>
              <a:rPr lang="cs-CZ" sz="1800" i="1" dirty="0" smtClean="0"/>
              <a:t> free </a:t>
            </a:r>
            <a:r>
              <a:rPr lang="cs-CZ" sz="1800" i="1" dirty="0" err="1" smtClean="0"/>
              <a:t>encyclopedia</a:t>
            </a:r>
            <a:r>
              <a:rPr lang="cs-CZ" sz="1800" dirty="0" smtClean="0"/>
              <a:t> [online]. San Francisco (CA): </a:t>
            </a:r>
            <a:r>
              <a:rPr lang="cs-CZ" sz="1800" dirty="0" err="1" smtClean="0"/>
              <a:t>Wikimedia</a:t>
            </a:r>
            <a:r>
              <a:rPr lang="cs-CZ" sz="1800" dirty="0" smtClean="0"/>
              <a:t> </a:t>
            </a:r>
            <a:r>
              <a:rPr lang="cs-CZ" sz="1800" dirty="0" err="1" smtClean="0"/>
              <a:t>Foundation</a:t>
            </a:r>
            <a:r>
              <a:rPr lang="cs-CZ" sz="1800" dirty="0" smtClean="0"/>
              <a:t>, 2007, 6.9.2007 [cit. 2012-12-18]. Dostupné z: http://</a:t>
            </a:r>
            <a:r>
              <a:rPr lang="cs-CZ" sz="1800" dirty="0" err="1" smtClean="0"/>
              <a:t>als.wikipedia.org</a:t>
            </a:r>
            <a:r>
              <a:rPr lang="cs-CZ" sz="1800" dirty="0" smtClean="0"/>
              <a:t>/wiki/</a:t>
            </a:r>
            <a:r>
              <a:rPr lang="cs-CZ" sz="1800" dirty="0" err="1" smtClean="0"/>
              <a:t>Datei:CZ_Cechy_Morava_kraje.gif</a:t>
            </a:r>
            <a:r>
              <a:rPr lang="cs-CZ" sz="1800" dirty="0" smtClean="0"/>
              <a:t> </a:t>
            </a:r>
            <a:endParaRPr lang="cs-CZ" sz="1800" dirty="0" smtClean="0">
              <a:latin typeface="Arial" charset="0"/>
              <a:cs typeface="Arial" charset="0"/>
            </a:endParaRPr>
          </a:p>
          <a:p>
            <a:pPr eaLnBrk="1" hangingPunct="1">
              <a:buClrTx/>
            </a:pPr>
            <a:endParaRPr lang="cs-CZ" sz="1800" dirty="0" smtClean="0">
              <a:latin typeface="Arial" charset="0"/>
              <a:cs typeface="Arial" charset="0"/>
            </a:endParaRPr>
          </a:p>
          <a:p>
            <a:pPr eaLnBrk="1" hangingPunct="1">
              <a:buClrTx/>
            </a:pPr>
            <a:endParaRPr lang="cs-CZ" sz="16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9460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522288" y="1066800"/>
            <a:ext cx="8099425" cy="5040313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Václav Havel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cut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out.jpg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 2009, 19.12.2011 [cit. 2012-12-18]. Dostupné z: http://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Soubor:V%C3%A1clav_Havel_cut_out.jpg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  <a:defRPr/>
            </a:pP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Austria-Hungary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map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cs.svg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 2006, 11.5.2010 [cit. 2012-12-18]. Dostupné z: http://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Soubor:Austria-Hungary_map_cs.svg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  <a:defRPr/>
            </a:pP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Czechoslovakia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location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map.svg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 2011, 30.11.2011 [cit. 2012-12-18]. Dostupné z: http://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Soubor:Czechoslovakia_location_map.svg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  <a:defRPr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Tomáš Garrigue Masaryk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1925.PNG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 2001-, 21.3.2011 [cit. 2012-12-18]. Dostupné z: http://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/wiki/Soubor:</a:t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Tom%C3%A1%C5%A1_Garrigue_Masaryk_1925.PNG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  <a:defRPr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ClrTx/>
              <a:buFont typeface="Wingdings 2" pitchFamily="18" charset="2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522288" y="1066800"/>
            <a:ext cx="8099425" cy="5040313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První Československá republika do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1928.jpg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, 2001-, 28.3.2009 [cit. 2012-12-18]. Dostupné z: http://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/wiki/</a:t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>Soubor:Prvn%C3%AD_%C4%8Ceskoslovensk%C3%A1_republika_do_1928.jpg</a:t>
            </a:r>
          </a:p>
          <a:p>
            <a:pPr eaLnBrk="1" hangingPunct="1">
              <a:buClrTx/>
              <a:defRPr/>
            </a:pP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Zeměpis naší vlasti: Učebnice zeměpisu pro základní školy a víceletá gymnázia pro 8. nebo 9. ročník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. Praha: Nakladatelství České geografické společnosti, s. r. o., 2009. ISBN 978-80-86034-85-0</a:t>
            </a:r>
          </a:p>
          <a:p>
            <a:pPr eaLnBrk="1" hangingPunct="1">
              <a:buClrTx/>
              <a:defRPr/>
            </a:pP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Česko.In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8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[online].San Francisco (CA):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Foundation,2001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-, 28.122012 [cit. 2012-12-18].Dostup. z: http:</a:t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cs-CZ" sz="1800" dirty="0" smtClean="0">
                <a:latin typeface="Arial" pitchFamily="34" charset="0"/>
                <a:cs typeface="Arial" pitchFamily="34" charset="0"/>
              </a:rPr>
              <a:t>//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/wiki/%C4%8Cesko#.C4.8Cesk.C3.A1_socialistick.C3.A1_republika_a_.C4.8Cesk.C3.A1_republika_v_r.C3.A1mci_federace</a:t>
            </a:r>
          </a:p>
          <a:p>
            <a:pPr eaLnBrk="1" hangingPunct="1">
              <a:buClrTx/>
              <a:defRPr/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Soubor:Coat_of_arms_of_the_Czech_Republic.svg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  <a:defRPr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Flag of the Czech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Republic.svg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. In: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Wikipedia: the free encyclopedia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[online]. San Francisco (CA): Wikimedia Foundation, 2001-, 20.9.2011 [cit.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].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Dostup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http://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Soubor:Flag_of_the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Czech_Republic.svg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ClrTx/>
              <a:buFont typeface="Wingdings 2" pitchFamily="18" charset="2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pic>
        <p:nvPicPr>
          <p:cNvPr id="2150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912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3505200"/>
            <a:ext cx="9256713" cy="23082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/>
              <a:t>Digitální učební materiál je určen pro seznámení žáků s polohou </a:t>
            </a:r>
            <a:br>
              <a:rPr lang="cs-CZ"/>
            </a:br>
            <a:r>
              <a:rPr lang="cs-CZ"/>
              <a:t>a rozlohou České republiky, k procvičování nových vědomostí.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/>
              <a:t>Materiál rozvíjí a prověřuje znalosti o územním vývoji České republiky.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/>
              <a:t>Je určen pro předmět zeměpis, 8. ročník.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/>
              <a:t>Tento materiál vznikl jako doplňující materiál k učebnici: </a:t>
            </a:r>
            <a:r>
              <a:rPr lang="cs-CZ" i="1"/>
              <a:t>Zeměpis naší vlasti: Učebnice zeměpisu pro základní školy a víceletá gymnázia pro 8. nebo 9. ročník</a:t>
            </a:r>
            <a:r>
              <a:rPr lang="cs-CZ"/>
              <a:t>. Praha: Nakladatelství České geografické společnosti, s. r. o., 2009. ISBN 978-80-86034-85-0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Vznik České republiky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>
          <a:xfrm>
            <a:off x="5715000" y="1312863"/>
            <a:ext cx="2851150" cy="4524375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90000"/>
              </a:lnSpc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1. ledna 1993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Česko není zcela nový státní útvar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Se Slovenskem tvoří dva nástupnické státy na území zaniklého Československa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1200"/>
              </a:spcAft>
              <a:buClrTx/>
              <a:buFont typeface="Arial" pitchFamily="34" charset="0"/>
              <a:buChar char="●"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Československo vzniklo v roce 1918</a:t>
            </a:r>
          </a:p>
        </p:txBody>
      </p:sp>
      <p:pic>
        <p:nvPicPr>
          <p:cNvPr id="922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4387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Obdélník 1"/>
          <p:cNvSpPr>
            <a:spLocks noChangeArrowheads="1"/>
          </p:cNvSpPr>
          <p:nvPr/>
        </p:nvSpPr>
        <p:spPr bwMode="auto">
          <a:xfrm>
            <a:off x="838200" y="1295400"/>
            <a:ext cx="441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2200"/>
              <a:t>Mapa České republiky </a:t>
            </a:r>
            <a:br>
              <a:rPr lang="cs-CZ" sz="2200"/>
            </a:br>
            <a:r>
              <a:rPr lang="cs-CZ" sz="2200"/>
              <a:t>s vyznačenými hranicemi krajů</a:t>
            </a:r>
          </a:p>
        </p:txBody>
      </p:sp>
      <p:pic>
        <p:nvPicPr>
          <p:cNvPr id="9222" name="Picture 6" descr="C:\Documents and Settings\Miluse\Plocha\obr_projekt_slusovice\002\cechy_morava_ceska_republi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286000"/>
            <a:ext cx="4876800" cy="283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Poznej osobnost na fotografii </a:t>
            </a:r>
          </a:p>
        </p:txBody>
      </p:sp>
      <p:sp>
        <p:nvSpPr>
          <p:cNvPr id="10243" name="Zástupný symbol pro obsah 1"/>
          <p:cNvSpPr>
            <a:spLocks noGrp="1"/>
          </p:cNvSpPr>
          <p:nvPr>
            <p:ph idx="1"/>
          </p:nvPr>
        </p:nvSpPr>
        <p:spPr>
          <a:xfrm>
            <a:off x="4038600" y="990600"/>
            <a:ext cx="4419600" cy="4970463"/>
          </a:xfrm>
        </p:spPr>
        <p:txBody>
          <a:bodyPr/>
          <a:lstStyle/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smtClean="0">
                <a:latin typeface="Arial" charset="0"/>
                <a:cs typeface="Arial" charset="0"/>
              </a:rPr>
              <a:t>Žil v letech 1936-2011</a:t>
            </a:r>
          </a:p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smtClean="0">
                <a:latin typeface="Arial" charset="0"/>
                <a:cs typeface="Arial" charset="0"/>
              </a:rPr>
              <a:t>První prezident České samostatné republiky (1993-2003)</a:t>
            </a:r>
          </a:p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smtClean="0">
                <a:latin typeface="Arial" charset="0"/>
                <a:cs typeface="Arial" charset="0"/>
              </a:rPr>
              <a:t>Poslední prezident Československa</a:t>
            </a:r>
            <a:br>
              <a:rPr lang="cs-CZ" sz="2200" smtClean="0">
                <a:latin typeface="Arial" charset="0"/>
                <a:cs typeface="Arial" charset="0"/>
              </a:rPr>
            </a:br>
            <a:r>
              <a:rPr lang="cs-CZ" sz="2200" smtClean="0">
                <a:latin typeface="Arial" charset="0"/>
                <a:cs typeface="Arial" charset="0"/>
              </a:rPr>
              <a:t>(1989-1992)</a:t>
            </a:r>
          </a:p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smtClean="0">
                <a:latin typeface="Arial" charset="0"/>
                <a:cs typeface="Arial" charset="0"/>
              </a:rPr>
              <a:t>Spisovatel, dramatik, esejista</a:t>
            </a:r>
          </a:p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smtClean="0">
                <a:latin typeface="Arial" charset="0"/>
                <a:cs typeface="Arial" charset="0"/>
              </a:rPr>
              <a:t>Politik</a:t>
            </a:r>
          </a:p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smtClean="0">
                <a:latin typeface="Arial" charset="0"/>
                <a:cs typeface="Arial" charset="0"/>
              </a:rPr>
              <a:t>Kritik komunistického režimu</a:t>
            </a:r>
          </a:p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smtClean="0">
                <a:latin typeface="Arial" charset="0"/>
                <a:cs typeface="Arial" charset="0"/>
              </a:rPr>
              <a:t>Mluvčí Charty 77</a:t>
            </a:r>
          </a:p>
          <a:p>
            <a:pPr marL="358775" indent="-358775" eaLnBrk="1" hangingPunct="1">
              <a:spcAft>
                <a:spcPts val="500"/>
              </a:spcAft>
              <a:buClrTx/>
              <a:buFont typeface="Arial" charset="0"/>
              <a:buChar char="●"/>
            </a:pPr>
            <a:r>
              <a:rPr lang="cs-CZ" sz="2200" smtClean="0">
                <a:latin typeface="Arial" charset="0"/>
                <a:cs typeface="Arial" charset="0"/>
              </a:rPr>
              <a:t>Světově uznávaná osobnost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524000"/>
            <a:ext cx="280035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Územní vývoj státu do roku 1918</a:t>
            </a:r>
          </a:p>
        </p:txBody>
      </p:sp>
      <p:sp>
        <p:nvSpPr>
          <p:cNvPr id="11267" name="Zástupný symbol pro obsah 1"/>
          <p:cNvSpPr>
            <a:spLocks noGrp="1"/>
          </p:cNvSpPr>
          <p:nvPr>
            <p:ph idx="1"/>
          </p:nvPr>
        </p:nvSpPr>
        <p:spPr>
          <a:xfrm>
            <a:off x="533400" y="1066800"/>
            <a:ext cx="8061325" cy="54625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722313" y="1381125"/>
            <a:ext cx="787241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373313" y="1033463"/>
            <a:ext cx="0" cy="43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TextovéPole 29"/>
          <p:cNvSpPr txBox="1">
            <a:spLocks noChangeArrowheads="1"/>
          </p:cNvSpPr>
          <p:nvPr/>
        </p:nvSpPr>
        <p:spPr bwMode="auto">
          <a:xfrm>
            <a:off x="2373313" y="1419225"/>
            <a:ext cx="1609725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Velká Morava</a:t>
            </a:r>
          </a:p>
        </p:txBody>
      </p:sp>
      <p:sp>
        <p:nvSpPr>
          <p:cNvPr id="11271" name="TextovéPole 30"/>
          <p:cNvSpPr txBox="1">
            <a:spLocks noChangeArrowheads="1"/>
          </p:cNvSpPr>
          <p:nvPr/>
        </p:nvSpPr>
        <p:spPr bwMode="auto">
          <a:xfrm>
            <a:off x="893763" y="1419225"/>
            <a:ext cx="1479550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Sámova říše</a:t>
            </a:r>
          </a:p>
        </p:txBody>
      </p:sp>
      <p:cxnSp>
        <p:nvCxnSpPr>
          <p:cNvPr id="35" name="Přímá spojnice 34"/>
          <p:cNvCxnSpPr/>
          <p:nvPr/>
        </p:nvCxnSpPr>
        <p:spPr>
          <a:xfrm>
            <a:off x="6130925" y="998538"/>
            <a:ext cx="0" cy="43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3983038" y="1033463"/>
            <a:ext cx="0" cy="431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3978275" y="1419225"/>
            <a:ext cx="2152650" cy="646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Přemyslovský stát</a:t>
            </a:r>
          </a:p>
          <a:p>
            <a:pPr>
              <a:defRPr/>
            </a:pPr>
            <a:r>
              <a:rPr lang="cs-CZ" dirty="0"/>
              <a:t>České království</a:t>
            </a:r>
          </a:p>
        </p:txBody>
      </p:sp>
      <p:sp>
        <p:nvSpPr>
          <p:cNvPr id="11275" name="TextovéPole 40"/>
          <p:cNvSpPr txBox="1">
            <a:spLocks noChangeArrowheads="1"/>
          </p:cNvSpPr>
          <p:nvPr/>
        </p:nvSpPr>
        <p:spPr bwMode="auto">
          <a:xfrm>
            <a:off x="6130925" y="1412875"/>
            <a:ext cx="2147888" cy="6477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Rakousko-Uhersko</a:t>
            </a:r>
          </a:p>
          <a:p>
            <a:pPr eaLnBrk="1" hangingPunct="1"/>
            <a:r>
              <a:rPr lang="cs-CZ"/>
              <a:t> </a:t>
            </a:r>
          </a:p>
        </p:txBody>
      </p:sp>
      <p:sp>
        <p:nvSpPr>
          <p:cNvPr id="11276" name="TextovéPole 45"/>
          <p:cNvSpPr txBox="1">
            <a:spLocks noChangeArrowheads="1"/>
          </p:cNvSpPr>
          <p:nvPr/>
        </p:nvSpPr>
        <p:spPr bwMode="auto">
          <a:xfrm>
            <a:off x="1366838" y="1025525"/>
            <a:ext cx="68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7. st.</a:t>
            </a:r>
          </a:p>
        </p:txBody>
      </p:sp>
      <p:sp>
        <p:nvSpPr>
          <p:cNvPr id="11277" name="TextovéPole 46"/>
          <p:cNvSpPr txBox="1">
            <a:spLocks noChangeArrowheads="1"/>
          </p:cNvSpPr>
          <p:nvPr/>
        </p:nvSpPr>
        <p:spPr bwMode="auto">
          <a:xfrm>
            <a:off x="2627313" y="1011238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9.-10. st.</a:t>
            </a:r>
          </a:p>
        </p:txBody>
      </p:sp>
      <p:sp>
        <p:nvSpPr>
          <p:cNvPr id="11278" name="TextovéPole 47"/>
          <p:cNvSpPr txBox="1">
            <a:spLocks noChangeArrowheads="1"/>
          </p:cNvSpPr>
          <p:nvPr/>
        </p:nvSpPr>
        <p:spPr bwMode="auto">
          <a:xfrm>
            <a:off x="4394200" y="1008063"/>
            <a:ext cx="1211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10.-16. st.</a:t>
            </a:r>
          </a:p>
        </p:txBody>
      </p:sp>
      <p:sp>
        <p:nvSpPr>
          <p:cNvPr id="11279" name="TextovéPole 48"/>
          <p:cNvSpPr txBox="1">
            <a:spLocks noChangeArrowheads="1"/>
          </p:cNvSpPr>
          <p:nvPr/>
        </p:nvSpPr>
        <p:spPr bwMode="auto">
          <a:xfrm>
            <a:off x="6542088" y="1006475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16.-19. st</a:t>
            </a:r>
          </a:p>
        </p:txBody>
      </p:sp>
      <p:pic>
        <p:nvPicPr>
          <p:cNvPr id="112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185988"/>
            <a:ext cx="4319587" cy="337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185988"/>
            <a:ext cx="3273425" cy="333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8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57737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3" name="TextovéPole 50"/>
          <p:cNvSpPr txBox="1">
            <a:spLocks noChangeArrowheads="1"/>
          </p:cNvSpPr>
          <p:nvPr/>
        </p:nvSpPr>
        <p:spPr bwMode="auto">
          <a:xfrm>
            <a:off x="1449388" y="2219325"/>
            <a:ext cx="15811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Velká Morava</a:t>
            </a:r>
          </a:p>
        </p:txBody>
      </p:sp>
      <p:sp>
        <p:nvSpPr>
          <p:cNvPr id="11284" name="TextovéPole 53"/>
          <p:cNvSpPr txBox="1">
            <a:spLocks noChangeArrowheads="1"/>
          </p:cNvSpPr>
          <p:nvPr/>
        </p:nvSpPr>
        <p:spPr bwMode="auto">
          <a:xfrm>
            <a:off x="4306888" y="5202238"/>
            <a:ext cx="214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Rakousko-Uhersko</a:t>
            </a:r>
          </a:p>
        </p:txBody>
      </p:sp>
      <p:sp>
        <p:nvSpPr>
          <p:cNvPr id="11285" name="TextovéPole 55"/>
          <p:cNvSpPr txBox="1">
            <a:spLocks noChangeArrowheads="1"/>
          </p:cNvSpPr>
          <p:nvPr/>
        </p:nvSpPr>
        <p:spPr bwMode="auto">
          <a:xfrm>
            <a:off x="7575550" y="4748213"/>
            <a:ext cx="10509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/>
              <a:t> 1  Čechy</a:t>
            </a:r>
          </a:p>
          <a:p>
            <a:pPr eaLnBrk="1" hangingPunct="1"/>
            <a:r>
              <a:rPr lang="cs-CZ" sz="1400"/>
              <a:t> 9  Morava</a:t>
            </a:r>
          </a:p>
          <a:p>
            <a:pPr eaLnBrk="1" hangingPunct="1"/>
            <a:r>
              <a:rPr lang="cs-CZ" sz="1400"/>
              <a:t>11 Slezsko </a:t>
            </a: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Územní vývoj státu od roku 1918</a:t>
            </a:r>
          </a:p>
        </p:txBody>
      </p:sp>
      <p:sp>
        <p:nvSpPr>
          <p:cNvPr id="12291" name="Zástupný symbol pro obsah 1"/>
          <p:cNvSpPr>
            <a:spLocks noGrp="1"/>
          </p:cNvSpPr>
          <p:nvPr>
            <p:ph idx="1"/>
          </p:nvPr>
        </p:nvSpPr>
        <p:spPr>
          <a:xfrm>
            <a:off x="457200" y="1041400"/>
            <a:ext cx="8237538" cy="54625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457200" y="1382713"/>
            <a:ext cx="8229600" cy="2063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698750" y="1054100"/>
            <a:ext cx="0" cy="358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ovéPole 29"/>
          <p:cNvSpPr txBox="1">
            <a:spLocks noChangeArrowheads="1"/>
          </p:cNvSpPr>
          <p:nvPr/>
        </p:nvSpPr>
        <p:spPr bwMode="auto">
          <a:xfrm>
            <a:off x="2698750" y="1390650"/>
            <a:ext cx="1720850" cy="1765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600"/>
              <a:t>Protektorát Čechy </a:t>
            </a:r>
          </a:p>
          <a:p>
            <a:pPr eaLnBrk="1" hangingPunct="1"/>
            <a:r>
              <a:rPr lang="cs-CZ" sz="1600"/>
              <a:t>a Morava</a:t>
            </a:r>
          </a:p>
          <a:p>
            <a:pPr eaLnBrk="1" hangingPunct="1"/>
            <a:r>
              <a:rPr lang="cs-CZ" sz="1600"/>
              <a:t>Sudety připojeny k Německu</a:t>
            </a:r>
          </a:p>
          <a:p>
            <a:pPr eaLnBrk="1" hangingPunct="1"/>
            <a:r>
              <a:rPr lang="cs-CZ" sz="1600"/>
              <a:t>Slovensko samostatný stát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630238" y="1392238"/>
            <a:ext cx="2068512" cy="1763712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600" b="1" dirty="0"/>
              <a:t>Československá</a:t>
            </a:r>
          </a:p>
          <a:p>
            <a:pPr>
              <a:defRPr/>
            </a:pPr>
            <a:r>
              <a:rPr lang="cs-CZ" sz="1600" b="1" dirty="0"/>
              <a:t>republika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cs-CZ" sz="1600" dirty="0"/>
              <a:t>Čechy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cs-CZ" sz="1600" dirty="0"/>
              <a:t>Morava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cs-CZ" sz="1600" dirty="0"/>
              <a:t>České Slezsko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cs-CZ" sz="1600" dirty="0"/>
              <a:t>Slovensko</a:t>
            </a:r>
          </a:p>
          <a:p>
            <a:pPr marL="180000" indent="-180000">
              <a:buFont typeface="Arial" pitchFamily="34" charset="0"/>
              <a:buChar char="•"/>
              <a:defRPr/>
            </a:pPr>
            <a:r>
              <a:rPr lang="cs-CZ" sz="1600" dirty="0"/>
              <a:t>Podkarpatská Rus</a:t>
            </a:r>
          </a:p>
        </p:txBody>
      </p:sp>
      <p:cxnSp>
        <p:nvCxnSpPr>
          <p:cNvPr id="35" name="Přímá spojnice 34"/>
          <p:cNvCxnSpPr/>
          <p:nvPr/>
        </p:nvCxnSpPr>
        <p:spPr>
          <a:xfrm>
            <a:off x="6635750" y="1016000"/>
            <a:ext cx="0" cy="3603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4418013" y="1020763"/>
            <a:ext cx="0" cy="360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4419600" y="1403350"/>
            <a:ext cx="2209800" cy="1765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/>
              <a:t>Československá republika</a:t>
            </a:r>
          </a:p>
          <a:p>
            <a:pPr>
              <a:defRPr/>
            </a:pPr>
            <a:r>
              <a:rPr lang="cs-CZ" sz="1600" dirty="0"/>
              <a:t>Podkarpatská Rus patří Sovět. svazu</a:t>
            </a:r>
          </a:p>
          <a:p>
            <a:pPr>
              <a:defRPr/>
            </a:pPr>
            <a:r>
              <a:rPr lang="cs-CZ" sz="1600" dirty="0"/>
              <a:t>1968 - federativní stát z České a  Slovenské republiky</a:t>
            </a:r>
          </a:p>
        </p:txBody>
      </p:sp>
      <p:sp>
        <p:nvSpPr>
          <p:cNvPr id="12299" name="TextovéPole 40"/>
          <p:cNvSpPr txBox="1">
            <a:spLocks noChangeArrowheads="1"/>
          </p:cNvSpPr>
          <p:nvPr/>
        </p:nvSpPr>
        <p:spPr bwMode="auto">
          <a:xfrm>
            <a:off x="6629400" y="1412875"/>
            <a:ext cx="1828800" cy="17653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Samostatná </a:t>
            </a:r>
          </a:p>
          <a:p>
            <a:pPr eaLnBrk="1" hangingPunct="1"/>
            <a:r>
              <a:rPr lang="cs-CZ"/>
              <a:t>Česká republika</a:t>
            </a:r>
          </a:p>
          <a:p>
            <a:pPr eaLnBrk="1" hangingPunct="1"/>
            <a:endParaRPr lang="cs-CZ"/>
          </a:p>
          <a:p>
            <a:pPr eaLnBrk="1" hangingPunct="1"/>
            <a:r>
              <a:rPr lang="cs-CZ"/>
              <a:t>Samostatná </a:t>
            </a:r>
          </a:p>
          <a:p>
            <a:pPr eaLnBrk="1" hangingPunct="1"/>
            <a:r>
              <a:rPr lang="cs-CZ"/>
              <a:t>Slovenská republika </a:t>
            </a:r>
          </a:p>
        </p:txBody>
      </p:sp>
      <p:sp>
        <p:nvSpPr>
          <p:cNvPr id="12300" name="TextovéPole 45"/>
          <p:cNvSpPr txBox="1">
            <a:spLocks noChangeArrowheads="1"/>
          </p:cNvSpPr>
          <p:nvPr/>
        </p:nvSpPr>
        <p:spPr bwMode="auto">
          <a:xfrm>
            <a:off x="893763" y="1001713"/>
            <a:ext cx="1287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1918-1938</a:t>
            </a:r>
          </a:p>
        </p:txBody>
      </p:sp>
      <p:sp>
        <p:nvSpPr>
          <p:cNvPr id="12301" name="TextovéPole 46"/>
          <p:cNvSpPr txBox="1">
            <a:spLocks noChangeArrowheads="1"/>
          </p:cNvSpPr>
          <p:nvPr/>
        </p:nvSpPr>
        <p:spPr bwMode="auto">
          <a:xfrm>
            <a:off x="2914650" y="1001713"/>
            <a:ext cx="1287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1939-1945</a:t>
            </a:r>
          </a:p>
        </p:txBody>
      </p:sp>
      <p:sp>
        <p:nvSpPr>
          <p:cNvPr id="12302" name="TextovéPole 47"/>
          <p:cNvSpPr txBox="1">
            <a:spLocks noChangeArrowheads="1"/>
          </p:cNvSpPr>
          <p:nvPr/>
        </p:nvSpPr>
        <p:spPr bwMode="auto">
          <a:xfrm>
            <a:off x="4879975" y="1035050"/>
            <a:ext cx="128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1945-1992</a:t>
            </a:r>
          </a:p>
        </p:txBody>
      </p:sp>
      <p:sp>
        <p:nvSpPr>
          <p:cNvPr id="12303" name="TextovéPole 48"/>
          <p:cNvSpPr txBox="1">
            <a:spLocks noChangeArrowheads="1"/>
          </p:cNvSpPr>
          <p:nvPr/>
        </p:nvSpPr>
        <p:spPr bwMode="auto">
          <a:xfrm>
            <a:off x="7194550" y="982663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1993</a:t>
            </a:r>
          </a:p>
        </p:txBody>
      </p:sp>
      <p:pic>
        <p:nvPicPr>
          <p:cNvPr id="1230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55689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402013"/>
            <a:ext cx="3617913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402013"/>
            <a:ext cx="3635375" cy="216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Jak se jmenoval</a:t>
            </a:r>
          </a:p>
        </p:txBody>
      </p:sp>
      <p:sp>
        <p:nvSpPr>
          <p:cNvPr id="13315" name="Zástupný symbol pro obsah 1"/>
          <p:cNvSpPr>
            <a:spLocks noGrp="1"/>
          </p:cNvSpPr>
          <p:nvPr>
            <p:ph idx="1"/>
          </p:nvPr>
        </p:nvSpPr>
        <p:spPr>
          <a:xfrm>
            <a:off x="495300" y="1041400"/>
            <a:ext cx="8153400" cy="5462588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r>
              <a:rPr lang="cs-CZ" sz="3200" b="1" smtClean="0">
                <a:latin typeface="Arial" charset="0"/>
                <a:cs typeface="Arial" charset="0"/>
              </a:rPr>
              <a:t>První prezident Československa</a:t>
            </a: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  <a:p>
            <a:pPr marL="0" indent="0" eaLnBrk="1" hangingPunct="1">
              <a:spcAft>
                <a:spcPts val="500"/>
              </a:spcAft>
              <a:buClrTx/>
              <a:buFont typeface="Wingdings 2" pitchFamily="18" charset="2"/>
              <a:buNone/>
            </a:pPr>
            <a:endParaRPr lang="cs-CZ" sz="2200" i="1" smtClean="0">
              <a:latin typeface="Arial" charset="0"/>
              <a:cs typeface="Arial" charset="0"/>
            </a:endParaRPr>
          </a:p>
        </p:txBody>
      </p:sp>
      <p:pic>
        <p:nvPicPr>
          <p:cNvPr id="13316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5562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981200"/>
            <a:ext cx="6810375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ovéPole 4"/>
          <p:cNvSpPr txBox="1">
            <a:spLocks noChangeArrowheads="1"/>
          </p:cNvSpPr>
          <p:nvPr/>
        </p:nvSpPr>
        <p:spPr bwMode="auto">
          <a:xfrm>
            <a:off x="1638300" y="4800600"/>
            <a:ext cx="5867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200"/>
              <a:t>Československo – První republika 1918-1938</a:t>
            </a:r>
          </a:p>
        </p:txBody>
      </p:sp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První prezident Československa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343400" y="1143000"/>
            <a:ext cx="4141788" cy="4660900"/>
          </a:xfrm>
          <a:ln w="38100"/>
        </p:spPr>
        <p:txBody>
          <a:bodyPr>
            <a:normAutofit lnSpcReduction="10000"/>
          </a:bodyPr>
          <a:lstStyle/>
          <a:p>
            <a:pPr marL="0" indent="0" algn="ctr" eaLnBrk="1" fontAlgn="auto" hangingPunct="1">
              <a:spcBef>
                <a:spcPts val="1200"/>
              </a:spcBef>
              <a:spcAft>
                <a:spcPts val="200"/>
              </a:spcAft>
              <a:buClrTx/>
              <a:buFont typeface="Wingdings 2" pitchFamily="18" charset="2"/>
              <a:buNone/>
              <a:defRPr/>
            </a:pP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Tomáš Garrigue Masaryk</a:t>
            </a:r>
          </a:p>
          <a:p>
            <a:pPr marL="0" indent="0" algn="ctr" eaLnBrk="1" fontAlgn="auto" hangingPunct="1">
              <a:spcAft>
                <a:spcPts val="1200"/>
              </a:spcAft>
              <a:buClrTx/>
              <a:buFont typeface="Wingdings 2" pitchFamily="18" charset="2"/>
              <a:buNone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(1850-1937)</a:t>
            </a:r>
          </a:p>
          <a:p>
            <a:pPr marL="684000" indent="-288000" eaLnBrk="1" fontAlgn="auto" hangingPunct="1">
              <a:spcBef>
                <a:spcPts val="400"/>
              </a:spcBef>
              <a:spcAft>
                <a:spcPts val="500"/>
              </a:spcAft>
              <a:buClrTx/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Pedagog</a:t>
            </a:r>
          </a:p>
          <a:p>
            <a:pPr marL="684000" indent="-288000" eaLnBrk="1" fontAlgn="auto" hangingPunct="1">
              <a:spcBef>
                <a:spcPts val="400"/>
              </a:spcBef>
              <a:spcAft>
                <a:spcPts val="500"/>
              </a:spcAft>
              <a:buClrTx/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Politik</a:t>
            </a:r>
          </a:p>
          <a:p>
            <a:pPr marL="684000" indent="-288000" eaLnBrk="1" fontAlgn="auto" hangingPunct="1">
              <a:spcBef>
                <a:spcPts val="400"/>
              </a:spcBef>
              <a:spcAft>
                <a:spcPts val="500"/>
              </a:spcAft>
              <a:buClrTx/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Státník</a:t>
            </a:r>
          </a:p>
          <a:p>
            <a:pPr marL="684000" indent="-288000" eaLnBrk="1" fontAlgn="auto" hangingPunct="1">
              <a:spcBef>
                <a:spcPts val="400"/>
              </a:spcBef>
              <a:spcAft>
                <a:spcPts val="500"/>
              </a:spcAft>
              <a:buClrTx/>
              <a:buFont typeface="Arial" pitchFamily="34" charset="0"/>
              <a:buChar char="•"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Filozof</a:t>
            </a:r>
          </a:p>
          <a:p>
            <a:pPr marL="0" indent="0" eaLnBrk="1" fontAlgn="auto" hangingPunct="1"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Prezident Osvoboditel</a:t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(1918-1935)</a:t>
            </a:r>
          </a:p>
          <a:p>
            <a:pPr marL="0" indent="0" algn="ctr" eaLnBrk="1" fontAlgn="auto" hangingPunct="1"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r>
              <a:rPr lang="cs-CZ" sz="2200" dirty="0" smtClean="0">
                <a:latin typeface="Arial" pitchFamily="34" charset="0"/>
                <a:cs typeface="Arial" pitchFamily="34" charset="0"/>
              </a:rPr>
              <a:t>„T. G. Masaryk zasloužil </a:t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r>
              <a:rPr lang="cs-CZ" sz="2200" dirty="0" smtClean="0">
                <a:latin typeface="Arial" pitchFamily="34" charset="0"/>
                <a:cs typeface="Arial" pitchFamily="34" charset="0"/>
              </a:rPr>
              <a:t>se o stát.“</a:t>
            </a:r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endParaRPr lang="cs-CZ" sz="2200" dirty="0" smtClean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500"/>
              </a:spcAft>
              <a:buClrTx/>
              <a:buFont typeface="Wingdings 2" pitchFamily="18" charset="2"/>
              <a:buNone/>
              <a:defRPr/>
            </a:pP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5562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1088"/>
            <a:ext cx="3122613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2"/>
          <p:cNvSpPr>
            <a:spLocks noGrp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Vysvětli slovo federace</a:t>
            </a:r>
          </a:p>
        </p:txBody>
      </p:sp>
      <p:sp>
        <p:nvSpPr>
          <p:cNvPr id="15363" name="Zástupný symbol pro obsah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9144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cs-CZ" sz="2000" smtClean="0">
                <a:latin typeface="Arial" charset="0"/>
                <a:cs typeface="Arial" charset="0"/>
              </a:rPr>
              <a:t>Nápověda: Na mapě je stát rozdělený na dva národní státy, </a:t>
            </a:r>
            <a:br>
              <a:rPr lang="cs-CZ" sz="2000" smtClean="0">
                <a:latin typeface="Arial" charset="0"/>
                <a:cs typeface="Arial" charset="0"/>
              </a:rPr>
            </a:br>
            <a:r>
              <a:rPr lang="cs-CZ" sz="2000" smtClean="0">
                <a:latin typeface="Arial" charset="0"/>
                <a:cs typeface="Arial" charset="0"/>
              </a:rPr>
              <a:t>Česká socialistická republika, Slovenská socialistická republika</a:t>
            </a:r>
          </a:p>
        </p:txBody>
      </p:sp>
      <p:pic>
        <p:nvPicPr>
          <p:cNvPr id="1536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828800"/>
            <a:ext cx="6591300" cy="351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ovéPole 2"/>
          <p:cNvSpPr txBox="1">
            <a:spLocks noChangeArrowheads="1"/>
          </p:cNvSpPr>
          <p:nvPr/>
        </p:nvSpPr>
        <p:spPr bwMode="auto">
          <a:xfrm>
            <a:off x="4932363" y="5438775"/>
            <a:ext cx="3030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Československo 1969-1990</a:t>
            </a:r>
          </a:p>
        </p:txBody>
      </p:sp>
    </p:spTree>
  </p:cSld>
  <p:clrMapOvr>
    <a:masterClrMapping/>
  </p:clrMapOvr>
  <p:transition>
    <p:push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</TotalTime>
  <Words>743</Words>
  <Application>Microsoft Office PowerPoint</Application>
  <PresentationFormat>Předvádění na obrazovce (4:3)</PresentationFormat>
  <Paragraphs>172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Aspekt</vt:lpstr>
      <vt:lpstr>Česká republika  Územní vývoj státu</vt:lpstr>
      <vt:lpstr>Anotace:</vt:lpstr>
      <vt:lpstr>Vznik České republiky</vt:lpstr>
      <vt:lpstr>Úkol: Poznej osobnost na fotografii </vt:lpstr>
      <vt:lpstr>Územní vývoj státu do roku 1918</vt:lpstr>
      <vt:lpstr>Územní vývoj státu od roku 1918</vt:lpstr>
      <vt:lpstr>Úkol: Jak se jmenoval</vt:lpstr>
      <vt:lpstr>První prezident Československa</vt:lpstr>
      <vt:lpstr>Úkol: Vysvětli slovo federace</vt:lpstr>
      <vt:lpstr>Velký státní znak ČR  - symbol ČR</vt:lpstr>
      <vt:lpstr>Změny názvu státu</vt:lpstr>
      <vt:lpstr>Úkol: Jak a kdy vznikla Česká republika?  </vt:lpstr>
      <vt:lpstr>Použité zdroje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209</cp:revision>
  <cp:lastPrinted>1601-01-01T00:00:00Z</cp:lastPrinted>
  <dcterms:created xsi:type="dcterms:W3CDTF">1601-01-01T00:00:00Z</dcterms:created>
  <dcterms:modified xsi:type="dcterms:W3CDTF">2013-01-06T20:44:52Z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