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8" r:id="rId2"/>
  </p:sldMasterIdLst>
  <p:notesMasterIdLst>
    <p:notesMasterId r:id="rId17"/>
  </p:notesMasterIdLst>
  <p:sldIdLst>
    <p:sldId id="256" r:id="rId3"/>
    <p:sldId id="259" r:id="rId4"/>
    <p:sldId id="257" r:id="rId5"/>
    <p:sldId id="300" r:id="rId6"/>
    <p:sldId id="301" r:id="rId7"/>
    <p:sldId id="294" r:id="rId8"/>
    <p:sldId id="302" r:id="rId9"/>
    <p:sldId id="303" r:id="rId10"/>
    <p:sldId id="305" r:id="rId11"/>
    <p:sldId id="304" r:id="rId12"/>
    <p:sldId id="306" r:id="rId13"/>
    <p:sldId id="299" r:id="rId14"/>
    <p:sldId id="273" r:id="rId15"/>
    <p:sldId id="290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EAEAEA"/>
    <a:srgbClr val="DDE8FF"/>
    <a:srgbClr val="D2D3FE"/>
    <a:srgbClr val="CCECFF"/>
    <a:srgbClr val="FF6D6D"/>
    <a:srgbClr val="F8E4E6"/>
    <a:srgbClr val="F5D7DB"/>
    <a:srgbClr val="EFBFC5"/>
    <a:srgbClr val="FBB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3" autoAdjust="0"/>
    <p:restoredTop sz="94660"/>
  </p:normalViewPr>
  <p:slideViewPr>
    <p:cSldViewPr>
      <p:cViewPr varScale="1">
        <p:scale>
          <a:sx n="111" d="100"/>
          <a:sy n="111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C8DFF6-EE88-44AF-B2F7-3FFD3CB43D19}" type="doc">
      <dgm:prSet loTypeId="urn:microsoft.com/office/officeart/2005/8/layout/list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B0D55910-C7B8-4C56-AA94-64AC3912A3F2}">
      <dgm:prSet phldrT="[Text]" custT="1"/>
      <dgm:spPr/>
      <dgm:t>
        <a:bodyPr/>
        <a:lstStyle/>
        <a:p>
          <a:r>
            <a:rPr lang="cs-CZ" sz="2400" dirty="0" smtClean="0">
              <a:latin typeface="Arial" pitchFamily="34" charset="0"/>
              <a:cs typeface="Arial" pitchFamily="34" charset="0"/>
            </a:rPr>
            <a:t>1. Těžba a zpracování</a:t>
          </a:r>
          <a:br>
            <a:rPr lang="cs-CZ" sz="2400" dirty="0" smtClean="0">
              <a:latin typeface="Arial" pitchFamily="34" charset="0"/>
              <a:cs typeface="Arial" pitchFamily="34" charset="0"/>
            </a:rPr>
          </a:br>
          <a:r>
            <a:rPr lang="cs-CZ" sz="2400" dirty="0" smtClean="0">
              <a:latin typeface="Arial" pitchFamily="34" charset="0"/>
              <a:cs typeface="Arial" pitchFamily="34" charset="0"/>
            </a:rPr>
            <a:t>    nerostných surovin</a:t>
          </a:r>
          <a:endParaRPr lang="cs-CZ" sz="2400" dirty="0">
            <a:latin typeface="Arial" pitchFamily="34" charset="0"/>
            <a:cs typeface="Arial" pitchFamily="34" charset="0"/>
          </a:endParaRPr>
        </a:p>
      </dgm:t>
    </dgm:pt>
    <dgm:pt modelId="{72E169D4-0614-4AB8-A641-65DCE1AA2862}" type="parTrans" cxnId="{78593D92-34F0-4B28-BE18-58C055B72657}">
      <dgm:prSet/>
      <dgm:spPr/>
      <dgm:t>
        <a:bodyPr/>
        <a:lstStyle/>
        <a:p>
          <a:endParaRPr lang="cs-CZ"/>
        </a:p>
      </dgm:t>
    </dgm:pt>
    <dgm:pt modelId="{FDACB4E7-55AB-4059-9A49-AD9D4A7DDA6D}" type="sibTrans" cxnId="{78593D92-34F0-4B28-BE18-58C055B72657}">
      <dgm:prSet/>
      <dgm:spPr/>
      <dgm:t>
        <a:bodyPr/>
        <a:lstStyle/>
        <a:p>
          <a:endParaRPr lang="cs-CZ"/>
        </a:p>
      </dgm:t>
    </dgm:pt>
    <dgm:pt modelId="{703408F0-B365-4F36-ACB1-1405997E05E3}">
      <dgm:prSet phldrT="[Text]" custT="1"/>
      <dgm:spPr/>
      <dgm:t>
        <a:bodyPr/>
        <a:lstStyle/>
        <a:p>
          <a:r>
            <a:rPr lang="cs-CZ" sz="2400" dirty="0" smtClean="0">
              <a:latin typeface="Arial" pitchFamily="34" charset="0"/>
              <a:cs typeface="Arial" pitchFamily="34" charset="0"/>
            </a:rPr>
            <a:t>2. Výroba a rozvod elektřiny,</a:t>
          </a:r>
          <a:br>
            <a:rPr lang="cs-CZ" sz="2400" dirty="0" smtClean="0">
              <a:latin typeface="Arial" pitchFamily="34" charset="0"/>
              <a:cs typeface="Arial" pitchFamily="34" charset="0"/>
            </a:rPr>
          </a:br>
          <a:r>
            <a:rPr lang="cs-CZ" sz="2400" dirty="0" smtClean="0">
              <a:latin typeface="Arial" pitchFamily="34" charset="0"/>
              <a:cs typeface="Arial" pitchFamily="34" charset="0"/>
            </a:rPr>
            <a:t>     tepla, plynu, vody</a:t>
          </a:r>
          <a:endParaRPr lang="cs-CZ" sz="2400" dirty="0">
            <a:latin typeface="Arial" pitchFamily="34" charset="0"/>
            <a:cs typeface="Arial" pitchFamily="34" charset="0"/>
          </a:endParaRPr>
        </a:p>
      </dgm:t>
    </dgm:pt>
    <dgm:pt modelId="{A73B8A94-0B65-4378-9CAA-649905AA6AF8}" type="parTrans" cxnId="{0F7E1233-1D4C-4034-87E9-E64055E2022B}">
      <dgm:prSet/>
      <dgm:spPr/>
      <dgm:t>
        <a:bodyPr/>
        <a:lstStyle/>
        <a:p>
          <a:endParaRPr lang="cs-CZ"/>
        </a:p>
      </dgm:t>
    </dgm:pt>
    <dgm:pt modelId="{ECE3A5C6-A257-4CA6-B565-C33B3921EAB2}" type="sibTrans" cxnId="{0F7E1233-1D4C-4034-87E9-E64055E2022B}">
      <dgm:prSet/>
      <dgm:spPr/>
      <dgm:t>
        <a:bodyPr/>
        <a:lstStyle/>
        <a:p>
          <a:endParaRPr lang="cs-CZ"/>
        </a:p>
      </dgm:t>
    </dgm:pt>
    <dgm:pt modelId="{6C7579B5-9A7B-4040-A561-478A61DE5F4E}">
      <dgm:prSet phldrT="[Text]" custT="1"/>
      <dgm:spPr/>
      <dgm:t>
        <a:bodyPr/>
        <a:lstStyle/>
        <a:p>
          <a:r>
            <a:rPr lang="cs-CZ" sz="2400" dirty="0" smtClean="0">
              <a:latin typeface="Arial" pitchFamily="34" charset="0"/>
              <a:cs typeface="Arial" pitchFamily="34" charset="0"/>
            </a:rPr>
            <a:t>3. Zpracovatelský průmysl</a:t>
          </a:r>
          <a:endParaRPr lang="cs-CZ" sz="2400" dirty="0">
            <a:latin typeface="Arial" pitchFamily="34" charset="0"/>
            <a:cs typeface="Arial" pitchFamily="34" charset="0"/>
          </a:endParaRPr>
        </a:p>
      </dgm:t>
    </dgm:pt>
    <dgm:pt modelId="{D2A206D8-BF57-4CB6-A3CC-D23CC8E208E5}" type="parTrans" cxnId="{8FE66ACB-0E27-41DB-B3B4-7EB26E968C72}">
      <dgm:prSet/>
      <dgm:spPr/>
      <dgm:t>
        <a:bodyPr/>
        <a:lstStyle/>
        <a:p>
          <a:endParaRPr lang="cs-CZ"/>
        </a:p>
      </dgm:t>
    </dgm:pt>
    <dgm:pt modelId="{8A31E1EA-E647-4FD2-8644-CCD42CDD215B}" type="sibTrans" cxnId="{8FE66ACB-0E27-41DB-B3B4-7EB26E968C72}">
      <dgm:prSet/>
      <dgm:spPr/>
      <dgm:t>
        <a:bodyPr/>
        <a:lstStyle/>
        <a:p>
          <a:endParaRPr lang="cs-CZ"/>
        </a:p>
      </dgm:t>
    </dgm:pt>
    <dgm:pt modelId="{396205D0-8298-478E-A351-1E8A8B44EEA4}" type="pres">
      <dgm:prSet presAssocID="{CFC8DFF6-EE88-44AF-B2F7-3FFD3CB43D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FBB86F4-359B-4D2A-9EDD-19E70F185918}" type="pres">
      <dgm:prSet presAssocID="{B0D55910-C7B8-4C56-AA94-64AC3912A3F2}" presName="parentLin" presStyleCnt="0"/>
      <dgm:spPr/>
    </dgm:pt>
    <dgm:pt modelId="{A723366F-C284-4712-9EB5-C843B1F6E011}" type="pres">
      <dgm:prSet presAssocID="{B0D55910-C7B8-4C56-AA94-64AC3912A3F2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17086B23-CDA7-4B44-9CBC-BF390A4D5AC3}" type="pres">
      <dgm:prSet presAssocID="{B0D55910-C7B8-4C56-AA94-64AC3912A3F2}" presName="parentText" presStyleLbl="node1" presStyleIdx="0" presStyleCnt="3" custScaleX="110506" custScaleY="18292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A963D9E-7F30-4317-9009-A946D781BBCD}" type="pres">
      <dgm:prSet presAssocID="{B0D55910-C7B8-4C56-AA94-64AC3912A3F2}" presName="negativeSpace" presStyleCnt="0"/>
      <dgm:spPr/>
    </dgm:pt>
    <dgm:pt modelId="{A6C2CDC0-0879-406F-8554-1EBC0725FE6E}" type="pres">
      <dgm:prSet presAssocID="{B0D55910-C7B8-4C56-AA94-64AC3912A3F2}" presName="childText" presStyleLbl="conFgAcc1" presStyleIdx="0" presStyleCnt="3">
        <dgm:presLayoutVars>
          <dgm:bulletEnabled val="1"/>
        </dgm:presLayoutVars>
      </dgm:prSet>
      <dgm:spPr/>
    </dgm:pt>
    <dgm:pt modelId="{2178681E-3639-4DE5-88D7-9736C015B9B5}" type="pres">
      <dgm:prSet presAssocID="{FDACB4E7-55AB-4059-9A49-AD9D4A7DDA6D}" presName="spaceBetweenRectangles" presStyleCnt="0"/>
      <dgm:spPr/>
    </dgm:pt>
    <dgm:pt modelId="{4EF478AC-B718-4C71-84E0-3ED33ECDF9F2}" type="pres">
      <dgm:prSet presAssocID="{703408F0-B365-4F36-ACB1-1405997E05E3}" presName="parentLin" presStyleCnt="0"/>
      <dgm:spPr/>
    </dgm:pt>
    <dgm:pt modelId="{FB93A703-D356-4153-A1D1-8CB7D3A62C03}" type="pres">
      <dgm:prSet presAssocID="{703408F0-B365-4F36-ACB1-1405997E05E3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4A41B0B7-7170-499A-B5AB-3928E8C9B8FC}" type="pres">
      <dgm:prSet presAssocID="{703408F0-B365-4F36-ACB1-1405997E05E3}" presName="parentText" presStyleLbl="node1" presStyleIdx="1" presStyleCnt="3" custScaleX="110506" custScaleY="18292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368538F-DB16-403B-9B9C-3B44B51DB372}" type="pres">
      <dgm:prSet presAssocID="{703408F0-B365-4F36-ACB1-1405997E05E3}" presName="negativeSpace" presStyleCnt="0"/>
      <dgm:spPr/>
    </dgm:pt>
    <dgm:pt modelId="{58EEA805-3499-44EF-89D6-DD0E32A6FB57}" type="pres">
      <dgm:prSet presAssocID="{703408F0-B365-4F36-ACB1-1405997E05E3}" presName="childText" presStyleLbl="conFgAcc1" presStyleIdx="1" presStyleCnt="3">
        <dgm:presLayoutVars>
          <dgm:bulletEnabled val="1"/>
        </dgm:presLayoutVars>
      </dgm:prSet>
      <dgm:spPr/>
    </dgm:pt>
    <dgm:pt modelId="{8FB42BDB-B278-4EEC-9AFD-2A6A05D5B98F}" type="pres">
      <dgm:prSet presAssocID="{ECE3A5C6-A257-4CA6-B565-C33B3921EAB2}" presName="spaceBetweenRectangles" presStyleCnt="0"/>
      <dgm:spPr/>
    </dgm:pt>
    <dgm:pt modelId="{B5031A68-1530-49D8-83D7-96167582332E}" type="pres">
      <dgm:prSet presAssocID="{6C7579B5-9A7B-4040-A561-478A61DE5F4E}" presName="parentLin" presStyleCnt="0"/>
      <dgm:spPr/>
    </dgm:pt>
    <dgm:pt modelId="{8C4A66C2-480F-493F-872D-9785DF20E029}" type="pres">
      <dgm:prSet presAssocID="{6C7579B5-9A7B-4040-A561-478A61DE5F4E}" presName="parentLeftMargin" presStyleLbl="node1" presStyleIdx="1" presStyleCnt="3"/>
      <dgm:spPr/>
      <dgm:t>
        <a:bodyPr/>
        <a:lstStyle/>
        <a:p>
          <a:endParaRPr lang="cs-CZ"/>
        </a:p>
      </dgm:t>
    </dgm:pt>
    <dgm:pt modelId="{A776E52D-B81E-4CA4-BDED-5529D18797B2}" type="pres">
      <dgm:prSet presAssocID="{6C7579B5-9A7B-4040-A561-478A61DE5F4E}" presName="parentText" presStyleLbl="node1" presStyleIdx="2" presStyleCnt="3" custScaleX="110506" custScaleY="18292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0639FE3-4C20-445F-9921-27F28AD0C3BB}" type="pres">
      <dgm:prSet presAssocID="{6C7579B5-9A7B-4040-A561-478A61DE5F4E}" presName="negativeSpace" presStyleCnt="0"/>
      <dgm:spPr/>
    </dgm:pt>
    <dgm:pt modelId="{DED8034D-93D3-4374-8084-8EF0EB14502B}" type="pres">
      <dgm:prSet presAssocID="{6C7579B5-9A7B-4040-A561-478A61DE5F4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581317F-38AB-41F0-8852-B52DEE839DCC}" type="presOf" srcId="{703408F0-B365-4F36-ACB1-1405997E05E3}" destId="{4A41B0B7-7170-499A-B5AB-3928E8C9B8FC}" srcOrd="1" destOrd="0" presId="urn:microsoft.com/office/officeart/2005/8/layout/list1"/>
    <dgm:cxn modelId="{78593D92-34F0-4B28-BE18-58C055B72657}" srcId="{CFC8DFF6-EE88-44AF-B2F7-3FFD3CB43D19}" destId="{B0D55910-C7B8-4C56-AA94-64AC3912A3F2}" srcOrd="0" destOrd="0" parTransId="{72E169D4-0614-4AB8-A641-65DCE1AA2862}" sibTransId="{FDACB4E7-55AB-4059-9A49-AD9D4A7DDA6D}"/>
    <dgm:cxn modelId="{A035CA8C-0377-46C0-A640-7A361FEC56AC}" type="presOf" srcId="{6C7579B5-9A7B-4040-A561-478A61DE5F4E}" destId="{A776E52D-B81E-4CA4-BDED-5529D18797B2}" srcOrd="1" destOrd="0" presId="urn:microsoft.com/office/officeart/2005/8/layout/list1"/>
    <dgm:cxn modelId="{9CD9B1CA-B25E-4BB2-B738-B347A130C423}" type="presOf" srcId="{CFC8DFF6-EE88-44AF-B2F7-3FFD3CB43D19}" destId="{396205D0-8298-478E-A351-1E8A8B44EEA4}" srcOrd="0" destOrd="0" presId="urn:microsoft.com/office/officeart/2005/8/layout/list1"/>
    <dgm:cxn modelId="{24CE8BA5-0212-49A6-94AF-EF49F7A591C1}" type="presOf" srcId="{6C7579B5-9A7B-4040-A561-478A61DE5F4E}" destId="{8C4A66C2-480F-493F-872D-9785DF20E029}" srcOrd="0" destOrd="0" presId="urn:microsoft.com/office/officeart/2005/8/layout/list1"/>
    <dgm:cxn modelId="{0A48B272-AF79-471A-BB93-56881C82864A}" type="presOf" srcId="{B0D55910-C7B8-4C56-AA94-64AC3912A3F2}" destId="{A723366F-C284-4712-9EB5-C843B1F6E011}" srcOrd="0" destOrd="0" presId="urn:microsoft.com/office/officeart/2005/8/layout/list1"/>
    <dgm:cxn modelId="{F6AE061D-4254-400E-929D-4B57AE8ECF4B}" type="presOf" srcId="{B0D55910-C7B8-4C56-AA94-64AC3912A3F2}" destId="{17086B23-CDA7-4B44-9CBC-BF390A4D5AC3}" srcOrd="1" destOrd="0" presId="urn:microsoft.com/office/officeart/2005/8/layout/list1"/>
    <dgm:cxn modelId="{8FE66ACB-0E27-41DB-B3B4-7EB26E968C72}" srcId="{CFC8DFF6-EE88-44AF-B2F7-3FFD3CB43D19}" destId="{6C7579B5-9A7B-4040-A561-478A61DE5F4E}" srcOrd="2" destOrd="0" parTransId="{D2A206D8-BF57-4CB6-A3CC-D23CC8E208E5}" sibTransId="{8A31E1EA-E647-4FD2-8644-CCD42CDD215B}"/>
    <dgm:cxn modelId="{0F7E1233-1D4C-4034-87E9-E64055E2022B}" srcId="{CFC8DFF6-EE88-44AF-B2F7-3FFD3CB43D19}" destId="{703408F0-B365-4F36-ACB1-1405997E05E3}" srcOrd="1" destOrd="0" parTransId="{A73B8A94-0B65-4378-9CAA-649905AA6AF8}" sibTransId="{ECE3A5C6-A257-4CA6-B565-C33B3921EAB2}"/>
    <dgm:cxn modelId="{EC30FD0D-4E7A-4B36-A596-521B428155B0}" type="presOf" srcId="{703408F0-B365-4F36-ACB1-1405997E05E3}" destId="{FB93A703-D356-4153-A1D1-8CB7D3A62C03}" srcOrd="0" destOrd="0" presId="urn:microsoft.com/office/officeart/2005/8/layout/list1"/>
    <dgm:cxn modelId="{B3C2E566-B935-4A52-9C7A-B031BE5E4B47}" type="presParOf" srcId="{396205D0-8298-478E-A351-1E8A8B44EEA4}" destId="{8FBB86F4-359B-4D2A-9EDD-19E70F185918}" srcOrd="0" destOrd="0" presId="urn:microsoft.com/office/officeart/2005/8/layout/list1"/>
    <dgm:cxn modelId="{CEA3C7CF-8A52-4EFA-B782-1CCD19CB3285}" type="presParOf" srcId="{8FBB86F4-359B-4D2A-9EDD-19E70F185918}" destId="{A723366F-C284-4712-9EB5-C843B1F6E011}" srcOrd="0" destOrd="0" presId="urn:microsoft.com/office/officeart/2005/8/layout/list1"/>
    <dgm:cxn modelId="{D6B1EFCA-22AA-43D3-9642-FE25421EAF1F}" type="presParOf" srcId="{8FBB86F4-359B-4D2A-9EDD-19E70F185918}" destId="{17086B23-CDA7-4B44-9CBC-BF390A4D5AC3}" srcOrd="1" destOrd="0" presId="urn:microsoft.com/office/officeart/2005/8/layout/list1"/>
    <dgm:cxn modelId="{78BF27C6-D801-40AB-8790-CB48A376930A}" type="presParOf" srcId="{396205D0-8298-478E-A351-1E8A8B44EEA4}" destId="{FA963D9E-7F30-4317-9009-A946D781BBCD}" srcOrd="1" destOrd="0" presId="urn:microsoft.com/office/officeart/2005/8/layout/list1"/>
    <dgm:cxn modelId="{DD71A12B-86CB-45B7-BEFC-50790309A5EF}" type="presParOf" srcId="{396205D0-8298-478E-A351-1E8A8B44EEA4}" destId="{A6C2CDC0-0879-406F-8554-1EBC0725FE6E}" srcOrd="2" destOrd="0" presId="urn:microsoft.com/office/officeart/2005/8/layout/list1"/>
    <dgm:cxn modelId="{8946BE6B-D8BC-4E78-B781-A8BADE426216}" type="presParOf" srcId="{396205D0-8298-478E-A351-1E8A8B44EEA4}" destId="{2178681E-3639-4DE5-88D7-9736C015B9B5}" srcOrd="3" destOrd="0" presId="urn:microsoft.com/office/officeart/2005/8/layout/list1"/>
    <dgm:cxn modelId="{B32C7903-E052-4C19-8C25-7A5B154E77DA}" type="presParOf" srcId="{396205D0-8298-478E-A351-1E8A8B44EEA4}" destId="{4EF478AC-B718-4C71-84E0-3ED33ECDF9F2}" srcOrd="4" destOrd="0" presId="urn:microsoft.com/office/officeart/2005/8/layout/list1"/>
    <dgm:cxn modelId="{86062273-3A78-4D72-B5D9-10ED83A4D640}" type="presParOf" srcId="{4EF478AC-B718-4C71-84E0-3ED33ECDF9F2}" destId="{FB93A703-D356-4153-A1D1-8CB7D3A62C03}" srcOrd="0" destOrd="0" presId="urn:microsoft.com/office/officeart/2005/8/layout/list1"/>
    <dgm:cxn modelId="{6C6BB27B-7DC6-4605-9F95-6C0D97D258BB}" type="presParOf" srcId="{4EF478AC-B718-4C71-84E0-3ED33ECDF9F2}" destId="{4A41B0B7-7170-499A-B5AB-3928E8C9B8FC}" srcOrd="1" destOrd="0" presId="urn:microsoft.com/office/officeart/2005/8/layout/list1"/>
    <dgm:cxn modelId="{2ECCFE34-037A-4494-961D-35632B9AFF73}" type="presParOf" srcId="{396205D0-8298-478E-A351-1E8A8B44EEA4}" destId="{F368538F-DB16-403B-9B9C-3B44B51DB372}" srcOrd="5" destOrd="0" presId="urn:microsoft.com/office/officeart/2005/8/layout/list1"/>
    <dgm:cxn modelId="{BEE0CC86-FF1B-4799-BEC2-0FCBC37D4A73}" type="presParOf" srcId="{396205D0-8298-478E-A351-1E8A8B44EEA4}" destId="{58EEA805-3499-44EF-89D6-DD0E32A6FB57}" srcOrd="6" destOrd="0" presId="urn:microsoft.com/office/officeart/2005/8/layout/list1"/>
    <dgm:cxn modelId="{4845D0CB-2A9A-459C-BBEA-44CFA14E8302}" type="presParOf" srcId="{396205D0-8298-478E-A351-1E8A8B44EEA4}" destId="{8FB42BDB-B278-4EEC-9AFD-2A6A05D5B98F}" srcOrd="7" destOrd="0" presId="urn:microsoft.com/office/officeart/2005/8/layout/list1"/>
    <dgm:cxn modelId="{C0841BC9-5AC5-4A73-A74D-D46A5B0F60C9}" type="presParOf" srcId="{396205D0-8298-478E-A351-1E8A8B44EEA4}" destId="{B5031A68-1530-49D8-83D7-96167582332E}" srcOrd="8" destOrd="0" presId="urn:microsoft.com/office/officeart/2005/8/layout/list1"/>
    <dgm:cxn modelId="{CEF35CEA-5C5B-4CF2-9076-2BFA86D70080}" type="presParOf" srcId="{B5031A68-1530-49D8-83D7-96167582332E}" destId="{8C4A66C2-480F-493F-872D-9785DF20E029}" srcOrd="0" destOrd="0" presId="urn:microsoft.com/office/officeart/2005/8/layout/list1"/>
    <dgm:cxn modelId="{25AFA8B9-96FD-49A4-9BE1-ED5533892667}" type="presParOf" srcId="{B5031A68-1530-49D8-83D7-96167582332E}" destId="{A776E52D-B81E-4CA4-BDED-5529D18797B2}" srcOrd="1" destOrd="0" presId="urn:microsoft.com/office/officeart/2005/8/layout/list1"/>
    <dgm:cxn modelId="{C331476D-F2DD-4443-B5C6-56981BC00A9C}" type="presParOf" srcId="{396205D0-8298-478E-A351-1E8A8B44EEA4}" destId="{D0639FE3-4C20-445F-9921-27F28AD0C3BB}" srcOrd="9" destOrd="0" presId="urn:microsoft.com/office/officeart/2005/8/layout/list1"/>
    <dgm:cxn modelId="{EEA3E752-41D1-495A-8815-AE5A3FEC5D6A}" type="presParOf" srcId="{396205D0-8298-478E-A351-1E8A8B44EEA4}" destId="{DED8034D-93D3-4374-8084-8EF0EB14502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2CDC0-0879-406F-8554-1EBC0725FE6E}">
      <dsp:nvSpPr>
        <dsp:cNvPr id="0" name=""/>
        <dsp:cNvSpPr/>
      </dsp:nvSpPr>
      <dsp:spPr>
        <a:xfrm>
          <a:off x="0" y="710059"/>
          <a:ext cx="5715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086B23-CDA7-4B44-9CBC-BF390A4D5AC3}">
      <dsp:nvSpPr>
        <dsp:cNvPr id="0" name=""/>
        <dsp:cNvSpPr/>
      </dsp:nvSpPr>
      <dsp:spPr>
        <a:xfrm>
          <a:off x="285750" y="42978"/>
          <a:ext cx="4420792" cy="918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209" tIns="0" rIns="15120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latin typeface="Arial" pitchFamily="34" charset="0"/>
              <a:cs typeface="Arial" pitchFamily="34" charset="0"/>
            </a:rPr>
            <a:t>1. Těžba a zpracování</a:t>
          </a:r>
          <a:br>
            <a:rPr lang="cs-CZ" sz="2400" kern="1200" dirty="0" smtClean="0">
              <a:latin typeface="Arial" pitchFamily="34" charset="0"/>
              <a:cs typeface="Arial" pitchFamily="34" charset="0"/>
            </a:rPr>
          </a:br>
          <a:r>
            <a:rPr lang="cs-CZ" sz="2400" kern="1200" dirty="0" smtClean="0">
              <a:latin typeface="Arial" pitchFamily="34" charset="0"/>
              <a:cs typeface="Arial" pitchFamily="34" charset="0"/>
            </a:rPr>
            <a:t>    nerostných surovin</a:t>
          </a:r>
          <a:endParaRPr lang="cs-CZ" sz="2400" kern="1200" dirty="0">
            <a:latin typeface="Arial" pitchFamily="34" charset="0"/>
            <a:cs typeface="Arial" pitchFamily="34" charset="0"/>
          </a:endParaRPr>
        </a:p>
      </dsp:txBody>
      <dsp:txXfrm>
        <a:off x="330563" y="87791"/>
        <a:ext cx="4331166" cy="828374"/>
      </dsp:txXfrm>
    </dsp:sp>
    <dsp:sp modelId="{58EEA805-3499-44EF-89D6-DD0E32A6FB57}">
      <dsp:nvSpPr>
        <dsp:cNvPr id="0" name=""/>
        <dsp:cNvSpPr/>
      </dsp:nvSpPr>
      <dsp:spPr>
        <a:xfrm>
          <a:off x="0" y="1897340"/>
          <a:ext cx="5715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533601"/>
              <a:satOff val="2618"/>
              <a:lumOff val="-4804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41B0B7-7170-499A-B5AB-3928E8C9B8FC}">
      <dsp:nvSpPr>
        <dsp:cNvPr id="0" name=""/>
        <dsp:cNvSpPr/>
      </dsp:nvSpPr>
      <dsp:spPr>
        <a:xfrm>
          <a:off x="285750" y="1230259"/>
          <a:ext cx="4420792" cy="918000"/>
        </a:xfrm>
        <a:prstGeom prst="roundRect">
          <a:avLst/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shade val="45000"/>
                <a:satMod val="155000"/>
              </a:schemeClr>
            </a:gs>
            <a:gs pos="60000">
              <a:schemeClr val="accent2">
                <a:hueOff val="-4533601"/>
                <a:satOff val="2618"/>
                <a:lumOff val="-4804"/>
                <a:alphaOff val="0"/>
                <a:shade val="95000"/>
                <a:satMod val="150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209" tIns="0" rIns="15120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latin typeface="Arial" pitchFamily="34" charset="0"/>
              <a:cs typeface="Arial" pitchFamily="34" charset="0"/>
            </a:rPr>
            <a:t>2. Výroba a rozvod elektřiny,</a:t>
          </a:r>
          <a:br>
            <a:rPr lang="cs-CZ" sz="2400" kern="1200" dirty="0" smtClean="0">
              <a:latin typeface="Arial" pitchFamily="34" charset="0"/>
              <a:cs typeface="Arial" pitchFamily="34" charset="0"/>
            </a:rPr>
          </a:br>
          <a:r>
            <a:rPr lang="cs-CZ" sz="2400" kern="1200" dirty="0" smtClean="0">
              <a:latin typeface="Arial" pitchFamily="34" charset="0"/>
              <a:cs typeface="Arial" pitchFamily="34" charset="0"/>
            </a:rPr>
            <a:t>     tepla, plynu, vody</a:t>
          </a:r>
          <a:endParaRPr lang="cs-CZ" sz="2400" kern="1200" dirty="0">
            <a:latin typeface="Arial" pitchFamily="34" charset="0"/>
            <a:cs typeface="Arial" pitchFamily="34" charset="0"/>
          </a:endParaRPr>
        </a:p>
      </dsp:txBody>
      <dsp:txXfrm>
        <a:off x="330563" y="1275072"/>
        <a:ext cx="4331166" cy="828374"/>
      </dsp:txXfrm>
    </dsp:sp>
    <dsp:sp modelId="{DED8034D-93D3-4374-8084-8EF0EB14502B}">
      <dsp:nvSpPr>
        <dsp:cNvPr id="0" name=""/>
        <dsp:cNvSpPr/>
      </dsp:nvSpPr>
      <dsp:spPr>
        <a:xfrm>
          <a:off x="0" y="3084621"/>
          <a:ext cx="5715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9067202"/>
              <a:satOff val="5236"/>
              <a:lumOff val="-9607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76E52D-B81E-4CA4-BDED-5529D18797B2}">
      <dsp:nvSpPr>
        <dsp:cNvPr id="0" name=""/>
        <dsp:cNvSpPr/>
      </dsp:nvSpPr>
      <dsp:spPr>
        <a:xfrm>
          <a:off x="285750" y="2417540"/>
          <a:ext cx="4420792" cy="918000"/>
        </a:xfrm>
        <a:prstGeom prst="roundRect">
          <a:avLst/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45000"/>
                <a:satMod val="155000"/>
              </a:schemeClr>
            </a:gs>
            <a:gs pos="60000">
              <a:schemeClr val="accent2">
                <a:hueOff val="-9067202"/>
                <a:satOff val="5236"/>
                <a:lumOff val="-9607"/>
                <a:alphaOff val="0"/>
                <a:shade val="95000"/>
                <a:satMod val="15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209" tIns="0" rIns="15120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latin typeface="Arial" pitchFamily="34" charset="0"/>
              <a:cs typeface="Arial" pitchFamily="34" charset="0"/>
            </a:rPr>
            <a:t>3. Zpracovatelský průmysl</a:t>
          </a:r>
          <a:endParaRPr lang="cs-CZ" sz="2400" kern="1200" dirty="0">
            <a:latin typeface="Arial" pitchFamily="34" charset="0"/>
            <a:cs typeface="Arial" pitchFamily="34" charset="0"/>
          </a:endParaRPr>
        </a:p>
      </dsp:txBody>
      <dsp:txXfrm>
        <a:off x="330563" y="2462353"/>
        <a:ext cx="4331166" cy="828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79FBAC0-FCEF-4B27-B0B7-BDDD1C5C7B89}" type="datetimeFigureOut">
              <a:rPr lang="cs-CZ"/>
              <a:pPr>
                <a:defRPr/>
              </a:pPr>
              <a:t>2.9.2013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298C2B8-0B88-40AD-A302-C11FBEDC44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434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910A80-0920-4EC2-AF3B-89BF9CFD7CC9}" type="slidenum">
              <a:rPr lang="cs-CZ" smtClean="0"/>
              <a:pPr eaLnBrk="1" hangingPunct="1"/>
              <a:t>13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D874A-22A4-4CAE-9EB7-47338255F0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074325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1F997-DAC4-45AE-A999-50E1F7E1C5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304356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BEABA-24F9-4EAF-808B-47EFA9FBA5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1986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Zaoblený obdélník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7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0065C4-0D47-4EC6-A28F-11A4B8B7E7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869628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A704B-D35B-4BB3-B05C-360E30AA12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351534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Zaoblený obdélník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B34E3D-6D90-422B-A87A-132E1FB752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275730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8600F-CF07-4FDE-A2EF-C154C45AE7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40706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CDDD-1928-46D3-8CBC-AAEF29EFC1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461569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AC18F-2B37-4E66-B457-12EC63CC4D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000726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98E994-2DDF-4BA1-A4BD-A657C83EDD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478065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73465-D07F-4DDE-A8DF-74C4A0066D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48936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D3ACB-8326-4117-B47C-429B373DD2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13540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bdélník s jedním zakulaceným rohem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FD3854-2F30-456F-AA36-7312C7B43A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211505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3DD8F-3B95-4C56-A2D3-B19A9FFCD2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111368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70202-9FCB-4630-8A63-5C589B8ECA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892532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FCB73-388D-48FE-A817-407D8F580A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431741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236BA-2CDC-414F-A33F-78429FBE4A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083450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4FAF2-47C5-4B46-A826-5F33FE1831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707878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9B0F9-C716-44FA-88E0-288D7E7474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357809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7E11F-D244-4CA6-8913-9E7A1FC30A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121459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1C79C-50C5-482C-973A-C52C08C14C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931322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8B64E-7509-4988-AABA-9605827E69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63286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7A8B0D-FD0C-4F5D-A4FE-F77457B185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55" name="Zástupný symbol pro text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E2ED1909-350F-4B55-B33D-18CFE154BF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1" r:id="rId2"/>
    <p:sldLayoutId id="2147484009" r:id="rId3"/>
    <p:sldLayoutId id="2147484002" r:id="rId4"/>
    <p:sldLayoutId id="2147484003" r:id="rId5"/>
    <p:sldLayoutId id="2147484004" r:id="rId6"/>
    <p:sldLayoutId id="2147484010" r:id="rId7"/>
    <p:sldLayoutId id="2147484005" r:id="rId8"/>
    <p:sldLayoutId id="2147484011" r:id="rId9"/>
    <p:sldLayoutId id="2147484006" r:id="rId10"/>
    <p:sldLayoutId id="2147484007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23.wdp"/><Relationship Id="rId5" Type="http://schemas.openxmlformats.org/officeDocument/2006/relationships/image" Target="../media/image31.jpeg"/><Relationship Id="rId4" Type="http://schemas.microsoft.com/office/2007/relationships/hdphoto" Target="../media/hdphoto2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2.png"/><Relationship Id="rId7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25.wdp"/><Relationship Id="rId5" Type="http://schemas.openxmlformats.org/officeDocument/2006/relationships/image" Target="../media/image33.png"/><Relationship Id="rId4" Type="http://schemas.microsoft.com/office/2007/relationships/hdphoto" Target="../media/hdphoto24.wdp"/><Relationship Id="rId9" Type="http://schemas.microsoft.com/office/2007/relationships/hdphoto" Target="../media/hdphoto26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9.wdp"/><Relationship Id="rId13" Type="http://schemas.openxmlformats.org/officeDocument/2006/relationships/image" Target="../media/image41.png"/><Relationship Id="rId18" Type="http://schemas.microsoft.com/office/2007/relationships/hdphoto" Target="../media/hdphoto34.wdp"/><Relationship Id="rId26" Type="http://schemas.microsoft.com/office/2007/relationships/hdphoto" Target="../media/hdphoto38.wdp"/><Relationship Id="rId3" Type="http://schemas.openxmlformats.org/officeDocument/2006/relationships/image" Target="../media/image36.png"/><Relationship Id="rId21" Type="http://schemas.openxmlformats.org/officeDocument/2006/relationships/image" Target="../media/image45.png"/><Relationship Id="rId7" Type="http://schemas.openxmlformats.org/officeDocument/2006/relationships/image" Target="../media/image38.png"/><Relationship Id="rId12" Type="http://schemas.microsoft.com/office/2007/relationships/hdphoto" Target="../media/hdphoto31.wdp"/><Relationship Id="rId17" Type="http://schemas.openxmlformats.org/officeDocument/2006/relationships/image" Target="../media/image43.png"/><Relationship Id="rId25" Type="http://schemas.openxmlformats.org/officeDocument/2006/relationships/image" Target="../media/image47.png"/><Relationship Id="rId2" Type="http://schemas.openxmlformats.org/officeDocument/2006/relationships/image" Target="../media/image3.jpeg"/><Relationship Id="rId16" Type="http://schemas.microsoft.com/office/2007/relationships/hdphoto" Target="../media/hdphoto33.wdp"/><Relationship Id="rId20" Type="http://schemas.microsoft.com/office/2007/relationships/hdphoto" Target="../media/hdphoto35.wdp"/><Relationship Id="rId1" Type="http://schemas.openxmlformats.org/officeDocument/2006/relationships/slideLayout" Target="../slideLayouts/slideLayout13.xml"/><Relationship Id="rId6" Type="http://schemas.microsoft.com/office/2007/relationships/hdphoto" Target="../media/hdphoto28.wdp"/><Relationship Id="rId11" Type="http://schemas.openxmlformats.org/officeDocument/2006/relationships/image" Target="../media/image40.png"/><Relationship Id="rId24" Type="http://schemas.microsoft.com/office/2007/relationships/hdphoto" Target="../media/hdphoto37.wdp"/><Relationship Id="rId5" Type="http://schemas.openxmlformats.org/officeDocument/2006/relationships/image" Target="../media/image37.png"/><Relationship Id="rId15" Type="http://schemas.openxmlformats.org/officeDocument/2006/relationships/image" Target="../media/image42.png"/><Relationship Id="rId23" Type="http://schemas.openxmlformats.org/officeDocument/2006/relationships/image" Target="../media/image46.png"/><Relationship Id="rId28" Type="http://schemas.microsoft.com/office/2007/relationships/hdphoto" Target="../media/hdphoto39.wdp"/><Relationship Id="rId10" Type="http://schemas.microsoft.com/office/2007/relationships/hdphoto" Target="../media/hdphoto30.wdp"/><Relationship Id="rId19" Type="http://schemas.openxmlformats.org/officeDocument/2006/relationships/image" Target="../media/image44.png"/><Relationship Id="rId4" Type="http://schemas.microsoft.com/office/2007/relationships/hdphoto" Target="../media/hdphoto27.wdp"/><Relationship Id="rId9" Type="http://schemas.openxmlformats.org/officeDocument/2006/relationships/image" Target="../media/image39.png"/><Relationship Id="rId14" Type="http://schemas.microsoft.com/office/2007/relationships/hdphoto" Target="../media/hdphoto32.wdp"/><Relationship Id="rId22" Type="http://schemas.microsoft.com/office/2007/relationships/hdphoto" Target="../media/hdphoto36.wdp"/><Relationship Id="rId27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5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microsoft.com/office/2007/relationships/hdphoto" Target="../media/hdphoto4.wdp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15.png"/><Relationship Id="rId18" Type="http://schemas.microsoft.com/office/2007/relationships/hdphoto" Target="../media/hdphoto13.wdp"/><Relationship Id="rId3" Type="http://schemas.openxmlformats.org/officeDocument/2006/relationships/image" Target="../media/image10.png"/><Relationship Id="rId21" Type="http://schemas.openxmlformats.org/officeDocument/2006/relationships/image" Target="../media/image19.png"/><Relationship Id="rId7" Type="http://schemas.openxmlformats.org/officeDocument/2006/relationships/image" Target="../media/image12.png"/><Relationship Id="rId12" Type="http://schemas.microsoft.com/office/2007/relationships/hdphoto" Target="../media/hdphoto10.wdp"/><Relationship Id="rId17" Type="http://schemas.openxmlformats.org/officeDocument/2006/relationships/image" Target="../media/image17.png"/><Relationship Id="rId2" Type="http://schemas.openxmlformats.org/officeDocument/2006/relationships/image" Target="../media/image3.jpeg"/><Relationship Id="rId16" Type="http://schemas.microsoft.com/office/2007/relationships/hdphoto" Target="../media/hdphoto12.wdp"/><Relationship Id="rId20" Type="http://schemas.microsoft.com/office/2007/relationships/hdphoto" Target="../media/hdphoto14.wdp"/><Relationship Id="rId1" Type="http://schemas.openxmlformats.org/officeDocument/2006/relationships/slideLayout" Target="../slideLayouts/slideLayout13.xml"/><Relationship Id="rId6" Type="http://schemas.microsoft.com/office/2007/relationships/hdphoto" Target="../media/hdphoto7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microsoft.com/office/2007/relationships/hdphoto" Target="../media/hdphoto9.wdp"/><Relationship Id="rId19" Type="http://schemas.openxmlformats.org/officeDocument/2006/relationships/image" Target="../media/image18.png"/><Relationship Id="rId4" Type="http://schemas.microsoft.com/office/2007/relationships/hdphoto" Target="../media/hdphoto6.wdp"/><Relationship Id="rId9" Type="http://schemas.openxmlformats.org/officeDocument/2006/relationships/image" Target="../media/image13.png"/><Relationship Id="rId14" Type="http://schemas.microsoft.com/office/2007/relationships/hdphoto" Target="../media/hdphoto11.wdp"/><Relationship Id="rId22" Type="http://schemas.microsoft.com/office/2007/relationships/hdphoto" Target="../media/hdphoto15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7.wdp"/><Relationship Id="rId5" Type="http://schemas.openxmlformats.org/officeDocument/2006/relationships/image" Target="../media/image21.jpeg"/><Relationship Id="rId4" Type="http://schemas.microsoft.com/office/2007/relationships/hdphoto" Target="../media/hdphoto1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microsoft.com/office/2007/relationships/hdphoto" Target="../media/hdphoto20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microsoft.com/office/2007/relationships/hdphoto" Target="../media/hdphoto19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2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81312"/>
            <a:ext cx="7772400" cy="1690688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Česká republika </a:t>
            </a:r>
            <a:b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Průmysl – odvětví </a:t>
            </a:r>
            <a:r>
              <a:rPr lang="cs-CZ" sz="1800" dirty="0" err="1" smtClean="0">
                <a:solidFill>
                  <a:schemeClr val="tx1"/>
                </a:solidFill>
              </a:rPr>
              <a:t>Z_109_Česká_republika_Průmysl_odvětví</a:t>
            </a:r>
            <a:endParaRPr lang="cs-CZ" sz="1800" dirty="0" smtClean="0">
              <a:solidFill>
                <a:schemeClr val="tx1"/>
              </a:solidFill>
            </a:endParaRPr>
          </a:p>
        </p:txBody>
      </p:sp>
      <p:pic>
        <p:nvPicPr>
          <p:cNvPr id="7171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7173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Miluše Šafářová</a:t>
            </a:r>
          </a:p>
          <a:p>
            <a:pPr algn="ctr" eaLnBrk="1" hangingPunct="1"/>
            <a:endParaRPr lang="cs-CZ" dirty="0"/>
          </a:p>
          <a:p>
            <a:pPr algn="ctr" eaLnBrk="1" hangingPunct="1"/>
            <a:r>
              <a:rPr lang="cs-CZ" dirty="0"/>
              <a:t>Škola: Základní škola Fryšták, okres Zlín, příspěvková organizace </a:t>
            </a:r>
          </a:p>
        </p:txBody>
      </p:sp>
      <p:sp>
        <p:nvSpPr>
          <p:cNvPr id="7174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Zpracovatelský průmysl</a:t>
            </a:r>
          </a:p>
        </p:txBody>
      </p:sp>
      <p:pic>
        <p:nvPicPr>
          <p:cNvPr id="10246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14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09600" y="1142999"/>
            <a:ext cx="80010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/>
              <a:t>Další významná odvětví </a:t>
            </a:r>
            <a:endParaRPr lang="cs-CZ" sz="2000" b="1" dirty="0" smtClean="0"/>
          </a:p>
          <a:p>
            <a:pPr>
              <a:spcAft>
                <a:spcPts val="0"/>
              </a:spcAft>
            </a:pPr>
            <a:r>
              <a:rPr lang="cs-CZ" b="1" dirty="0" smtClean="0"/>
              <a:t>Průmysl </a:t>
            </a:r>
            <a:r>
              <a:rPr lang="cs-CZ" b="1" dirty="0" smtClean="0"/>
              <a:t>skla, keramiky, porcelánu  a stavebních </a:t>
            </a:r>
            <a:r>
              <a:rPr lang="cs-CZ" b="1" dirty="0" smtClean="0"/>
              <a:t>hmot</a:t>
            </a:r>
          </a:p>
          <a:p>
            <a:pPr>
              <a:spcAft>
                <a:spcPts val="0"/>
              </a:spcAft>
            </a:pPr>
            <a:r>
              <a:rPr lang="cs-CZ" dirty="0" smtClean="0"/>
              <a:t>tradiční </a:t>
            </a:r>
            <a:r>
              <a:rPr lang="cs-CZ" dirty="0" smtClean="0"/>
              <a:t>odvětví, </a:t>
            </a:r>
            <a:r>
              <a:rPr lang="cs-CZ" dirty="0" smtClean="0"/>
              <a:t>vlastní surovinová základna 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(</a:t>
            </a:r>
            <a:r>
              <a:rPr lang="cs-CZ" dirty="0" smtClean="0"/>
              <a:t>výroba cementu a vápna – Hranice, Beroun, sklářství – Karlovy Vary, Nový Bor aj., výroba keramiky Rakovník…)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191000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09600" y="5186472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b="1" dirty="0">
                <a:solidFill>
                  <a:prstClr val="black"/>
                </a:solidFill>
              </a:rPr>
              <a:t>Průmysl papírenský, polygrafický a </a:t>
            </a:r>
            <a:r>
              <a:rPr lang="cs-CZ" b="1" dirty="0" smtClean="0">
                <a:solidFill>
                  <a:prstClr val="black"/>
                </a:solidFill>
              </a:rPr>
              <a:t>vydavatelský</a:t>
            </a:r>
          </a:p>
          <a:p>
            <a:pPr lvl="0"/>
            <a:r>
              <a:rPr lang="cs-CZ" dirty="0" smtClean="0">
                <a:solidFill>
                  <a:prstClr val="black"/>
                </a:solidFill>
              </a:rPr>
              <a:t>po </a:t>
            </a:r>
            <a:r>
              <a:rPr lang="cs-CZ" dirty="0">
                <a:solidFill>
                  <a:prstClr val="black"/>
                </a:solidFill>
              </a:rPr>
              <a:t>roce 1989 velký vývoj (Štětí, Paskov, Větřní, Kolín, Praha aj.)</a:t>
            </a:r>
          </a:p>
        </p:txBody>
      </p:sp>
      <p:pic>
        <p:nvPicPr>
          <p:cNvPr id="7170" name="Picture 2" descr="C:\Documents and Settings\Miluse\Plocha\obr_projekt_slusovice\109\sklárna Nižbo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295" y="2884136"/>
            <a:ext cx="2958625" cy="2159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Miluse\Plocha\obr_projekt_slusovice\109\Sušice výroba papírových obalů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83932"/>
            <a:ext cx="2649968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163295" y="4705378"/>
            <a:ext cx="1516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chemeClr val="bg1"/>
                </a:solidFill>
              </a:rPr>
              <a:t>Sklárny Nižbor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800600" y="4705378"/>
            <a:ext cx="2419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chemeClr val="bg1"/>
                </a:solidFill>
              </a:rPr>
              <a:t>výroba papírových obalů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953000" y="2825498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Sušice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8643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Zpracovatelský průmysl</a:t>
            </a:r>
          </a:p>
        </p:txBody>
      </p:sp>
      <p:pic>
        <p:nvPicPr>
          <p:cNvPr id="10246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14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71500" y="1066800"/>
            <a:ext cx="80010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/>
              <a:t>Další významná </a:t>
            </a:r>
            <a:r>
              <a:rPr lang="cs-CZ" sz="2000" b="1" dirty="0" smtClean="0"/>
              <a:t>odvětví</a:t>
            </a:r>
            <a:endParaRPr lang="cs-CZ" sz="2000" b="1" dirty="0" smtClean="0"/>
          </a:p>
          <a:p>
            <a:r>
              <a:rPr lang="cs-CZ" b="1" dirty="0" smtClean="0"/>
              <a:t>Průmysl potravin, </a:t>
            </a:r>
            <a:r>
              <a:rPr lang="cs-CZ" b="1" dirty="0" smtClean="0"/>
              <a:t>nápojů</a:t>
            </a:r>
          </a:p>
          <a:p>
            <a:r>
              <a:rPr lang="cs-CZ" dirty="0" smtClean="0"/>
              <a:t>nejdůležitější </a:t>
            </a:r>
            <a:r>
              <a:rPr lang="cs-CZ" dirty="0" smtClean="0"/>
              <a:t>a nejsilnější odvětví, zajišťuje základní potřebu obyvatelstva</a:t>
            </a:r>
            <a:br>
              <a:rPr lang="cs-CZ" dirty="0" smtClean="0"/>
            </a:br>
            <a:r>
              <a:rPr lang="cs-CZ" dirty="0" smtClean="0"/>
              <a:t>(mlýny, pivovary, mlékárny, masné závody, cukrovary, čokoládovny…)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191000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737200" y="4878374"/>
            <a:ext cx="65710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Mezi největší firmy patří: Prazdroj Plzeň, Radegast Nošovice,</a:t>
            </a:r>
            <a:br>
              <a:rPr lang="cs-CZ" dirty="0" smtClean="0"/>
            </a:br>
            <a:r>
              <a:rPr lang="cs-CZ" dirty="0" smtClean="0"/>
              <a:t>Madeta České Budějovice, Olma Olomouc, </a:t>
            </a:r>
            <a:r>
              <a:rPr lang="cs-CZ" dirty="0" err="1" smtClean="0"/>
              <a:t>Hamé</a:t>
            </a:r>
            <a:r>
              <a:rPr lang="cs-CZ" dirty="0" smtClean="0"/>
              <a:t> Babice</a:t>
            </a:r>
            <a:br>
              <a:rPr lang="cs-CZ" dirty="0" smtClean="0"/>
            </a:br>
            <a:r>
              <a:rPr lang="cs-CZ" dirty="0" smtClean="0"/>
              <a:t>Kostelecké uzeniny, </a:t>
            </a:r>
            <a:r>
              <a:rPr lang="cs-CZ" dirty="0" err="1" smtClean="0"/>
              <a:t>Penam</a:t>
            </a:r>
            <a:r>
              <a:rPr lang="cs-CZ" dirty="0" smtClean="0"/>
              <a:t> Brno, </a:t>
            </a:r>
            <a:r>
              <a:rPr lang="cs-CZ" dirty="0" err="1" smtClean="0"/>
              <a:t>Mattoni</a:t>
            </a:r>
            <a:r>
              <a:rPr lang="cs-CZ" dirty="0" smtClean="0"/>
              <a:t> Karlovy Vary…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654849"/>
            <a:ext cx="1066800" cy="74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Documents and Settings\Miluse\Plocha\obr_projekt_slusovice\109\449px-Pilsner.Urquel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828" l="0" r="993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53" r="30219"/>
          <a:stretch/>
        </p:blipFill>
        <p:spPr bwMode="auto">
          <a:xfrm>
            <a:off x="737200" y="2736515"/>
            <a:ext cx="565091" cy="173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Miluse\Plocha\obr_projekt_slusovice\109\800px-Brewery_Gate_Plzen_15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087" y="2524459"/>
            <a:ext cx="2932127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Miluse\Plocha\obr_projekt_slusovice\109\800px-Babice_(UH),_Hamé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909" y="2524459"/>
            <a:ext cx="3393781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670909" y="252445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</a:rPr>
              <a:t>Hamé</a:t>
            </a:r>
            <a:r>
              <a:rPr lang="cs-CZ" dirty="0" smtClean="0">
                <a:solidFill>
                  <a:schemeClr val="bg1"/>
                </a:solidFill>
              </a:rPr>
              <a:t> Babice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354087" y="2535141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Prazdroj Plzeň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34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2"/>
          <p:cNvSpPr>
            <a:spLocks noGrp="1"/>
          </p:cNvSpPr>
          <p:nvPr>
            <p:ph type="title"/>
          </p:nvPr>
        </p:nvSpPr>
        <p:spPr bwMode="auto">
          <a:xfrm>
            <a:off x="1062038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28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Úkol: Odpovídej na kontrolní otázky.  </a:t>
            </a:r>
          </a:p>
        </p:txBody>
      </p:sp>
      <p:pic>
        <p:nvPicPr>
          <p:cNvPr id="16388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38" y="540539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756539" y="1663494"/>
            <a:ext cx="6207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Těžební průmysl, výroba elektřiny, zpracovatelský průmysl.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45555" y="2148989"/>
            <a:ext cx="6763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2. V kterých oblastech ČR je nejvíce rozvinutý těžební průmysl? 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790348" y="2413359"/>
            <a:ext cx="4891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Ostravsko, Sokolovsko, severní Čechy – uhlí, </a:t>
            </a:r>
            <a:br>
              <a:rPr lang="cs-CZ" dirty="0" smtClean="0">
                <a:solidFill>
                  <a:srgbClr val="0070C0"/>
                </a:solidFill>
              </a:rPr>
            </a:br>
            <a:r>
              <a:rPr lang="cs-CZ" dirty="0" smtClean="0">
                <a:solidFill>
                  <a:srgbClr val="0070C0"/>
                </a:solidFill>
              </a:rPr>
              <a:t>těžba stavebních surovin je po celé ČR.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45555" y="3059690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3. Které elektrárny převažují v ČR?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4389306" y="3059690"/>
            <a:ext cx="105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Tepelné.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40455" y="3429022"/>
            <a:ext cx="514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4. Který zpracovatelský průmysl dominuje v ČR?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5674580" y="3429022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Strojírenský.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86895" y="3806772"/>
            <a:ext cx="682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5. Vyjmenuj další významná odvětví zpracovatelského průmyslu. 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790348" y="4091619"/>
            <a:ext cx="7169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Průmysl chemický, dřevozpracující, papírenský, nábytkářský, průmysl skla, porcelánu, keramiky, stavebních surovin…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521939" y="1087317"/>
            <a:ext cx="6429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1. Na které tři základní skupiny podle mezinárodní klasifikace</a:t>
            </a:r>
            <a:br>
              <a:rPr lang="cs-CZ" dirty="0" smtClean="0"/>
            </a:br>
            <a:r>
              <a:rPr lang="cs-CZ" dirty="0" smtClean="0"/>
              <a:t>    OSN se dělí průmysl? </a:t>
            </a:r>
            <a:endParaRPr lang="cs-CZ" dirty="0"/>
          </a:p>
        </p:txBody>
      </p:sp>
      <p:pic>
        <p:nvPicPr>
          <p:cNvPr id="9218" name="Picture 2" descr="C:\Documents and Settings\Miluse\Plocha\obr_projekt_slusovice\108\MB90043393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114" y="2447934"/>
            <a:ext cx="1188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Miluse\Plocha\obr_projekt_slusovice\108\MB900433949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7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79" y="237333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Documents and Settings\Miluse\Plocha\obr_projekt_slusovice\108\MB900433930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0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602" y="417610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Documents and Settings\Miluse\Plocha\obr_projekt_slusovice\108\MB900433954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02" y="3551619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Documents and Settings\Miluse\Plocha\obr_projekt_slusovice\108\MB900433948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779" y="5081248"/>
            <a:ext cx="1224000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Documents and Settings\Miluse\Plocha\obr_projekt_slusovice\108\MB900433927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748" y="506004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Documents and Settings\Miluse\Plocha\obr_projekt_slusovice\108\MB900433928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648" y="5471479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Documents and Settings\Miluse\Plocha\obr_projekt_slusovice\108\MB900433936.JP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08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392" y="4616712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C:\Documents and Settings\Miluse\Plocha\obr_projekt_slusovice\108\MB900433935.JPG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779" y="45720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ovéPole 26"/>
          <p:cNvSpPr txBox="1"/>
          <p:nvPr/>
        </p:nvSpPr>
        <p:spPr>
          <a:xfrm>
            <a:off x="545555" y="4757263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6. V kterých odvětvích průmyslu pracují lidé na obrázcích?</a:t>
            </a:r>
            <a:endParaRPr lang="cs-CZ" dirty="0"/>
          </a:p>
        </p:txBody>
      </p:sp>
      <p:pic>
        <p:nvPicPr>
          <p:cNvPr id="9228" name="Picture 12" descr="C:\Documents and Settings\Miluse\Plocha\obr_projekt_slusovice\108\MB900432622.JPG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52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9" y="11936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 descr="C:\Documents and Settings\Miluse\Plocha\obr_projekt_slusovice\108\MB900433957.JP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714" y="1584524"/>
            <a:ext cx="115200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C:\Documents and Settings\Miluse\Plocha\obr_projekt_slusovice\108\MB900433958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15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38" y="2742024"/>
            <a:ext cx="111600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1" name="Picture 15" descr="C:\Documents and Settings\Miluse\Plocha\obr_projekt_slusovice\108\MB900433946.JPG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3" b="100000" l="15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050" y="533400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464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2038" y="360363"/>
            <a:ext cx="7019925" cy="611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Použité zdroje</a:t>
            </a:r>
            <a:endParaRPr lang="cs-CZ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488816" y="926267"/>
            <a:ext cx="8350384" cy="5040313"/>
          </a:xfrm>
        </p:spPr>
        <p:txBody>
          <a:bodyPr/>
          <a:lstStyle/>
          <a:p>
            <a:pPr marL="144000" indent="-144000" eaLnBrk="1" hangingPunct="1">
              <a:buClrTx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Hamr na Jezeře, důl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5568.jpg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Skočit na: Navigace, Hledání.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11.8.2010 [cit. 2013-08-16].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</a:t>
            </a:r>
            <a:br>
              <a:rPr lang="cs-CZ" sz="1200" dirty="0" smtClean="0">
                <a:latin typeface="Arial" pitchFamily="34" charset="0"/>
                <a:cs typeface="Arial" pitchFamily="34" charset="0"/>
              </a:rPr>
            </a:br>
            <a:r>
              <a:rPr lang="cs-CZ" sz="1200" dirty="0" smtClean="0">
                <a:latin typeface="Arial" pitchFamily="34" charset="0"/>
                <a:cs typeface="Arial" pitchFamily="34" charset="0"/>
              </a:rPr>
              <a:t>wiki/Soubor:Hamr_na_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Jeze%C5%99e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,_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d%C5%AFl_5568.jpg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marL="144000" indent="-144000" eaLnBrk="1" hangingPunct="1">
              <a:buClrTx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Koryčany - těžební středisko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2.jpg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[x].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30.3.2011 [cit. 2013-08-16].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</a:t>
            </a:r>
            <a:br>
              <a:rPr lang="cs-CZ" sz="1200" dirty="0" smtClean="0">
                <a:latin typeface="Arial" pitchFamily="34" charset="0"/>
                <a:cs typeface="Arial" pitchFamily="34" charset="0"/>
              </a:rPr>
            </a:br>
            <a:r>
              <a:rPr lang="cs-CZ" sz="1200" dirty="0" smtClean="0">
                <a:latin typeface="Arial" pitchFamily="34" charset="0"/>
                <a:cs typeface="Arial" pitchFamily="34" charset="0"/>
              </a:rPr>
              <a:t>File:Kory%C4%8Dany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_-_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t%C4%9B%C5%BEebn%C3%AD_st%C5%99edisko_2.jpg</a:t>
            </a:r>
          </a:p>
          <a:p>
            <a:pPr marL="144000" indent="-144000" eaLnBrk="1" hangingPunct="1">
              <a:buClrTx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Kaolin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outcrop.jpg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30.9.2012 [cit. 2013-08-16].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File:Kaolin_outcrop.jpg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marL="144000" indent="-144000" eaLnBrk="1" hangingPunct="1">
              <a:buClrTx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Seznam elektráren v Česku.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14.5.2013 [cit. 2013-08-16]. Dostupné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z: http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/wiki/Elektr%C3%A1rny_v_%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C4%8Cesku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marL="144000" indent="-144000"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Nuclear.power.plant.Dukovany.jpg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14.2.2010 [cit. 2013-08-16]. 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Soubor:Nuclear.power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cs-CZ" sz="1200" dirty="0" smtClean="0">
                <a:latin typeface="Arial" pitchFamily="34" charset="0"/>
                <a:cs typeface="Arial" pitchFamily="34" charset="0"/>
              </a:rPr>
            </a:b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plant.Dukovany.jpg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44000" indent="-144000" eaLnBrk="1" hangingPunct="1">
              <a:buClrTx/>
            </a:pP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DalesicePowerStation.jpg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8.9.2007 [cit. 2013-08-16].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Soubor:DalesicePowerStation.jpg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marL="144000" indent="-144000"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OstruznaElektrarny.jpg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10.11.2008 [cit. 2013-08-16].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Soubor:OstruznaElektrarny.jpg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marL="144000" indent="-144000" eaLnBrk="1" hangingPunct="1">
              <a:buClrTx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Jitex.jpg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18.2.2007 [cit. 2013-08-16]. 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File:Industrial_siding_jitex_pisek.jpg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marL="144000" indent="-144000" eaLnBrk="1" hangingPunct="1">
              <a:buClrTx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office.microsoft.com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cs-cz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images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/?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CTT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=97</a:t>
            </a:r>
          </a:p>
          <a:p>
            <a:pPr marL="144000" indent="-144000"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Brewery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Gate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Plzen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152.JPG.In: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].San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21.5.2006 [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cit.2013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-08-16].Dostupné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z:http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File:Brewery_Gate_Plzen_152.JPG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44000" indent="-144000" eaLnBrk="1" hangingPunct="1">
              <a:buClrTx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Babice (UH),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Hamé.jpg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24.4.2011 [cit. 2013-08-16].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File:Babice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_%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28UH%29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,</a:t>
            </a:r>
            <a:br>
              <a:rPr lang="cs-CZ" sz="1200" dirty="0" smtClean="0">
                <a:latin typeface="Arial" pitchFamily="34" charset="0"/>
                <a:cs typeface="Arial" pitchFamily="34" charset="0"/>
              </a:rPr>
            </a:br>
            <a:r>
              <a:rPr lang="cs-CZ" sz="12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Ham%C3%A9.jpg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4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2038" y="360363"/>
            <a:ext cx="7019925" cy="611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Použité zdroje</a:t>
            </a:r>
            <a:endParaRPr lang="cs-CZ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228600" y="838200"/>
            <a:ext cx="8458200" cy="5334000"/>
          </a:xfrm>
        </p:spPr>
        <p:txBody>
          <a:bodyPr/>
          <a:lstStyle/>
          <a:p>
            <a:pPr marL="144000" indent="-144000" eaLnBrk="1" hangingPunct="1">
              <a:buClrTx/>
              <a:buFont typeface="Arial" pitchFamily="34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Škoda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Superb II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AMI.JPG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12.4.2008 [cit. 2013-08-16]. 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File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:%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C5%A0koda_Superb_II_AMI.JPG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44000" indent="-144000" eaLnBrk="1" hangingPunct="1">
              <a:buClrTx/>
              <a:buFont typeface="Arial" pitchFamily="34" charset="0"/>
              <a:buChar char="•"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SkodaSuperB.jpg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20.2.2006 [cit. 2013-08-16]. 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File:SkodaSuperB.jpg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44000" indent="-144000" eaLnBrk="1" hangingPunct="1">
              <a:buClrTx/>
              <a:buFont typeface="Arial" pitchFamily="34" charset="0"/>
              <a:buChar char="•"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New Škoda logo-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2.jpg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28.6.2011[cit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2013-08-16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].Dostupné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File:New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_%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C5%A0koda_logo-2.jpg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marL="144000" indent="-144000" eaLnBrk="1" hangingPunct="1">
              <a:buClrTx/>
              <a:buFont typeface="Arial" pitchFamily="34" charset="0"/>
              <a:buChar char="•"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Spolana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logo.png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7.4.2009 [cit. 2013-08-16]. 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File:Spolana_logo.png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44000" indent="-144000" eaLnBrk="1" hangingPunct="1">
              <a:buClrTx/>
              <a:buFont typeface="Arial" pitchFamily="34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Neratovice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Spolana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965.JPG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27.6.2007 [cit. 2013-08-16]. Dostupné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z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Soubor:Neratovice_Spolana_965.JPG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44000" indent="-144000" eaLnBrk="1" hangingPunct="1">
              <a:buClrTx/>
              <a:buFont typeface="Arial" pitchFamily="34" charset="0"/>
              <a:buChar char="•"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Třinecké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železárny.jpg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16.5.2008 [cit. 2013-08-16]. 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Soubor:T%C5%99ineck%C3%A9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_%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C5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%</a:t>
            </a:r>
            <a:br>
              <a:rPr lang="cs-CZ" sz="1200" dirty="0" smtClean="0">
                <a:latin typeface="Arial" pitchFamily="34" charset="0"/>
                <a:cs typeface="Arial" pitchFamily="34" charset="0"/>
              </a:rPr>
            </a:b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BEelez%C3%A1rny.jpg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marL="144000" indent="-144000" eaLnBrk="1" hangingPunct="1">
              <a:buClrTx/>
              <a:buFont typeface="Arial" pitchFamily="34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České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Budějovice, továrna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Koh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-I-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Noor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komín.JPG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24,1.2008 [cit. 2013-08-16].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/wiki/Soubor:%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C4%8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1200" dirty="0" smtClean="0">
                <a:latin typeface="Arial" pitchFamily="34" charset="0"/>
                <a:cs typeface="Arial" pitchFamily="34" charset="0"/>
              </a:rPr>
            </a:br>
            <a:r>
              <a:rPr lang="cs-CZ" sz="1200" dirty="0" smtClean="0">
                <a:latin typeface="Arial" pitchFamily="34" charset="0"/>
                <a:cs typeface="Arial" pitchFamily="34" charset="0"/>
              </a:rPr>
              <a:t>Cesk%C3%A9_Bud%C4%9Bjovice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,_tov%C3%A1rna_Koh-I-Noor,_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kom%C3%ADn.JPG</a:t>
            </a:r>
          </a:p>
          <a:p>
            <a:pPr marL="144000" indent="-144000" eaLnBrk="1" hangingPunct="1">
              <a:buClrTx/>
              <a:buFont typeface="Arial" pitchFamily="34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Nižbor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sklárna, příprava vyfouknutých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váz.jpg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Skočit na: Navigace, Hledání Soubor His.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2.7.2008 [cit. 2013-08-16].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/wiki/Soubor:Ni%C5%BEbor,_skl%C3%A1rna,_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p%C5%99%C3%ADprava_vyfouknut%C3%BDch_v%C3%A1z.jpg</a:t>
            </a:r>
          </a:p>
          <a:p>
            <a:pPr marL="144000" lvl="0" indent="-144000">
              <a:buClrTx/>
              <a:buFont typeface="Arial" pitchFamily="34" charset="0"/>
              <a:buChar char="•"/>
            </a:pPr>
            <a:r>
              <a:rPr lang="cs-CZ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PAP</a:t>
            </a:r>
            <a:r>
              <a:rPr lang="cs-CZ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Sušice.jpg</a:t>
            </a:r>
            <a:r>
              <a:rPr lang="cs-CZ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11.2.2011 [cit. 2013-08-16]. Dostupné z: http://</a:t>
            </a:r>
            <a:r>
              <a:rPr lang="cs-CZ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Soubor:PAP_Su%C5%A1ice.jpg</a:t>
            </a:r>
            <a:r>
              <a:rPr lang="cs-CZ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44000" lvl="0" indent="-144000">
              <a:buClrTx/>
              <a:buFont typeface="Arial" pitchFamily="34" charset="0"/>
              <a:buChar char="•"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Pilsner.Urquell.JPG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17.5.2012 [cit. 2013-08-16].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File:Pilsner.Urquell.JPG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marL="180000" lvl="0" indent="-180000" eaLnBrk="1" hangingPunct="1">
              <a:buClrTx/>
            </a:pPr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Geografie Česká republika</a:t>
            </a:r>
            <a:r>
              <a:rPr lang="cs-CZ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Praha 2: </a:t>
            </a:r>
            <a:r>
              <a:rPr lang="cs-CZ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SPN</a:t>
            </a:r>
            <a:r>
              <a:rPr lang="cs-CZ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-pedagogické nakladatelství, akciová </a:t>
            </a:r>
            <a:r>
              <a:rPr lang="cs-CZ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apolečnost</a:t>
            </a:r>
            <a:r>
              <a:rPr lang="cs-CZ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2004.ISBN</a:t>
            </a:r>
            <a:r>
              <a:rPr lang="cs-CZ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80-7235-266-0. </a:t>
            </a:r>
          </a:p>
          <a:p>
            <a:pPr marL="144000" lvl="0" indent="-144000">
              <a:buClrTx/>
              <a:buFont typeface="Arial" pitchFamily="34" charset="0"/>
              <a:buChar char="•"/>
            </a:pP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marL="144000" lvl="0" indent="-144000">
              <a:buClrTx/>
              <a:buFont typeface="Arial" pitchFamily="34" charset="0"/>
              <a:buChar char="•"/>
            </a:pPr>
            <a:endParaRPr lang="cs-CZ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  <a:buFontTx/>
              <a:buChar char="▪"/>
            </a:pP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endParaRPr lang="cs-CZ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469" y="600911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8195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-23501" y="3518731"/>
            <a:ext cx="9167501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/>
              <a:t>Digitální učební materiál je určen pro seznámení žáků s </a:t>
            </a:r>
            <a:r>
              <a:rPr lang="cs-CZ" dirty="0" smtClean="0"/>
              <a:t>rozdělením     </a:t>
            </a:r>
            <a:br>
              <a:rPr lang="cs-CZ" dirty="0" smtClean="0"/>
            </a:br>
            <a:r>
              <a:rPr lang="cs-CZ" dirty="0" smtClean="0"/>
              <a:t>   průmyslu ČR podle mezinárodní klasifikace průmyslových odvětví.</a:t>
            </a:r>
          </a:p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 smtClean="0"/>
              <a:t>Materiál </a:t>
            </a:r>
            <a:r>
              <a:rPr lang="cs-CZ" dirty="0"/>
              <a:t>rozvíjí </a:t>
            </a:r>
            <a:r>
              <a:rPr lang="cs-CZ" dirty="0" smtClean="0"/>
              <a:t>nové znalosti a procvičuje vědomosti z nižších ročníků. </a:t>
            </a:r>
          </a:p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 smtClean="0"/>
              <a:t>Je </a:t>
            </a:r>
            <a:r>
              <a:rPr lang="cs-CZ" dirty="0"/>
              <a:t>určen pro předmět zeměpis, 8. ročník.</a:t>
            </a:r>
          </a:p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/>
              <a:t>Tento materiál vznikl jako doplňující materiál k učebnici: </a:t>
            </a:r>
            <a:r>
              <a:rPr lang="cs-CZ" i="1" dirty="0"/>
              <a:t>Zeměpis naší </a:t>
            </a:r>
            <a:r>
              <a:rPr lang="cs-CZ" i="1" dirty="0" smtClean="0"/>
              <a:t>	vlasti</a:t>
            </a:r>
            <a:r>
              <a:rPr lang="cs-CZ" i="1" dirty="0"/>
              <a:t>: Učebnice zeměpisu pro základní školy a víceletá gymnázia pro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	8</a:t>
            </a:r>
            <a:r>
              <a:rPr lang="cs-CZ" i="1" dirty="0"/>
              <a:t>. nebo 9. ročník</a:t>
            </a:r>
            <a:r>
              <a:rPr lang="cs-CZ" dirty="0"/>
              <a:t>. Praha: Nakladatelství České geografické společnosti,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s</a:t>
            </a:r>
            <a:r>
              <a:rPr lang="cs-CZ" dirty="0"/>
              <a:t>. r. o., 2009. ISBN 978-80-86034-85-0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Odvětví průmyslu České republiky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41" y="5867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Obdélník 1"/>
          <p:cNvSpPr>
            <a:spLocks noChangeArrowheads="1"/>
          </p:cNvSpPr>
          <p:nvPr/>
        </p:nvSpPr>
        <p:spPr bwMode="auto">
          <a:xfrm>
            <a:off x="952500" y="1066800"/>
            <a:ext cx="7239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000" dirty="0" smtClean="0"/>
              <a:t>Součástí přechodu k tržnímu hospodářství bylo přijetí </a:t>
            </a:r>
            <a:endParaRPr lang="cs-CZ" sz="2000" dirty="0" smtClean="0"/>
          </a:p>
          <a:p>
            <a:pPr algn="ctr">
              <a:defRPr/>
            </a:pPr>
            <a:r>
              <a:rPr lang="cs-CZ" sz="2000" b="1" dirty="0" smtClean="0"/>
              <a:t>mezinárodní </a:t>
            </a:r>
            <a:r>
              <a:rPr lang="cs-CZ" sz="2000" b="1" dirty="0" smtClean="0"/>
              <a:t>klasifikace průmyslových odvětví podle OSN</a:t>
            </a:r>
            <a:r>
              <a:rPr lang="cs-CZ" sz="2000" b="1" dirty="0" smtClean="0"/>
              <a:t>.</a:t>
            </a:r>
          </a:p>
          <a:p>
            <a:pPr algn="ctr">
              <a:defRPr/>
            </a:pPr>
            <a:r>
              <a:rPr lang="cs-CZ" sz="2000" dirty="0" smtClean="0"/>
              <a:t>Rozlišujeme </a:t>
            </a:r>
            <a:r>
              <a:rPr lang="cs-CZ" sz="2000" dirty="0" smtClean="0"/>
              <a:t>3 základní skupiny odvětví (dříve 20).</a:t>
            </a:r>
            <a:endParaRPr lang="cs-CZ" sz="20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20343106"/>
              </p:ext>
            </p:extLst>
          </p:nvPr>
        </p:nvGraphicFramePr>
        <p:xfrm>
          <a:off x="1714500" y="2159000"/>
          <a:ext cx="5715000" cy="35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086B23-CDA7-4B44-9CBC-BF390A4D5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17086B23-CDA7-4B44-9CBC-BF390A4D5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17086B23-CDA7-4B44-9CBC-BF390A4D5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17086B23-CDA7-4B44-9CBC-BF390A4D5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graphicEl>
                                              <a:dgm id="{17086B23-CDA7-4B44-9CBC-BF390A4D5A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41B0B7-7170-499A-B5AB-3928E8C9B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4A41B0B7-7170-499A-B5AB-3928E8C9B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4A41B0B7-7170-499A-B5AB-3928E8C9B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4A41B0B7-7170-499A-B5AB-3928E8C9B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graphicEl>
                                              <a:dgm id="{4A41B0B7-7170-499A-B5AB-3928E8C9B8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76E52D-B81E-4CA4-BDED-5529D1879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A776E52D-B81E-4CA4-BDED-5529D1879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A776E52D-B81E-4CA4-BDED-5529D1879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A776E52D-B81E-4CA4-BDED-5529D1879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graphicEl>
                                              <a:dgm id="{A776E52D-B81E-4CA4-BDED-5529D18797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C2CDC0-0879-406F-8554-1EBC0725F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graphicEl>
                                              <a:dgm id="{A6C2CDC0-0879-406F-8554-1EBC0725F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graphicEl>
                                              <a:dgm id="{A6C2CDC0-0879-406F-8554-1EBC0725F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graphicEl>
                                              <a:dgm id="{A6C2CDC0-0879-406F-8554-1EBC0725F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graphicEl>
                                              <a:dgm id="{A6C2CDC0-0879-406F-8554-1EBC0725FE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EEA805-3499-44EF-89D6-DD0E32A6F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58EEA805-3499-44EF-89D6-DD0E32A6F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58EEA805-3499-44EF-89D6-DD0E32A6F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58EEA805-3499-44EF-89D6-DD0E32A6F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graphicEl>
                                              <a:dgm id="{58EEA805-3499-44EF-89D6-DD0E32A6F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D8034D-93D3-4374-8084-8EF0EB145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DED8034D-93D3-4374-8084-8EF0EB145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DED8034D-93D3-4374-8084-8EF0EB145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DED8034D-93D3-4374-8084-8EF0EB145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graphicEl>
                                              <a:dgm id="{DED8034D-93D3-4374-8084-8EF0EB1450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  <p:bldGraphic spid="3" grpId="0" uiExpand="1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150100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Těžba a zpracování nerostných surovin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1979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62000" y="1181940"/>
            <a:ext cx="271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Těžební průmysl klesá, </a:t>
            </a:r>
            <a:br>
              <a:rPr lang="cs-CZ" dirty="0" smtClean="0"/>
            </a:br>
            <a:r>
              <a:rPr lang="cs-CZ" dirty="0" smtClean="0"/>
              <a:t>snižuje se těžba surovin.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267309"/>
              </p:ext>
            </p:extLst>
          </p:nvPr>
        </p:nvGraphicFramePr>
        <p:xfrm>
          <a:off x="533400" y="2057547"/>
          <a:ext cx="3352800" cy="3403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1600"/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 se 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těží</a:t>
                      </a:r>
                      <a:endParaRPr lang="cs-CZ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Kde se těží</a:t>
                      </a:r>
                      <a:endParaRPr lang="cs-CZ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Černé uhlí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Ostravsko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Hnědé uhlí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Sokolovsko, </a:t>
                      </a:r>
                      <a:b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Mostecko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Kovy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Těžba</a:t>
                      </a:r>
                      <a:r>
                        <a:rPr lang="cs-CZ" baseline="0" dirty="0" smtClean="0">
                          <a:latin typeface="Arial" pitchFamily="34" charset="0"/>
                          <a:cs typeface="Arial" pitchFamily="34" charset="0"/>
                        </a:rPr>
                        <a:t> zastavena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Uran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Těžba utlumena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Ropa, zemní</a:t>
                      </a:r>
                      <a:r>
                        <a:rPr lang="cs-CZ" baseline="0" dirty="0" smtClean="0">
                          <a:latin typeface="Arial" pitchFamily="34" charset="0"/>
                          <a:cs typeface="Arial" pitchFamily="34" charset="0"/>
                        </a:rPr>
                        <a:t> plyn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Těžba velmi malá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4036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Stavební suroviny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Nejrozšířenější </a:t>
                      </a:r>
                      <a:b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po celé ČR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Documents and Settings\Miluse\Plocha\obr_projekt_slusovice\109\400px-Hamr_na_Jezeře,_důl_556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50158"/>
            <a:ext cx="1585862" cy="2520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Miluse\Plocha\obr_projekt_slusovice\109\těžba ropy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841"/>
          <a:stretch/>
        </p:blipFill>
        <p:spPr bwMode="auto">
          <a:xfrm>
            <a:off x="6019800" y="1150796"/>
            <a:ext cx="2558753" cy="251936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Miluse\Plocha\obr_projekt_slusovice\109\Kaolin_outcrop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012"/>
          <a:stretch/>
        </p:blipFill>
        <p:spPr bwMode="auto">
          <a:xfrm>
            <a:off x="4267200" y="4027826"/>
            <a:ext cx="4318473" cy="196633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107984" y="3670156"/>
            <a:ext cx="2382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Těžba ropy na Hodonínsku </a:t>
            </a:r>
            <a:endParaRPr lang="cs-CZ" sz="1400" dirty="0"/>
          </a:p>
        </p:txBody>
      </p:sp>
      <p:sp>
        <p:nvSpPr>
          <p:cNvPr id="7" name="Obdélník 6"/>
          <p:cNvSpPr/>
          <p:nvPr/>
        </p:nvSpPr>
        <p:spPr>
          <a:xfrm>
            <a:off x="4520560" y="3680905"/>
            <a:ext cx="10198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400" dirty="0">
                <a:solidFill>
                  <a:prstClr val="black"/>
                </a:solidFill>
              </a:rPr>
              <a:t>Těžba </a:t>
            </a:r>
            <a:r>
              <a:rPr lang="cs-CZ" sz="1400" dirty="0" smtClean="0">
                <a:solidFill>
                  <a:prstClr val="black"/>
                </a:solidFill>
              </a:rPr>
              <a:t>uhlí</a:t>
            </a:r>
            <a:endParaRPr lang="cs-CZ" sz="1400" dirty="0">
              <a:solidFill>
                <a:prstClr val="black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622897" y="5994161"/>
            <a:ext cx="36070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400" dirty="0" smtClean="0">
                <a:solidFill>
                  <a:prstClr val="black"/>
                </a:solidFill>
              </a:rPr>
              <a:t>Kaolin na Karlovarsku (k výrobě porcelánu)</a:t>
            </a:r>
            <a:endParaRPr lang="cs-CZ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293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360363"/>
            <a:ext cx="8153399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Výroba a rozvod elektřiny, tepla, plynu a vody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7" y="592705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52760" y="1210270"/>
            <a:ext cx="4854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Energetické zdroje </a:t>
            </a:r>
            <a:r>
              <a:rPr lang="cs-CZ" dirty="0" smtClean="0"/>
              <a:t>dělíme na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Neobnovitelné (uhlí, ropa, zemní plyn, uran)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Obnovitelné (voda, vítr, slunce, biomasa)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91752" y="4822866"/>
            <a:ext cx="4137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Hlavní zdroje energie v ČR: 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černé, hnědé uhlí </a:t>
            </a:r>
            <a:r>
              <a:rPr lang="cs-CZ" dirty="0" smtClean="0"/>
              <a:t>kryjí </a:t>
            </a:r>
            <a:r>
              <a:rPr lang="cs-CZ" dirty="0" smtClean="0"/>
              <a:t>54 % potřeby, 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ropa a zemní plyn kryjí 20 % potřeby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507294" y="3074295"/>
            <a:ext cx="3027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Výroba elektřiny (r. 2005):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/>
              <a:t>T</a:t>
            </a:r>
            <a:r>
              <a:rPr lang="cs-CZ" dirty="0" smtClean="0"/>
              <a:t>epelné elektrárny 66 %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Jaderné elektrárny 30 %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Vodní elektrárny do 3,7 %  </a:t>
            </a:r>
            <a:endParaRPr lang="cs-CZ" dirty="0"/>
          </a:p>
        </p:txBody>
      </p:sp>
      <p:pic>
        <p:nvPicPr>
          <p:cNvPr id="3074" name="Picture 2" descr="C:\Documents and Settings\Miluse\Plocha\obr_projekt_slusovice\109\dukovan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2753"/>
          <a:stretch/>
        </p:blipFill>
        <p:spPr bwMode="auto">
          <a:xfrm>
            <a:off x="685799" y="2302877"/>
            <a:ext cx="4241815" cy="230096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Miluse\Plocha\obr_projekt_slusovice\109\vodní elekt Dalešice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479" y="1210270"/>
            <a:ext cx="2808000" cy="177372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Miluse\Plocha\obr_projekt_slusovice\109\větrná Jesenicko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890" y="4472970"/>
            <a:ext cx="2808000" cy="162312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63010" y="2296751"/>
            <a:ext cx="2977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chemeClr val="bg1"/>
                </a:solidFill>
              </a:rPr>
              <a:t>Dukovany – jaderná elektrárna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607206" y="1210270"/>
            <a:ext cx="2669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chemeClr val="bg1"/>
                </a:solidFill>
              </a:rPr>
              <a:t>Dalešice – vodní elektrárna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681397" y="5757780"/>
            <a:ext cx="2853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chemeClr val="bg1"/>
                </a:solidFill>
              </a:rPr>
              <a:t>Větrná elektrárna - Jesenicko</a:t>
            </a:r>
            <a:endParaRPr lang="cs-C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59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6" grpId="0" build="p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Zpracovatelský průmysl</a:t>
            </a:r>
          </a:p>
        </p:txBody>
      </p:sp>
      <p:pic>
        <p:nvPicPr>
          <p:cNvPr id="10246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400448"/>
              </p:ext>
            </p:extLst>
          </p:nvPr>
        </p:nvGraphicFramePr>
        <p:xfrm>
          <a:off x="1447800" y="1143000"/>
          <a:ext cx="6286500" cy="4516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2906"/>
                <a:gridCol w="589359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Odvětví zpracovatelského průmyslu podle nové mezinárodní</a:t>
                      </a:r>
                      <a:r>
                        <a:rPr lang="cs-CZ" baseline="0" dirty="0" smtClean="0">
                          <a:latin typeface="Arial" pitchFamily="34" charset="0"/>
                          <a:cs typeface="Arial" pitchFamily="34" charset="0"/>
                        </a:rPr>
                        <a:t> klasifikace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Průmysl potravin, nápojů a tabákový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Průmysl textilní, oděvní, kožedělný, kožešnický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Průmysl</a:t>
                      </a:r>
                      <a:r>
                        <a:rPr lang="cs-CZ" baseline="0" dirty="0" smtClean="0">
                          <a:latin typeface="Arial" pitchFamily="34" charset="0"/>
                          <a:cs typeface="Arial" pitchFamily="34" charset="0"/>
                        </a:rPr>
                        <a:t> dřevozpracující a nábytkářský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Průmysl papírenský, polygrafický, vydavatelský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Průmysl skla, keramiky, porcelánu, stavebních hmot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Průmysl koksárenský, petrochemický, chemický,</a:t>
                      </a:r>
                      <a:r>
                        <a:rPr lang="cs-CZ" baseline="0" dirty="0" smtClean="0">
                          <a:latin typeface="Arial" pitchFamily="34" charset="0"/>
                          <a:cs typeface="Arial" pitchFamily="34" charset="0"/>
                        </a:rPr>
                        <a:t> farmaceutický, gumárenský, plastických hmot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Hutnictví</a:t>
                      </a:r>
                      <a:r>
                        <a:rPr lang="cs-CZ" baseline="0" dirty="0" smtClean="0">
                          <a:latin typeface="Arial" pitchFamily="34" charset="0"/>
                          <a:cs typeface="Arial" pitchFamily="34" charset="0"/>
                        </a:rPr>
                        <a:t> železa a neželezných kovů, kovodělný průmysl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8.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Průmysl strojírenský, elektrotechnický a elektronický, dopravních prostředků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9.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Ostatní průmyslová odvětví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194" name="Picture 2" descr="C:\Documents and Settings\Miluse\Plocha\obr_projekt_slusovice\109\MB90028081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4792" l="0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0668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Miluse\Plocha\obr_projekt_slusovice\109\MB900311144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57400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Documents and Settings\Miluse\Plocha\obr_projekt_slusovice\109\MB900287190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Documents and Settings\Miluse\Plocha\obr_projekt_slusovice\109\MH90029981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31" b="100000" l="0" r="99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86598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Documents and Settings\Miluse\Plocha\obr_projekt_slusovice\109\MH90023949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" y="3071731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Documents and Settings\Miluse\Plocha\obr_projekt_slusovice\109\MH90040540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411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91" y="4043731"/>
            <a:ext cx="972000" cy="75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C:\Documents and Settings\Miluse\Plocha\obr_projekt_slusovice\109\MH90011345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91" y="4789125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C:\Documents and Settings\Miluse\Plocha\obr_projekt_slusovice\109\MH900019306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628" y="3071731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C:\Documents and Settings\Miluse\Plocha\obr_projekt_slusovice\109\MH900287189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72" y="4030598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C:\Documents and Settings\Miluse\Plocha\obr_projekt_slusovice\109\MB900424188.JPG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001174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042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Zpracovatelský průmysl</a:t>
            </a:r>
          </a:p>
        </p:txBody>
      </p:sp>
      <p:pic>
        <p:nvPicPr>
          <p:cNvPr id="10246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31" y="596837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50931" y="1200552"/>
            <a:ext cx="4232366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Nejrozsáhlejší skupina, tvoří 80-90 % průmyslové výroby i zaměstnanosti.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50931" y="2112457"/>
            <a:ext cx="4232366" cy="23852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b="1" dirty="0" smtClean="0"/>
              <a:t>V ČR dominuje odvětví, s tímto průmyslem:</a:t>
            </a:r>
          </a:p>
          <a:p>
            <a:pPr marL="285750" indent="-285750">
              <a:buFont typeface="Arial" pitchFamily="34" charset="0"/>
              <a:buChar char="▪"/>
            </a:pPr>
            <a:r>
              <a:rPr lang="cs-CZ" dirty="0" smtClean="0"/>
              <a:t>Strojírenský průmysl</a:t>
            </a:r>
            <a:br>
              <a:rPr lang="cs-CZ" dirty="0" smtClean="0"/>
            </a:br>
            <a:r>
              <a:rPr lang="cs-CZ" dirty="0" smtClean="0"/>
              <a:t>(výroba strojů, investičních zařízení)</a:t>
            </a:r>
          </a:p>
          <a:p>
            <a:pPr marL="285750" indent="-285750">
              <a:buFont typeface="Arial" pitchFamily="34" charset="0"/>
              <a:buChar char="▪"/>
            </a:pPr>
            <a:r>
              <a:rPr lang="cs-CZ" dirty="0" smtClean="0"/>
              <a:t>Elektrotechnický </a:t>
            </a:r>
          </a:p>
          <a:p>
            <a:pPr marL="285750" indent="-285750">
              <a:buFont typeface="Arial" pitchFamily="34" charset="0"/>
              <a:buChar char="▪"/>
            </a:pPr>
            <a:r>
              <a:rPr lang="cs-CZ" dirty="0" smtClean="0"/>
              <a:t>Elektronický</a:t>
            </a:r>
          </a:p>
          <a:p>
            <a:pPr marL="285750" indent="-285750">
              <a:buFont typeface="Arial" pitchFamily="34" charset="0"/>
              <a:buChar char="▪"/>
            </a:pPr>
            <a:r>
              <a:rPr lang="cs-CZ" dirty="0" smtClean="0"/>
              <a:t>Dopravních prostředků (výroba lokomotiv, vagónů, aut, letadel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191000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750931" y="4797175"/>
            <a:ext cx="4232366" cy="92333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cs-CZ" dirty="0">
                <a:solidFill>
                  <a:prstClr val="black"/>
                </a:solidFill>
              </a:rPr>
              <a:t>Výroba je soustředěna do </a:t>
            </a:r>
            <a:r>
              <a:rPr lang="cs-CZ" dirty="0" smtClean="0">
                <a:solidFill>
                  <a:prstClr val="black"/>
                </a:solidFill>
              </a:rPr>
              <a:t>velkých měst:  </a:t>
            </a:r>
            <a:r>
              <a:rPr lang="cs-CZ" dirty="0">
                <a:solidFill>
                  <a:prstClr val="black"/>
                </a:solidFill>
              </a:rPr>
              <a:t>Plzeň, Praha, Brno, Hradec </a:t>
            </a:r>
            <a:r>
              <a:rPr lang="cs-CZ" dirty="0" smtClean="0">
                <a:solidFill>
                  <a:prstClr val="black"/>
                </a:solidFill>
              </a:rPr>
              <a:t/>
            </a:r>
            <a:br>
              <a:rPr lang="cs-CZ" dirty="0" smtClean="0">
                <a:solidFill>
                  <a:prstClr val="black"/>
                </a:solidFill>
              </a:rPr>
            </a:br>
            <a:r>
              <a:rPr lang="cs-CZ" dirty="0" smtClean="0">
                <a:solidFill>
                  <a:prstClr val="black"/>
                </a:solidFill>
              </a:rPr>
              <a:t>Králové</a:t>
            </a:r>
            <a:r>
              <a:rPr lang="cs-CZ" dirty="0">
                <a:solidFill>
                  <a:prstClr val="black"/>
                </a:solidFill>
              </a:rPr>
              <a:t>, Olomouc, Pardubice…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131562" y="5720505"/>
            <a:ext cx="3321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Největším rozvojem prošla</a:t>
            </a:r>
            <a:br>
              <a:rPr lang="cs-CZ" dirty="0" smtClean="0"/>
            </a:br>
            <a:r>
              <a:rPr lang="cs-CZ" dirty="0" smtClean="0"/>
              <a:t> automobilka v Mladé Boleslavi</a:t>
            </a:r>
            <a:endParaRPr lang="cs-CZ" dirty="0"/>
          </a:p>
        </p:txBody>
      </p:sp>
      <p:pic>
        <p:nvPicPr>
          <p:cNvPr id="4098" name="Picture 2" descr="C:\Documents and Settings\Miluse\Plocha\obr_projekt_slusovice\109\superb 193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00552"/>
            <a:ext cx="2764413" cy="207331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Miluse\Plocha\obr_projekt_slusovice\109\760px-Škoda_Superb_II_AMI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43220"/>
            <a:ext cx="2764413" cy="2183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Miluse\Plocha\obr_projekt_slusovice\109\579px-New_Škoda_logo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994066" cy="102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8174349" y="1530603"/>
            <a:ext cx="461665" cy="141320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dirty="0" smtClean="0"/>
              <a:t>Superb 1934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8174350" y="3832379"/>
            <a:ext cx="461665" cy="160556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dirty="0" smtClean="0"/>
              <a:t>Superb II 2009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313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5" grpId="0" build="allAtOnce" animBg="1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Zpracovatelský průmysl</a:t>
            </a:r>
          </a:p>
        </p:txBody>
      </p:sp>
      <p:pic>
        <p:nvPicPr>
          <p:cNvPr id="10246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67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85800" y="1142999"/>
            <a:ext cx="79248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/>
              <a:t>Další významná odvětví </a:t>
            </a:r>
            <a:endParaRPr lang="cs-CZ" sz="2000" b="1" dirty="0" smtClean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▪"/>
            </a:pPr>
            <a:r>
              <a:rPr lang="cs-CZ" b="1" dirty="0" smtClean="0"/>
              <a:t>Hutnictví </a:t>
            </a:r>
            <a:r>
              <a:rPr lang="cs-CZ" b="1" dirty="0" smtClean="0"/>
              <a:t>železa a neželezných kovů </a:t>
            </a:r>
            <a:br>
              <a:rPr lang="cs-CZ" b="1" dirty="0" smtClean="0"/>
            </a:br>
            <a:r>
              <a:rPr lang="cs-CZ" dirty="0" smtClean="0"/>
              <a:t>velké </a:t>
            </a:r>
            <a:r>
              <a:rPr lang="cs-CZ" dirty="0" smtClean="0"/>
              <a:t>tradice, přes značný pokles výroby zaujímá významné místo (Ostravsko - Vítkovice, Třinec, Bohumín, Frýdek-Místek, Plzeň)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191000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609600" y="4514671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0" indent="-180000">
              <a:buFont typeface="Arial" pitchFamily="34" charset="0"/>
              <a:buChar char="▪"/>
            </a:pPr>
            <a:r>
              <a:rPr lang="cs-CZ" b="1" dirty="0">
                <a:solidFill>
                  <a:prstClr val="black"/>
                </a:solidFill>
              </a:rPr>
              <a:t>Petrochemický, chemický, farmaceutický, gumárenský a plastikářský</a:t>
            </a:r>
            <a:r>
              <a:rPr lang="cs-CZ" dirty="0">
                <a:solidFill>
                  <a:prstClr val="black"/>
                </a:solidFill>
              </a:rPr>
              <a:t>  restrukturalizace, zaměření na kvalitu a nové technologie (severní </a:t>
            </a:r>
            <a:r>
              <a:rPr lang="cs-CZ" dirty="0" smtClean="0">
                <a:solidFill>
                  <a:prstClr val="black"/>
                </a:solidFill>
              </a:rPr>
              <a:t>Čechy - Litvínov, Ústí n/L, Lovosice), (střední Čechy – Neratovice, Rakovník, Kralupy n/V, Pardubicko), (severní Morava – Valašské Meziříčí, Komárov)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5122" name="Picture 2" descr="C:\Documents and Settings\Miluse\Plocha\obr_projekt_slusovice\109\800px-Neratovice_Spolana_96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84" y="2636477"/>
            <a:ext cx="3450481" cy="180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Miluse\Plocha\obr_projekt_slusovice\109\590px-Spolana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80" y="2451049"/>
            <a:ext cx="709182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Miluse\Plocha\obr_projekt_slusovice\109\800px-Třinecké_železárny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426" y="2636477"/>
            <a:ext cx="3130435" cy="180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826489" y="4097923"/>
            <a:ext cx="116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chemeClr val="bg1"/>
                </a:solidFill>
              </a:rPr>
              <a:t>Neratovice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048427" y="4097923"/>
            <a:ext cx="1904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chemeClr val="bg1"/>
                </a:solidFill>
              </a:rPr>
              <a:t>Třinecké železárny</a:t>
            </a:r>
            <a:endParaRPr lang="cs-C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1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Zpracovatelský průmysl</a:t>
            </a:r>
          </a:p>
        </p:txBody>
      </p:sp>
      <p:pic>
        <p:nvPicPr>
          <p:cNvPr id="10246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001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191000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685800" y="1142999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/>
              <a:t>Další významná odvětví </a:t>
            </a:r>
            <a:endParaRPr lang="cs-CZ" sz="2000" b="1" dirty="0" smtClean="0"/>
          </a:p>
          <a:p>
            <a:pPr>
              <a:spcAft>
                <a:spcPts val="600"/>
              </a:spcAft>
            </a:pPr>
            <a:r>
              <a:rPr lang="cs-CZ" b="1" dirty="0" smtClean="0"/>
              <a:t>Textilní </a:t>
            </a:r>
            <a:r>
              <a:rPr lang="cs-CZ" b="1" dirty="0" smtClean="0"/>
              <a:t>a oděvní průmysl </a:t>
            </a:r>
            <a:endParaRPr lang="cs-CZ" b="1" dirty="0" smtClean="0"/>
          </a:p>
          <a:p>
            <a:pPr>
              <a:spcAft>
                <a:spcPts val="600"/>
              </a:spcAft>
            </a:pPr>
            <a:r>
              <a:rPr lang="cs-CZ" dirty="0" smtClean="0"/>
              <a:t>po </a:t>
            </a:r>
            <a:r>
              <a:rPr lang="cs-CZ" dirty="0" smtClean="0"/>
              <a:t>mírném úpadku (konkurence ze zahraničí) stále patří mezi největší (severní a </a:t>
            </a:r>
            <a:r>
              <a:rPr lang="cs-CZ" dirty="0" smtClean="0"/>
              <a:t>severovýchodní </a:t>
            </a:r>
            <a:r>
              <a:rPr lang="cs-CZ" dirty="0" smtClean="0"/>
              <a:t>Čechy, severní Morava, Praha, Brno)</a:t>
            </a:r>
          </a:p>
        </p:txBody>
      </p:sp>
      <p:sp>
        <p:nvSpPr>
          <p:cNvPr id="3" name="Obdélník 2"/>
          <p:cNvSpPr/>
          <p:nvPr/>
        </p:nvSpPr>
        <p:spPr>
          <a:xfrm>
            <a:off x="642117" y="4800600"/>
            <a:ext cx="777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b="1" dirty="0">
                <a:solidFill>
                  <a:prstClr val="black"/>
                </a:solidFill>
              </a:rPr>
              <a:t>Průmysl dřevozpracující a </a:t>
            </a:r>
            <a:r>
              <a:rPr lang="cs-CZ" b="1" dirty="0" smtClean="0">
                <a:solidFill>
                  <a:prstClr val="black"/>
                </a:solidFill>
              </a:rPr>
              <a:t>nábytkářský</a:t>
            </a:r>
          </a:p>
          <a:p>
            <a:pPr lvl="0"/>
            <a:r>
              <a:rPr lang="cs-CZ" dirty="0" smtClean="0">
                <a:solidFill>
                  <a:prstClr val="black"/>
                </a:solidFill>
              </a:rPr>
              <a:t>tradiční </a:t>
            </a:r>
            <a:r>
              <a:rPr lang="cs-CZ" dirty="0">
                <a:solidFill>
                  <a:prstClr val="black"/>
                </a:solidFill>
              </a:rPr>
              <a:t>odvětví, vlastní surovinová základna (po celém území ČR, hlavně severní a jižní Morava, jižní Čechy)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6" y="2602499"/>
            <a:ext cx="900584" cy="562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739" y="2623345"/>
            <a:ext cx="939241" cy="826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C:\Documents and Settings\Miluse\Plocha\obr_projekt_slusovice\109\jitex Píse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520" y="2623345"/>
            <a:ext cx="2749211" cy="1974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Documents and Settings\Miluse\Plocha\obr_projekt_slusovice\109\450px-České_Budějovice,_továrna_Koh-I-Noor,_komín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23345"/>
            <a:ext cx="2157072" cy="2209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637202" y="2623345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chemeClr val="bg1"/>
                </a:solidFill>
              </a:rPr>
              <a:t>Písek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934342" y="4476787"/>
            <a:ext cx="1822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chemeClr val="bg1"/>
                </a:solidFill>
              </a:rPr>
              <a:t>České Budějovice</a:t>
            </a:r>
            <a:endParaRPr lang="cs-C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29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6" grpId="0"/>
      <p:bldP spid="7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5752</TotalTime>
  <Words>979</Words>
  <Application>Microsoft Office PowerPoint</Application>
  <PresentationFormat>Předvádění na obrazovce (4:3)</PresentationFormat>
  <Paragraphs>153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Výchozí návrh</vt:lpstr>
      <vt:lpstr>Aspekt</vt:lpstr>
      <vt:lpstr>Česká republika  Průmysl – odvětví Z_109_Česká_republika_Průmysl_odvětví</vt:lpstr>
      <vt:lpstr>Anotace:</vt:lpstr>
      <vt:lpstr>Odvětví průmyslu České republiky</vt:lpstr>
      <vt:lpstr>Těžba a zpracování nerostných surovin</vt:lpstr>
      <vt:lpstr>Výroba a rozvod elektřiny, tepla, plynu a vody</vt:lpstr>
      <vt:lpstr>Zpracovatelský průmysl</vt:lpstr>
      <vt:lpstr>Zpracovatelský průmysl</vt:lpstr>
      <vt:lpstr>Zpracovatelský průmysl</vt:lpstr>
      <vt:lpstr>Zpracovatelský průmysl</vt:lpstr>
      <vt:lpstr>Zpracovatelský průmysl</vt:lpstr>
      <vt:lpstr>Zpracovatelský průmysl</vt:lpstr>
      <vt:lpstr>Úkol: Odpovídej na kontrolní otázky.  </vt:lpstr>
      <vt:lpstr>Použité zdroje</vt:lpstr>
      <vt:lpstr>Použité zdroje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</cp:lastModifiedBy>
  <cp:revision>423</cp:revision>
  <cp:lastPrinted>1601-01-01T00:00:00Z</cp:lastPrinted>
  <dcterms:created xsi:type="dcterms:W3CDTF">1601-01-01T00:00:00Z</dcterms:created>
  <dcterms:modified xsi:type="dcterms:W3CDTF">2013-09-02T19:05:15Z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