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6"/>
  </p:notesMasterIdLst>
  <p:sldIdLst>
    <p:sldId id="256" r:id="rId3"/>
    <p:sldId id="259" r:id="rId4"/>
    <p:sldId id="257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99" r:id="rId13"/>
    <p:sldId id="273" r:id="rId14"/>
    <p:sldId id="290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4B63"/>
    <a:srgbClr val="FF8029"/>
    <a:srgbClr val="FF6600"/>
    <a:srgbClr val="FF9966"/>
    <a:srgbClr val="27BF2B"/>
    <a:srgbClr val="51DB54"/>
    <a:srgbClr val="FF9900"/>
    <a:srgbClr val="CC8800"/>
    <a:srgbClr val="FFFFFF"/>
    <a:srgbClr val="DD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9F3C4-8BE2-4B19-93D0-DD21C69BC38E}" type="doc">
      <dgm:prSet loTypeId="urn:microsoft.com/office/officeart/2005/8/layout/bProcess3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DFA2214C-366E-4649-A599-CE431667CDB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000" b="1" dirty="0" smtClean="0">
              <a:latin typeface="Arial" pitchFamily="34" charset="0"/>
              <a:cs typeface="Arial" pitchFamily="34" charset="0"/>
            </a:rPr>
            <a:t>Rekreace</a:t>
          </a:r>
          <a:r>
            <a:rPr lang="cs-CZ" sz="1800" b="1" dirty="0" smtClean="0">
              <a:latin typeface="Arial" pitchFamily="34" charset="0"/>
              <a:cs typeface="Arial" pitchFamily="34" charset="0"/>
            </a:rPr>
            <a:t/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(aktivní, pasivní)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F74364FC-5B58-4971-9BB9-0322375A5E91}" type="parTrans" cxnId="{7BBD5834-028F-430A-B4D9-8241D8611B0B}">
      <dgm:prSet/>
      <dgm:spPr/>
      <dgm:t>
        <a:bodyPr/>
        <a:lstStyle/>
        <a:p>
          <a:endParaRPr lang="cs-CZ"/>
        </a:p>
      </dgm:t>
    </dgm:pt>
    <dgm:pt modelId="{693AD0F4-B769-465D-9908-FC2F3CB801E1}" type="sibTrans" cxnId="{7BBD5834-028F-430A-B4D9-8241D8611B0B}">
      <dgm:prSet/>
      <dgm:spPr/>
      <dgm:t>
        <a:bodyPr/>
        <a:lstStyle/>
        <a:p>
          <a:endParaRPr lang="cs-CZ"/>
        </a:p>
      </dgm:t>
    </dgm:pt>
    <dgm:pt modelId="{146C99F5-8AE6-428B-A655-472AA7E96E9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Kulturní pobyty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(festivaly)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2D12C424-9E4A-4F4E-8AC2-325CE2DCF160}" type="parTrans" cxnId="{A888861C-9A56-45A4-A17A-E814BC7DA93C}">
      <dgm:prSet/>
      <dgm:spPr/>
      <dgm:t>
        <a:bodyPr/>
        <a:lstStyle/>
        <a:p>
          <a:endParaRPr lang="cs-CZ"/>
        </a:p>
      </dgm:t>
    </dgm:pt>
    <dgm:pt modelId="{4E2C1B65-44C2-4231-9AB8-B5D14117BE0E}" type="sibTrans" cxnId="{A888861C-9A56-45A4-A17A-E814BC7DA93C}">
      <dgm:prSet/>
      <dgm:spPr/>
      <dgm:t>
        <a:bodyPr/>
        <a:lstStyle/>
        <a:p>
          <a:endParaRPr lang="cs-CZ"/>
        </a:p>
      </dgm:t>
    </dgm:pt>
    <dgm:pt modelId="{45885247-0F2D-4D3A-A07C-CF134290F5E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Vzdělávací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800" b="1" dirty="0" smtClean="0">
              <a:latin typeface="Arial" pitchFamily="34" charset="0"/>
              <a:cs typeface="Arial" pitchFamily="34" charset="0"/>
            </a:rPr>
            <a:t>pobyty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(výuka jazyků)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99D8FB1C-CD0D-4498-BE18-81B0807E04FC}" type="parTrans" cxnId="{45DD7641-8FF6-4622-8EC7-57D8DC4FEC45}">
      <dgm:prSet/>
      <dgm:spPr/>
      <dgm:t>
        <a:bodyPr/>
        <a:lstStyle/>
        <a:p>
          <a:endParaRPr lang="cs-CZ"/>
        </a:p>
      </dgm:t>
    </dgm:pt>
    <dgm:pt modelId="{C281DF9B-1A05-4EE3-B181-9ED28BA10056}" type="sibTrans" cxnId="{45DD7641-8FF6-4622-8EC7-57D8DC4FEC45}">
      <dgm:prSet/>
      <dgm:spPr/>
      <dgm:t>
        <a:bodyPr/>
        <a:lstStyle/>
        <a:p>
          <a:endParaRPr lang="cs-CZ"/>
        </a:p>
      </dgm:t>
    </dgm:pt>
    <dgm:pt modelId="{3BA06407-9AEC-492D-AB34-E78D647D6E8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Náboženské pobyty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(poutě)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466A646B-ABEB-4442-944A-8111056A6EAD}" type="parTrans" cxnId="{70BA87C1-AA07-4BD7-9822-A6CCA1DA1A66}">
      <dgm:prSet/>
      <dgm:spPr/>
      <dgm:t>
        <a:bodyPr/>
        <a:lstStyle/>
        <a:p>
          <a:endParaRPr lang="cs-CZ"/>
        </a:p>
      </dgm:t>
    </dgm:pt>
    <dgm:pt modelId="{41D59CBF-5634-4E7B-A87B-F8E4C5ACD112}" type="sibTrans" cxnId="{70BA87C1-AA07-4BD7-9822-A6CCA1DA1A66}">
      <dgm:prSet/>
      <dgm:spPr/>
      <dgm:t>
        <a:bodyPr/>
        <a:lstStyle/>
        <a:p>
          <a:endParaRPr lang="cs-CZ"/>
        </a:p>
      </dgm:t>
    </dgm:pt>
    <dgm:pt modelId="{67E8BE66-D790-4E58-868F-0E1BCD58405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Sportovní pobyty</a:t>
          </a:r>
          <a:r>
            <a:rPr lang="cs-CZ" sz="1600" dirty="0" smtClean="0">
              <a:latin typeface="Arial" pitchFamily="34" charset="0"/>
              <a:cs typeface="Arial" pitchFamily="34" charset="0"/>
            </a:rPr>
            <a:t/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(olympiády)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593AF7CE-DE39-4044-8A9B-AE268DB07B82}" type="parTrans" cxnId="{9E82C2A5-636E-4475-834A-17B2EF09C88C}">
      <dgm:prSet/>
      <dgm:spPr/>
      <dgm:t>
        <a:bodyPr/>
        <a:lstStyle/>
        <a:p>
          <a:endParaRPr lang="cs-CZ"/>
        </a:p>
      </dgm:t>
    </dgm:pt>
    <dgm:pt modelId="{5DA30802-517A-4B65-9AD9-B1CB78D76420}" type="sibTrans" cxnId="{9E82C2A5-636E-4475-834A-17B2EF09C88C}">
      <dgm:prSet/>
      <dgm:spPr/>
      <dgm:t>
        <a:bodyPr/>
        <a:lstStyle/>
        <a:p>
          <a:endParaRPr lang="cs-CZ"/>
        </a:p>
      </dgm:t>
    </dgm:pt>
    <dgm:pt modelId="{769291F7-13C4-4718-B73D-A3610A32886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000" b="1" dirty="0" smtClean="0">
              <a:latin typeface="Arial" pitchFamily="34" charset="0"/>
              <a:cs typeface="Arial" pitchFamily="34" charset="0"/>
            </a:rPr>
            <a:t>Cestování</a:t>
          </a:r>
          <a:br>
            <a:rPr lang="cs-CZ" sz="2000" b="1" dirty="0" smtClean="0">
              <a:latin typeface="Arial" pitchFamily="34" charset="0"/>
              <a:cs typeface="Arial" pitchFamily="34" charset="0"/>
            </a:rPr>
          </a:br>
          <a:r>
            <a:rPr lang="cs-CZ" sz="1800" b="0" dirty="0" smtClean="0">
              <a:latin typeface="Arial" pitchFamily="34" charset="0"/>
              <a:cs typeface="Arial" pitchFamily="34" charset="0"/>
            </a:rPr>
            <a:t>(turistika)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1D34D443-55A2-4CB5-AA01-5CF3232DBA6D}" type="parTrans" cxnId="{B5A61202-C668-4CF2-99A3-A7E2AE55D197}">
      <dgm:prSet/>
      <dgm:spPr/>
      <dgm:t>
        <a:bodyPr/>
        <a:lstStyle/>
        <a:p>
          <a:endParaRPr lang="cs-CZ"/>
        </a:p>
      </dgm:t>
    </dgm:pt>
    <dgm:pt modelId="{0B333A83-659E-4DB4-8A01-21C6FB5D0F4B}" type="sibTrans" cxnId="{B5A61202-C668-4CF2-99A3-A7E2AE55D197}">
      <dgm:prSet/>
      <dgm:spPr/>
      <dgm:t>
        <a:bodyPr/>
        <a:lstStyle/>
        <a:p>
          <a:endParaRPr lang="cs-CZ"/>
        </a:p>
      </dgm:t>
    </dgm:pt>
    <dgm:pt modelId="{45FB42F5-B39E-4522-9725-FAEDAC70D39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000" b="1" dirty="0" smtClean="0">
              <a:latin typeface="Arial" pitchFamily="34" charset="0"/>
              <a:cs typeface="Arial" pitchFamily="34" charset="0"/>
            </a:rPr>
            <a:t>Zájezdy</a:t>
          </a:r>
          <a:br>
            <a:rPr lang="cs-CZ" sz="2000" b="1" dirty="0" smtClean="0">
              <a:latin typeface="Arial" pitchFamily="34" charset="0"/>
              <a:cs typeface="Arial" pitchFamily="34" charset="0"/>
            </a:rPr>
          </a:br>
          <a:r>
            <a:rPr lang="cs-CZ" sz="1600" b="0" dirty="0" smtClean="0">
              <a:latin typeface="Arial" pitchFamily="34" charset="0"/>
              <a:cs typeface="Arial" pitchFamily="34" charset="0"/>
            </a:rPr>
            <a:t>(Kulturní památky)</a:t>
          </a:r>
          <a:endParaRPr lang="cs-CZ" sz="1600" b="0" dirty="0">
            <a:latin typeface="Arial" pitchFamily="34" charset="0"/>
            <a:cs typeface="Arial" pitchFamily="34" charset="0"/>
          </a:endParaRPr>
        </a:p>
      </dgm:t>
    </dgm:pt>
    <dgm:pt modelId="{49F5D29E-6991-477E-8040-EC453906D9E3}" type="parTrans" cxnId="{0AA61E5B-4123-4690-A27A-ED40D3AF4F30}">
      <dgm:prSet/>
      <dgm:spPr/>
      <dgm:t>
        <a:bodyPr/>
        <a:lstStyle/>
        <a:p>
          <a:endParaRPr lang="cs-CZ"/>
        </a:p>
      </dgm:t>
    </dgm:pt>
    <dgm:pt modelId="{9173FFB3-C599-4FE6-852A-0596F8152740}" type="sibTrans" cxnId="{0AA61E5B-4123-4690-A27A-ED40D3AF4F30}">
      <dgm:prSet/>
      <dgm:spPr/>
      <dgm:t>
        <a:bodyPr/>
        <a:lstStyle/>
        <a:p>
          <a:endParaRPr lang="cs-CZ"/>
        </a:p>
      </dgm:t>
    </dgm:pt>
    <dgm:pt modelId="{808B8D94-EE4C-4912-B5BC-78D48624AC7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Pracovní pobyty</a:t>
          </a:r>
          <a:endParaRPr lang="cs-CZ" sz="16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(kongresy)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43B771A9-FDBC-48F1-B165-E6A57701FD2E}" type="parTrans" cxnId="{808B6045-0007-4188-B7DF-44FC1AE571DC}">
      <dgm:prSet/>
      <dgm:spPr/>
      <dgm:t>
        <a:bodyPr/>
        <a:lstStyle/>
        <a:p>
          <a:endParaRPr lang="cs-CZ"/>
        </a:p>
      </dgm:t>
    </dgm:pt>
    <dgm:pt modelId="{439BFDB5-D097-4FA3-A1CB-63245BE7CD30}" type="sibTrans" cxnId="{808B6045-0007-4188-B7DF-44FC1AE571DC}">
      <dgm:prSet/>
      <dgm:spPr/>
      <dgm:t>
        <a:bodyPr/>
        <a:lstStyle/>
        <a:p>
          <a:endParaRPr lang="cs-CZ"/>
        </a:p>
      </dgm:t>
    </dgm:pt>
    <dgm:pt modelId="{9874CA5F-B365-4D39-989F-970B8441F02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Léčebné pobyty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(lázně)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F509FAB0-BCDF-4B24-BD5C-EB2D0C17A3AC}" type="parTrans" cxnId="{E22D295B-37F5-4E3A-877C-7449BC5803A5}">
      <dgm:prSet/>
      <dgm:spPr/>
      <dgm:t>
        <a:bodyPr/>
        <a:lstStyle/>
        <a:p>
          <a:endParaRPr lang="cs-CZ"/>
        </a:p>
      </dgm:t>
    </dgm:pt>
    <dgm:pt modelId="{14C47089-4B10-4529-88C0-ACF94EAE364C}" type="sibTrans" cxnId="{E22D295B-37F5-4E3A-877C-7449BC5803A5}">
      <dgm:prSet/>
      <dgm:spPr/>
      <dgm:t>
        <a:bodyPr/>
        <a:lstStyle/>
        <a:p>
          <a:endParaRPr lang="cs-CZ"/>
        </a:p>
      </dgm:t>
    </dgm:pt>
    <dgm:pt modelId="{3B97627E-CB75-4A80-BABD-54C186477C21}" type="pres">
      <dgm:prSet presAssocID="{CD09F3C4-8BE2-4B19-93D0-DD21C69BC3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1A0C15D-483F-48ED-AA18-CEB3010ADCC4}" type="pres">
      <dgm:prSet presAssocID="{DFA2214C-366E-4649-A599-CE431667CDB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3518E3-6850-4E18-BCD5-8B0426698929}" type="pres">
      <dgm:prSet presAssocID="{693AD0F4-B769-465D-9908-FC2F3CB801E1}" presName="sibTrans" presStyleLbl="sibTrans1D1" presStyleIdx="0" presStyleCnt="8"/>
      <dgm:spPr/>
      <dgm:t>
        <a:bodyPr/>
        <a:lstStyle/>
        <a:p>
          <a:endParaRPr lang="cs-CZ"/>
        </a:p>
      </dgm:t>
    </dgm:pt>
    <dgm:pt modelId="{E74B767A-5B31-4472-9C41-6CF04B71B2CF}" type="pres">
      <dgm:prSet presAssocID="{693AD0F4-B769-465D-9908-FC2F3CB801E1}" presName="connectorText" presStyleLbl="sibTrans1D1" presStyleIdx="0" presStyleCnt="8"/>
      <dgm:spPr/>
      <dgm:t>
        <a:bodyPr/>
        <a:lstStyle/>
        <a:p>
          <a:endParaRPr lang="cs-CZ"/>
        </a:p>
      </dgm:t>
    </dgm:pt>
    <dgm:pt modelId="{3EDFCF4B-5886-4174-8597-8FF247A9A3F8}" type="pres">
      <dgm:prSet presAssocID="{769291F7-13C4-4718-B73D-A3610A32886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21C1F8-8801-46B3-A0AA-E9F111AA0606}" type="pres">
      <dgm:prSet presAssocID="{0B333A83-659E-4DB4-8A01-21C6FB5D0F4B}" presName="sibTrans" presStyleLbl="sibTrans1D1" presStyleIdx="1" presStyleCnt="8"/>
      <dgm:spPr/>
      <dgm:t>
        <a:bodyPr/>
        <a:lstStyle/>
        <a:p>
          <a:endParaRPr lang="cs-CZ"/>
        </a:p>
      </dgm:t>
    </dgm:pt>
    <dgm:pt modelId="{E553E32A-427D-4EA5-A1B7-FE29403EEB25}" type="pres">
      <dgm:prSet presAssocID="{0B333A83-659E-4DB4-8A01-21C6FB5D0F4B}" presName="connectorText" presStyleLbl="sibTrans1D1" presStyleIdx="1" presStyleCnt="8"/>
      <dgm:spPr/>
      <dgm:t>
        <a:bodyPr/>
        <a:lstStyle/>
        <a:p>
          <a:endParaRPr lang="cs-CZ"/>
        </a:p>
      </dgm:t>
    </dgm:pt>
    <dgm:pt modelId="{BFC544C2-00A1-41C5-9807-D11EB4ED2969}" type="pres">
      <dgm:prSet presAssocID="{45FB42F5-B39E-4522-9725-FAEDAC70D39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6E4960-6089-48D3-87C2-00F5A3E0EFCD}" type="pres">
      <dgm:prSet presAssocID="{9173FFB3-C599-4FE6-852A-0596F8152740}" presName="sibTrans" presStyleLbl="sibTrans1D1" presStyleIdx="2" presStyleCnt="8"/>
      <dgm:spPr/>
      <dgm:t>
        <a:bodyPr/>
        <a:lstStyle/>
        <a:p>
          <a:endParaRPr lang="cs-CZ"/>
        </a:p>
      </dgm:t>
    </dgm:pt>
    <dgm:pt modelId="{4FF4FB4F-BBF3-48E6-A953-5135497734FF}" type="pres">
      <dgm:prSet presAssocID="{9173FFB3-C599-4FE6-852A-0596F8152740}" presName="connectorText" presStyleLbl="sibTrans1D1" presStyleIdx="2" presStyleCnt="8"/>
      <dgm:spPr/>
      <dgm:t>
        <a:bodyPr/>
        <a:lstStyle/>
        <a:p>
          <a:endParaRPr lang="cs-CZ"/>
        </a:p>
      </dgm:t>
    </dgm:pt>
    <dgm:pt modelId="{E5A5E60B-E3A8-4FDE-B460-E9572C4B611D}" type="pres">
      <dgm:prSet presAssocID="{808B8D94-EE4C-4912-B5BC-78D48624AC7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7070E5-95E1-4C5A-A3F4-B0E2FA6D9DD1}" type="pres">
      <dgm:prSet presAssocID="{439BFDB5-D097-4FA3-A1CB-63245BE7CD30}" presName="sibTrans" presStyleLbl="sibTrans1D1" presStyleIdx="3" presStyleCnt="8"/>
      <dgm:spPr/>
      <dgm:t>
        <a:bodyPr/>
        <a:lstStyle/>
        <a:p>
          <a:endParaRPr lang="cs-CZ"/>
        </a:p>
      </dgm:t>
    </dgm:pt>
    <dgm:pt modelId="{2355189B-434F-436A-A1D0-04513CEB1E2A}" type="pres">
      <dgm:prSet presAssocID="{439BFDB5-D097-4FA3-A1CB-63245BE7CD30}" presName="connectorText" presStyleLbl="sibTrans1D1" presStyleIdx="3" presStyleCnt="8"/>
      <dgm:spPr/>
      <dgm:t>
        <a:bodyPr/>
        <a:lstStyle/>
        <a:p>
          <a:endParaRPr lang="cs-CZ"/>
        </a:p>
      </dgm:t>
    </dgm:pt>
    <dgm:pt modelId="{0ECB86F4-46CF-4200-B0BB-F2C78024EC12}" type="pres">
      <dgm:prSet presAssocID="{9874CA5F-B365-4D39-989F-970B8441F0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1F8BD4-DEE7-459D-BF67-51264A6A8208}" type="pres">
      <dgm:prSet presAssocID="{14C47089-4B10-4529-88C0-ACF94EAE364C}" presName="sibTrans" presStyleLbl="sibTrans1D1" presStyleIdx="4" presStyleCnt="8"/>
      <dgm:spPr/>
      <dgm:t>
        <a:bodyPr/>
        <a:lstStyle/>
        <a:p>
          <a:endParaRPr lang="cs-CZ"/>
        </a:p>
      </dgm:t>
    </dgm:pt>
    <dgm:pt modelId="{0758EA14-F24B-4783-AD4E-306C0C3058F7}" type="pres">
      <dgm:prSet presAssocID="{14C47089-4B10-4529-88C0-ACF94EAE364C}" presName="connectorText" presStyleLbl="sibTrans1D1" presStyleIdx="4" presStyleCnt="8"/>
      <dgm:spPr/>
      <dgm:t>
        <a:bodyPr/>
        <a:lstStyle/>
        <a:p>
          <a:endParaRPr lang="cs-CZ"/>
        </a:p>
      </dgm:t>
    </dgm:pt>
    <dgm:pt modelId="{D1465CB4-14B3-4CA2-A200-BDC2FCECC1C2}" type="pres">
      <dgm:prSet presAssocID="{146C99F5-8AE6-428B-A655-472AA7E96E9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7B2EB-8BCD-4CC1-A9A8-79D6FBA0DE00}" type="pres">
      <dgm:prSet presAssocID="{4E2C1B65-44C2-4231-9AB8-B5D14117BE0E}" presName="sibTrans" presStyleLbl="sibTrans1D1" presStyleIdx="5" presStyleCnt="8"/>
      <dgm:spPr/>
      <dgm:t>
        <a:bodyPr/>
        <a:lstStyle/>
        <a:p>
          <a:endParaRPr lang="cs-CZ"/>
        </a:p>
      </dgm:t>
    </dgm:pt>
    <dgm:pt modelId="{A5682D9E-41BF-4415-ABFF-ADD8E74B9BD3}" type="pres">
      <dgm:prSet presAssocID="{4E2C1B65-44C2-4231-9AB8-B5D14117BE0E}" presName="connectorText" presStyleLbl="sibTrans1D1" presStyleIdx="5" presStyleCnt="8"/>
      <dgm:spPr/>
      <dgm:t>
        <a:bodyPr/>
        <a:lstStyle/>
        <a:p>
          <a:endParaRPr lang="cs-CZ"/>
        </a:p>
      </dgm:t>
    </dgm:pt>
    <dgm:pt modelId="{777A96CE-772B-4624-8C9E-1A57970C3EE4}" type="pres">
      <dgm:prSet presAssocID="{45885247-0F2D-4D3A-A07C-CF134290F5E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1B6701-53EF-43C0-A5DF-E3069C4A64B6}" type="pres">
      <dgm:prSet presAssocID="{C281DF9B-1A05-4EE3-B181-9ED28BA10056}" presName="sibTrans" presStyleLbl="sibTrans1D1" presStyleIdx="6" presStyleCnt="8"/>
      <dgm:spPr/>
      <dgm:t>
        <a:bodyPr/>
        <a:lstStyle/>
        <a:p>
          <a:endParaRPr lang="cs-CZ"/>
        </a:p>
      </dgm:t>
    </dgm:pt>
    <dgm:pt modelId="{06D4A67D-41E4-42F2-8F11-EE89A848C798}" type="pres">
      <dgm:prSet presAssocID="{C281DF9B-1A05-4EE3-B181-9ED28BA10056}" presName="connectorText" presStyleLbl="sibTrans1D1" presStyleIdx="6" presStyleCnt="8"/>
      <dgm:spPr/>
      <dgm:t>
        <a:bodyPr/>
        <a:lstStyle/>
        <a:p>
          <a:endParaRPr lang="cs-CZ"/>
        </a:p>
      </dgm:t>
    </dgm:pt>
    <dgm:pt modelId="{5ADE43CC-8B55-4B62-9AA1-FC391B89C624}" type="pres">
      <dgm:prSet presAssocID="{3BA06407-9AEC-492D-AB34-E78D647D6E8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09DC85-92E5-49C6-857A-C151CF20FC18}" type="pres">
      <dgm:prSet presAssocID="{41D59CBF-5634-4E7B-A87B-F8E4C5ACD112}" presName="sibTrans" presStyleLbl="sibTrans1D1" presStyleIdx="7" presStyleCnt="8"/>
      <dgm:spPr/>
      <dgm:t>
        <a:bodyPr/>
        <a:lstStyle/>
        <a:p>
          <a:endParaRPr lang="cs-CZ"/>
        </a:p>
      </dgm:t>
    </dgm:pt>
    <dgm:pt modelId="{27CDDA45-D73A-467E-9AD1-043D96E8E12D}" type="pres">
      <dgm:prSet presAssocID="{41D59CBF-5634-4E7B-A87B-F8E4C5ACD112}" presName="connectorText" presStyleLbl="sibTrans1D1" presStyleIdx="7" presStyleCnt="8"/>
      <dgm:spPr/>
      <dgm:t>
        <a:bodyPr/>
        <a:lstStyle/>
        <a:p>
          <a:endParaRPr lang="cs-CZ"/>
        </a:p>
      </dgm:t>
    </dgm:pt>
    <dgm:pt modelId="{2D4A50E8-D4A9-4D45-A19A-97C0F767BB32}" type="pres">
      <dgm:prSet presAssocID="{67E8BE66-D790-4E58-868F-0E1BCD58405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3C730E-6488-4646-AE4A-DE5671F1EBD4}" type="presOf" srcId="{14C47089-4B10-4529-88C0-ACF94EAE364C}" destId="{0758EA14-F24B-4783-AD4E-306C0C3058F7}" srcOrd="1" destOrd="0" presId="urn:microsoft.com/office/officeart/2005/8/layout/bProcess3"/>
    <dgm:cxn modelId="{70BA87C1-AA07-4BD7-9822-A6CCA1DA1A66}" srcId="{CD09F3C4-8BE2-4B19-93D0-DD21C69BC38E}" destId="{3BA06407-9AEC-492D-AB34-E78D647D6E87}" srcOrd="7" destOrd="0" parTransId="{466A646B-ABEB-4442-944A-8111056A6EAD}" sibTransId="{41D59CBF-5634-4E7B-A87B-F8E4C5ACD112}"/>
    <dgm:cxn modelId="{77E38C0E-20D7-48D1-A0EA-CBA7217AD11F}" type="presOf" srcId="{45885247-0F2D-4D3A-A07C-CF134290F5EF}" destId="{777A96CE-772B-4624-8C9E-1A57970C3EE4}" srcOrd="0" destOrd="0" presId="urn:microsoft.com/office/officeart/2005/8/layout/bProcess3"/>
    <dgm:cxn modelId="{E956366E-808C-45E7-8655-840B97E3EF4F}" type="presOf" srcId="{41D59CBF-5634-4E7B-A87B-F8E4C5ACD112}" destId="{27CDDA45-D73A-467E-9AD1-043D96E8E12D}" srcOrd="1" destOrd="0" presId="urn:microsoft.com/office/officeart/2005/8/layout/bProcess3"/>
    <dgm:cxn modelId="{3EB6257A-BA24-44CC-8D8C-F165B79B1545}" type="presOf" srcId="{3BA06407-9AEC-492D-AB34-E78D647D6E87}" destId="{5ADE43CC-8B55-4B62-9AA1-FC391B89C624}" srcOrd="0" destOrd="0" presId="urn:microsoft.com/office/officeart/2005/8/layout/bProcess3"/>
    <dgm:cxn modelId="{0AA61E5B-4123-4690-A27A-ED40D3AF4F30}" srcId="{CD09F3C4-8BE2-4B19-93D0-DD21C69BC38E}" destId="{45FB42F5-B39E-4522-9725-FAEDAC70D392}" srcOrd="2" destOrd="0" parTransId="{49F5D29E-6991-477E-8040-EC453906D9E3}" sibTransId="{9173FFB3-C599-4FE6-852A-0596F8152740}"/>
    <dgm:cxn modelId="{30367DE5-8F11-45A3-AF2C-79A5B17C0669}" type="presOf" srcId="{693AD0F4-B769-465D-9908-FC2F3CB801E1}" destId="{753518E3-6850-4E18-BCD5-8B0426698929}" srcOrd="0" destOrd="0" presId="urn:microsoft.com/office/officeart/2005/8/layout/bProcess3"/>
    <dgm:cxn modelId="{8B4E9D39-9B97-4278-86F2-51E6581884CD}" type="presOf" srcId="{439BFDB5-D097-4FA3-A1CB-63245BE7CD30}" destId="{087070E5-95E1-4C5A-A3F4-B0E2FA6D9DD1}" srcOrd="0" destOrd="0" presId="urn:microsoft.com/office/officeart/2005/8/layout/bProcess3"/>
    <dgm:cxn modelId="{A888861C-9A56-45A4-A17A-E814BC7DA93C}" srcId="{CD09F3C4-8BE2-4B19-93D0-DD21C69BC38E}" destId="{146C99F5-8AE6-428B-A655-472AA7E96E90}" srcOrd="5" destOrd="0" parTransId="{2D12C424-9E4A-4F4E-8AC2-325CE2DCF160}" sibTransId="{4E2C1B65-44C2-4231-9AB8-B5D14117BE0E}"/>
    <dgm:cxn modelId="{DA1365E2-82AD-44E2-8D7D-D8E5C01A45A8}" type="presOf" srcId="{45FB42F5-B39E-4522-9725-FAEDAC70D392}" destId="{BFC544C2-00A1-41C5-9807-D11EB4ED2969}" srcOrd="0" destOrd="0" presId="urn:microsoft.com/office/officeart/2005/8/layout/bProcess3"/>
    <dgm:cxn modelId="{91323994-EAB4-4AD5-9A4B-DB0F334214CB}" type="presOf" srcId="{CD09F3C4-8BE2-4B19-93D0-DD21C69BC38E}" destId="{3B97627E-CB75-4A80-BABD-54C186477C21}" srcOrd="0" destOrd="0" presId="urn:microsoft.com/office/officeart/2005/8/layout/bProcess3"/>
    <dgm:cxn modelId="{136DB6E6-FA6E-4BA7-8A99-EC83236E0FAC}" type="presOf" srcId="{C281DF9B-1A05-4EE3-B181-9ED28BA10056}" destId="{581B6701-53EF-43C0-A5DF-E3069C4A64B6}" srcOrd="0" destOrd="0" presId="urn:microsoft.com/office/officeart/2005/8/layout/bProcess3"/>
    <dgm:cxn modelId="{6DEEEB33-E825-4E8F-B4E9-AE4FE0D5230C}" type="presOf" srcId="{9173FFB3-C599-4FE6-852A-0596F8152740}" destId="{786E4960-6089-48D3-87C2-00F5A3E0EFCD}" srcOrd="0" destOrd="0" presId="urn:microsoft.com/office/officeart/2005/8/layout/bProcess3"/>
    <dgm:cxn modelId="{D9D8B3DF-DE87-4446-AB4A-98EFB71032ED}" type="presOf" srcId="{439BFDB5-D097-4FA3-A1CB-63245BE7CD30}" destId="{2355189B-434F-436A-A1D0-04513CEB1E2A}" srcOrd="1" destOrd="0" presId="urn:microsoft.com/office/officeart/2005/8/layout/bProcess3"/>
    <dgm:cxn modelId="{808B6045-0007-4188-B7DF-44FC1AE571DC}" srcId="{CD09F3C4-8BE2-4B19-93D0-DD21C69BC38E}" destId="{808B8D94-EE4C-4912-B5BC-78D48624AC75}" srcOrd="3" destOrd="0" parTransId="{43B771A9-FDBC-48F1-B165-E6A57701FD2E}" sibTransId="{439BFDB5-D097-4FA3-A1CB-63245BE7CD30}"/>
    <dgm:cxn modelId="{89A58E34-4720-47EB-BF08-F2667D1761A5}" type="presOf" srcId="{C281DF9B-1A05-4EE3-B181-9ED28BA10056}" destId="{06D4A67D-41E4-42F2-8F11-EE89A848C798}" srcOrd="1" destOrd="0" presId="urn:microsoft.com/office/officeart/2005/8/layout/bProcess3"/>
    <dgm:cxn modelId="{50A36A1D-A29C-4697-BA89-2797590E69E7}" type="presOf" srcId="{9173FFB3-C599-4FE6-852A-0596F8152740}" destId="{4FF4FB4F-BBF3-48E6-A953-5135497734FF}" srcOrd="1" destOrd="0" presId="urn:microsoft.com/office/officeart/2005/8/layout/bProcess3"/>
    <dgm:cxn modelId="{E22D295B-37F5-4E3A-877C-7449BC5803A5}" srcId="{CD09F3C4-8BE2-4B19-93D0-DD21C69BC38E}" destId="{9874CA5F-B365-4D39-989F-970B8441F028}" srcOrd="4" destOrd="0" parTransId="{F509FAB0-BCDF-4B24-BD5C-EB2D0C17A3AC}" sibTransId="{14C47089-4B10-4529-88C0-ACF94EAE364C}"/>
    <dgm:cxn modelId="{C0343740-4DC1-4F76-B9E7-9D6AD15D84BF}" type="presOf" srcId="{9874CA5F-B365-4D39-989F-970B8441F028}" destId="{0ECB86F4-46CF-4200-B0BB-F2C78024EC12}" srcOrd="0" destOrd="0" presId="urn:microsoft.com/office/officeart/2005/8/layout/bProcess3"/>
    <dgm:cxn modelId="{6236F1B6-A0EF-41A0-8C0C-E3358E86E08D}" type="presOf" srcId="{146C99F5-8AE6-428B-A655-472AA7E96E90}" destId="{D1465CB4-14B3-4CA2-A200-BDC2FCECC1C2}" srcOrd="0" destOrd="0" presId="urn:microsoft.com/office/officeart/2005/8/layout/bProcess3"/>
    <dgm:cxn modelId="{0B595FF2-FDDE-4CF8-9AA3-8900651234B1}" type="presOf" srcId="{0B333A83-659E-4DB4-8A01-21C6FB5D0F4B}" destId="{3021C1F8-8801-46B3-A0AA-E9F111AA0606}" srcOrd="0" destOrd="0" presId="urn:microsoft.com/office/officeart/2005/8/layout/bProcess3"/>
    <dgm:cxn modelId="{7BBD5834-028F-430A-B4D9-8241D8611B0B}" srcId="{CD09F3C4-8BE2-4B19-93D0-DD21C69BC38E}" destId="{DFA2214C-366E-4649-A599-CE431667CDB0}" srcOrd="0" destOrd="0" parTransId="{F74364FC-5B58-4971-9BB9-0322375A5E91}" sibTransId="{693AD0F4-B769-465D-9908-FC2F3CB801E1}"/>
    <dgm:cxn modelId="{331B7FE1-16D0-4044-BA17-88956085F526}" type="presOf" srcId="{693AD0F4-B769-465D-9908-FC2F3CB801E1}" destId="{E74B767A-5B31-4472-9C41-6CF04B71B2CF}" srcOrd="1" destOrd="0" presId="urn:microsoft.com/office/officeart/2005/8/layout/bProcess3"/>
    <dgm:cxn modelId="{092F98EE-DF24-49BE-AC20-2EBA861240DF}" type="presOf" srcId="{14C47089-4B10-4529-88C0-ACF94EAE364C}" destId="{ED1F8BD4-DEE7-459D-BF67-51264A6A8208}" srcOrd="0" destOrd="0" presId="urn:microsoft.com/office/officeart/2005/8/layout/bProcess3"/>
    <dgm:cxn modelId="{83230C0B-7766-49E7-AE35-F4950A3253AE}" type="presOf" srcId="{67E8BE66-D790-4E58-868F-0E1BCD58405E}" destId="{2D4A50E8-D4A9-4D45-A19A-97C0F767BB32}" srcOrd="0" destOrd="0" presId="urn:microsoft.com/office/officeart/2005/8/layout/bProcess3"/>
    <dgm:cxn modelId="{07BA3EF8-16FC-4C43-89C8-CA32D4FCE264}" type="presOf" srcId="{4E2C1B65-44C2-4231-9AB8-B5D14117BE0E}" destId="{EBC7B2EB-8BCD-4CC1-A9A8-79D6FBA0DE00}" srcOrd="0" destOrd="0" presId="urn:microsoft.com/office/officeart/2005/8/layout/bProcess3"/>
    <dgm:cxn modelId="{7F1CB4EF-6178-4D3A-8D1C-2C9BD9840A37}" type="presOf" srcId="{769291F7-13C4-4718-B73D-A3610A32886F}" destId="{3EDFCF4B-5886-4174-8597-8FF247A9A3F8}" srcOrd="0" destOrd="0" presId="urn:microsoft.com/office/officeart/2005/8/layout/bProcess3"/>
    <dgm:cxn modelId="{9E82C2A5-636E-4475-834A-17B2EF09C88C}" srcId="{CD09F3C4-8BE2-4B19-93D0-DD21C69BC38E}" destId="{67E8BE66-D790-4E58-868F-0E1BCD58405E}" srcOrd="8" destOrd="0" parTransId="{593AF7CE-DE39-4044-8A9B-AE268DB07B82}" sibTransId="{5DA30802-517A-4B65-9AD9-B1CB78D76420}"/>
    <dgm:cxn modelId="{B9EB708E-6957-4395-A5F4-B1706819961B}" type="presOf" srcId="{0B333A83-659E-4DB4-8A01-21C6FB5D0F4B}" destId="{E553E32A-427D-4EA5-A1B7-FE29403EEB25}" srcOrd="1" destOrd="0" presId="urn:microsoft.com/office/officeart/2005/8/layout/bProcess3"/>
    <dgm:cxn modelId="{B5A61202-C668-4CF2-99A3-A7E2AE55D197}" srcId="{CD09F3C4-8BE2-4B19-93D0-DD21C69BC38E}" destId="{769291F7-13C4-4718-B73D-A3610A32886F}" srcOrd="1" destOrd="0" parTransId="{1D34D443-55A2-4CB5-AA01-5CF3232DBA6D}" sibTransId="{0B333A83-659E-4DB4-8A01-21C6FB5D0F4B}"/>
    <dgm:cxn modelId="{C237A964-7CD5-4D09-A857-4AF3E3EBDD58}" type="presOf" srcId="{41D59CBF-5634-4E7B-A87B-F8E4C5ACD112}" destId="{9309DC85-92E5-49C6-857A-C151CF20FC18}" srcOrd="0" destOrd="0" presId="urn:microsoft.com/office/officeart/2005/8/layout/bProcess3"/>
    <dgm:cxn modelId="{45DD7641-8FF6-4622-8EC7-57D8DC4FEC45}" srcId="{CD09F3C4-8BE2-4B19-93D0-DD21C69BC38E}" destId="{45885247-0F2D-4D3A-A07C-CF134290F5EF}" srcOrd="6" destOrd="0" parTransId="{99D8FB1C-CD0D-4498-BE18-81B0807E04FC}" sibTransId="{C281DF9B-1A05-4EE3-B181-9ED28BA10056}"/>
    <dgm:cxn modelId="{1EA74BA0-D5E1-4F5F-A480-85D248A7F07F}" type="presOf" srcId="{DFA2214C-366E-4649-A599-CE431667CDB0}" destId="{B1A0C15D-483F-48ED-AA18-CEB3010ADCC4}" srcOrd="0" destOrd="0" presId="urn:microsoft.com/office/officeart/2005/8/layout/bProcess3"/>
    <dgm:cxn modelId="{4DE85235-DB9A-4F81-BE6D-882C687EAF9D}" type="presOf" srcId="{808B8D94-EE4C-4912-B5BC-78D48624AC75}" destId="{E5A5E60B-E3A8-4FDE-B460-E9572C4B611D}" srcOrd="0" destOrd="0" presId="urn:microsoft.com/office/officeart/2005/8/layout/bProcess3"/>
    <dgm:cxn modelId="{6909349B-81AC-42A9-A891-CF3BF33EC12F}" type="presOf" srcId="{4E2C1B65-44C2-4231-9AB8-B5D14117BE0E}" destId="{A5682D9E-41BF-4415-ABFF-ADD8E74B9BD3}" srcOrd="1" destOrd="0" presId="urn:microsoft.com/office/officeart/2005/8/layout/bProcess3"/>
    <dgm:cxn modelId="{E5E38FB6-EE9F-49B8-9C33-C8F0CE4CD6A8}" type="presParOf" srcId="{3B97627E-CB75-4A80-BABD-54C186477C21}" destId="{B1A0C15D-483F-48ED-AA18-CEB3010ADCC4}" srcOrd="0" destOrd="0" presId="urn:microsoft.com/office/officeart/2005/8/layout/bProcess3"/>
    <dgm:cxn modelId="{41DC51BE-475F-44CD-BF73-700A2999F5F0}" type="presParOf" srcId="{3B97627E-CB75-4A80-BABD-54C186477C21}" destId="{753518E3-6850-4E18-BCD5-8B0426698929}" srcOrd="1" destOrd="0" presId="urn:microsoft.com/office/officeart/2005/8/layout/bProcess3"/>
    <dgm:cxn modelId="{E65AF959-E331-41E4-9B5A-91B1EAA1A87B}" type="presParOf" srcId="{753518E3-6850-4E18-BCD5-8B0426698929}" destId="{E74B767A-5B31-4472-9C41-6CF04B71B2CF}" srcOrd="0" destOrd="0" presId="urn:microsoft.com/office/officeart/2005/8/layout/bProcess3"/>
    <dgm:cxn modelId="{5CF3C416-8343-4471-A13C-A3668FFC34E6}" type="presParOf" srcId="{3B97627E-CB75-4A80-BABD-54C186477C21}" destId="{3EDFCF4B-5886-4174-8597-8FF247A9A3F8}" srcOrd="2" destOrd="0" presId="urn:microsoft.com/office/officeart/2005/8/layout/bProcess3"/>
    <dgm:cxn modelId="{DB6D2D9F-A0F8-451D-AEF9-6D0B7FFEB9BC}" type="presParOf" srcId="{3B97627E-CB75-4A80-BABD-54C186477C21}" destId="{3021C1F8-8801-46B3-A0AA-E9F111AA0606}" srcOrd="3" destOrd="0" presId="urn:microsoft.com/office/officeart/2005/8/layout/bProcess3"/>
    <dgm:cxn modelId="{5AE58B3B-681D-4C3B-A2E5-78E7D82C585C}" type="presParOf" srcId="{3021C1F8-8801-46B3-A0AA-E9F111AA0606}" destId="{E553E32A-427D-4EA5-A1B7-FE29403EEB25}" srcOrd="0" destOrd="0" presId="urn:microsoft.com/office/officeart/2005/8/layout/bProcess3"/>
    <dgm:cxn modelId="{08333B39-B915-494C-B9B7-C944A8FF5698}" type="presParOf" srcId="{3B97627E-CB75-4A80-BABD-54C186477C21}" destId="{BFC544C2-00A1-41C5-9807-D11EB4ED2969}" srcOrd="4" destOrd="0" presId="urn:microsoft.com/office/officeart/2005/8/layout/bProcess3"/>
    <dgm:cxn modelId="{2A767248-7574-496A-8066-7AEC09B1F5EF}" type="presParOf" srcId="{3B97627E-CB75-4A80-BABD-54C186477C21}" destId="{786E4960-6089-48D3-87C2-00F5A3E0EFCD}" srcOrd="5" destOrd="0" presId="urn:microsoft.com/office/officeart/2005/8/layout/bProcess3"/>
    <dgm:cxn modelId="{35678A95-AECF-4CFC-948F-0561FADAEEE7}" type="presParOf" srcId="{786E4960-6089-48D3-87C2-00F5A3E0EFCD}" destId="{4FF4FB4F-BBF3-48E6-A953-5135497734FF}" srcOrd="0" destOrd="0" presId="urn:microsoft.com/office/officeart/2005/8/layout/bProcess3"/>
    <dgm:cxn modelId="{DBB30631-F37C-4125-AFA1-81E6D4FF200D}" type="presParOf" srcId="{3B97627E-CB75-4A80-BABD-54C186477C21}" destId="{E5A5E60B-E3A8-4FDE-B460-E9572C4B611D}" srcOrd="6" destOrd="0" presId="urn:microsoft.com/office/officeart/2005/8/layout/bProcess3"/>
    <dgm:cxn modelId="{F7DF00F1-110C-4D8E-ADF0-CD233E2C946A}" type="presParOf" srcId="{3B97627E-CB75-4A80-BABD-54C186477C21}" destId="{087070E5-95E1-4C5A-A3F4-B0E2FA6D9DD1}" srcOrd="7" destOrd="0" presId="urn:microsoft.com/office/officeart/2005/8/layout/bProcess3"/>
    <dgm:cxn modelId="{7DDF1629-4EB1-4FE5-AB42-A3F7D88FB234}" type="presParOf" srcId="{087070E5-95E1-4C5A-A3F4-B0E2FA6D9DD1}" destId="{2355189B-434F-436A-A1D0-04513CEB1E2A}" srcOrd="0" destOrd="0" presId="urn:microsoft.com/office/officeart/2005/8/layout/bProcess3"/>
    <dgm:cxn modelId="{E3C21978-5472-4CD9-9E0C-237E578A8D80}" type="presParOf" srcId="{3B97627E-CB75-4A80-BABD-54C186477C21}" destId="{0ECB86F4-46CF-4200-B0BB-F2C78024EC12}" srcOrd="8" destOrd="0" presId="urn:microsoft.com/office/officeart/2005/8/layout/bProcess3"/>
    <dgm:cxn modelId="{09CFC82C-BA6A-43EE-B4AB-9C1E50A60B1B}" type="presParOf" srcId="{3B97627E-CB75-4A80-BABD-54C186477C21}" destId="{ED1F8BD4-DEE7-459D-BF67-51264A6A8208}" srcOrd="9" destOrd="0" presId="urn:microsoft.com/office/officeart/2005/8/layout/bProcess3"/>
    <dgm:cxn modelId="{8EB4CBBE-99C5-4CA3-8AB6-FF672056A867}" type="presParOf" srcId="{ED1F8BD4-DEE7-459D-BF67-51264A6A8208}" destId="{0758EA14-F24B-4783-AD4E-306C0C3058F7}" srcOrd="0" destOrd="0" presId="urn:microsoft.com/office/officeart/2005/8/layout/bProcess3"/>
    <dgm:cxn modelId="{F46CD2F8-2140-4202-BB0D-DB64B324D1BF}" type="presParOf" srcId="{3B97627E-CB75-4A80-BABD-54C186477C21}" destId="{D1465CB4-14B3-4CA2-A200-BDC2FCECC1C2}" srcOrd="10" destOrd="0" presId="urn:microsoft.com/office/officeart/2005/8/layout/bProcess3"/>
    <dgm:cxn modelId="{734B281D-1FEA-4448-99A1-2F2FA98A1294}" type="presParOf" srcId="{3B97627E-CB75-4A80-BABD-54C186477C21}" destId="{EBC7B2EB-8BCD-4CC1-A9A8-79D6FBA0DE00}" srcOrd="11" destOrd="0" presId="urn:microsoft.com/office/officeart/2005/8/layout/bProcess3"/>
    <dgm:cxn modelId="{FD8B09B5-8536-476B-A211-F724495F3B04}" type="presParOf" srcId="{EBC7B2EB-8BCD-4CC1-A9A8-79D6FBA0DE00}" destId="{A5682D9E-41BF-4415-ABFF-ADD8E74B9BD3}" srcOrd="0" destOrd="0" presId="urn:microsoft.com/office/officeart/2005/8/layout/bProcess3"/>
    <dgm:cxn modelId="{F6D7584F-F8EA-4C66-B80D-883C4168E40F}" type="presParOf" srcId="{3B97627E-CB75-4A80-BABD-54C186477C21}" destId="{777A96CE-772B-4624-8C9E-1A57970C3EE4}" srcOrd="12" destOrd="0" presId="urn:microsoft.com/office/officeart/2005/8/layout/bProcess3"/>
    <dgm:cxn modelId="{D850355B-5EAE-4C10-8FE1-B74F578338B9}" type="presParOf" srcId="{3B97627E-CB75-4A80-BABD-54C186477C21}" destId="{581B6701-53EF-43C0-A5DF-E3069C4A64B6}" srcOrd="13" destOrd="0" presId="urn:microsoft.com/office/officeart/2005/8/layout/bProcess3"/>
    <dgm:cxn modelId="{DE84A4AE-4A5E-42D5-86B2-349BC0BB119A}" type="presParOf" srcId="{581B6701-53EF-43C0-A5DF-E3069C4A64B6}" destId="{06D4A67D-41E4-42F2-8F11-EE89A848C798}" srcOrd="0" destOrd="0" presId="urn:microsoft.com/office/officeart/2005/8/layout/bProcess3"/>
    <dgm:cxn modelId="{973F2CA9-DBDA-4CF9-A2A7-D9E23538617F}" type="presParOf" srcId="{3B97627E-CB75-4A80-BABD-54C186477C21}" destId="{5ADE43CC-8B55-4B62-9AA1-FC391B89C624}" srcOrd="14" destOrd="0" presId="urn:microsoft.com/office/officeart/2005/8/layout/bProcess3"/>
    <dgm:cxn modelId="{B701E725-FA34-4697-A44B-66424695A282}" type="presParOf" srcId="{3B97627E-CB75-4A80-BABD-54C186477C21}" destId="{9309DC85-92E5-49C6-857A-C151CF20FC18}" srcOrd="15" destOrd="0" presId="urn:microsoft.com/office/officeart/2005/8/layout/bProcess3"/>
    <dgm:cxn modelId="{43DFF1BE-9FD2-49FD-A223-01EE90EB4430}" type="presParOf" srcId="{9309DC85-92E5-49C6-857A-C151CF20FC18}" destId="{27CDDA45-D73A-467E-9AD1-043D96E8E12D}" srcOrd="0" destOrd="0" presId="urn:microsoft.com/office/officeart/2005/8/layout/bProcess3"/>
    <dgm:cxn modelId="{B108490D-B5EE-496D-84CD-8B915230A595}" type="presParOf" srcId="{3B97627E-CB75-4A80-BABD-54C186477C21}" destId="{2D4A50E8-D4A9-4D45-A19A-97C0F767BB32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518E3-6850-4E18-BCD5-8B0426698929}">
      <dsp:nvSpPr>
        <dsp:cNvPr id="0" name=""/>
        <dsp:cNvSpPr/>
      </dsp:nvSpPr>
      <dsp:spPr>
        <a:xfrm>
          <a:off x="2898022" y="494351"/>
          <a:ext cx="3828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8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079099" y="538004"/>
        <a:ext cx="20671" cy="4134"/>
      </dsp:txXfrm>
    </dsp:sp>
    <dsp:sp modelId="{B1A0C15D-483F-48ED-AA18-CEB3010ADCC4}">
      <dsp:nvSpPr>
        <dsp:cNvPr id="0" name=""/>
        <dsp:cNvSpPr/>
      </dsp:nvSpPr>
      <dsp:spPr>
        <a:xfrm>
          <a:off x="1102318" y="820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Rekreace</a:t>
          </a:r>
          <a:r>
            <a:rPr lang="cs-CZ" sz="1800" b="1" kern="1200" dirty="0" smtClean="0">
              <a:latin typeface="Arial" pitchFamily="34" charset="0"/>
              <a:cs typeface="Arial" pitchFamily="34" charset="0"/>
            </a:rPr>
            <a:t/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(aktivní, pasivní)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102318" y="820"/>
        <a:ext cx="1797503" cy="1078502"/>
      </dsp:txXfrm>
    </dsp:sp>
    <dsp:sp modelId="{3021C1F8-8801-46B3-A0AA-E9F111AA0606}">
      <dsp:nvSpPr>
        <dsp:cNvPr id="0" name=""/>
        <dsp:cNvSpPr/>
      </dsp:nvSpPr>
      <dsp:spPr>
        <a:xfrm>
          <a:off x="5108951" y="494351"/>
          <a:ext cx="3828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8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290029" y="538004"/>
        <a:ext cx="20671" cy="4134"/>
      </dsp:txXfrm>
    </dsp:sp>
    <dsp:sp modelId="{3EDFCF4B-5886-4174-8597-8FF247A9A3F8}">
      <dsp:nvSpPr>
        <dsp:cNvPr id="0" name=""/>
        <dsp:cNvSpPr/>
      </dsp:nvSpPr>
      <dsp:spPr>
        <a:xfrm>
          <a:off x="3313248" y="820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Cestování</a:t>
          </a:r>
          <a:br>
            <a:rPr lang="cs-CZ" sz="2000" b="1" kern="1200" dirty="0" smtClean="0">
              <a:latin typeface="Arial" pitchFamily="34" charset="0"/>
              <a:cs typeface="Arial" pitchFamily="34" charset="0"/>
            </a:rPr>
          </a:b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(turistika)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>
        <a:off x="3313248" y="820"/>
        <a:ext cx="1797503" cy="1078502"/>
      </dsp:txXfrm>
    </dsp:sp>
    <dsp:sp modelId="{786E4960-6089-48D3-87C2-00F5A3E0EFCD}">
      <dsp:nvSpPr>
        <dsp:cNvPr id="0" name=""/>
        <dsp:cNvSpPr/>
      </dsp:nvSpPr>
      <dsp:spPr>
        <a:xfrm>
          <a:off x="2001070" y="1077522"/>
          <a:ext cx="4421859" cy="382825"/>
        </a:xfrm>
        <a:custGeom>
          <a:avLst/>
          <a:gdLst/>
          <a:ahLst/>
          <a:cxnLst/>
          <a:rect l="0" t="0" r="0" b="0"/>
          <a:pathLst>
            <a:path>
              <a:moveTo>
                <a:pt x="4421859" y="0"/>
              </a:moveTo>
              <a:lnTo>
                <a:pt x="4421859" y="208512"/>
              </a:lnTo>
              <a:lnTo>
                <a:pt x="0" y="208512"/>
              </a:lnTo>
              <a:lnTo>
                <a:pt x="0" y="3828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00971" y="1266868"/>
        <a:ext cx="222057" cy="4134"/>
      </dsp:txXfrm>
    </dsp:sp>
    <dsp:sp modelId="{BFC544C2-00A1-41C5-9807-D11EB4ED2969}">
      <dsp:nvSpPr>
        <dsp:cNvPr id="0" name=""/>
        <dsp:cNvSpPr/>
      </dsp:nvSpPr>
      <dsp:spPr>
        <a:xfrm>
          <a:off x="5524177" y="820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Zájezdy</a:t>
          </a:r>
          <a:br>
            <a:rPr lang="cs-CZ" sz="20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0" kern="1200" dirty="0" smtClean="0">
              <a:latin typeface="Arial" pitchFamily="34" charset="0"/>
              <a:cs typeface="Arial" pitchFamily="34" charset="0"/>
            </a:rPr>
            <a:t>(Kulturní památky)</a:t>
          </a:r>
          <a:endParaRPr lang="cs-CZ" sz="1600" b="0" kern="1200" dirty="0">
            <a:latin typeface="Arial" pitchFamily="34" charset="0"/>
            <a:cs typeface="Arial" pitchFamily="34" charset="0"/>
          </a:endParaRPr>
        </a:p>
      </dsp:txBody>
      <dsp:txXfrm>
        <a:off x="5524177" y="820"/>
        <a:ext cx="1797503" cy="1078502"/>
      </dsp:txXfrm>
    </dsp:sp>
    <dsp:sp modelId="{087070E5-95E1-4C5A-A3F4-B0E2FA6D9DD1}">
      <dsp:nvSpPr>
        <dsp:cNvPr id="0" name=""/>
        <dsp:cNvSpPr/>
      </dsp:nvSpPr>
      <dsp:spPr>
        <a:xfrm>
          <a:off x="2898022" y="1986279"/>
          <a:ext cx="3828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8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079099" y="2029932"/>
        <a:ext cx="20671" cy="4134"/>
      </dsp:txXfrm>
    </dsp:sp>
    <dsp:sp modelId="{E5A5E60B-E3A8-4FDE-B460-E9572C4B611D}">
      <dsp:nvSpPr>
        <dsp:cNvPr id="0" name=""/>
        <dsp:cNvSpPr/>
      </dsp:nvSpPr>
      <dsp:spPr>
        <a:xfrm>
          <a:off x="1102318" y="1492748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Pracovní pobyty</a:t>
          </a:r>
          <a:endParaRPr lang="cs-CZ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(kongresy)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102318" y="1492748"/>
        <a:ext cx="1797503" cy="1078502"/>
      </dsp:txXfrm>
    </dsp:sp>
    <dsp:sp modelId="{ED1F8BD4-DEE7-459D-BF67-51264A6A8208}">
      <dsp:nvSpPr>
        <dsp:cNvPr id="0" name=""/>
        <dsp:cNvSpPr/>
      </dsp:nvSpPr>
      <dsp:spPr>
        <a:xfrm>
          <a:off x="5108951" y="1986279"/>
          <a:ext cx="3828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8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290029" y="2029932"/>
        <a:ext cx="20671" cy="4134"/>
      </dsp:txXfrm>
    </dsp:sp>
    <dsp:sp modelId="{0ECB86F4-46CF-4200-B0BB-F2C78024EC12}">
      <dsp:nvSpPr>
        <dsp:cNvPr id="0" name=""/>
        <dsp:cNvSpPr/>
      </dsp:nvSpPr>
      <dsp:spPr>
        <a:xfrm>
          <a:off x="3313248" y="1492748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Léčebné pobyty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(lázně)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3313248" y="1492748"/>
        <a:ext cx="1797503" cy="1078502"/>
      </dsp:txXfrm>
    </dsp:sp>
    <dsp:sp modelId="{EBC7B2EB-8BCD-4CC1-A9A8-79D6FBA0DE00}">
      <dsp:nvSpPr>
        <dsp:cNvPr id="0" name=""/>
        <dsp:cNvSpPr/>
      </dsp:nvSpPr>
      <dsp:spPr>
        <a:xfrm>
          <a:off x="2001070" y="2569451"/>
          <a:ext cx="4421859" cy="382825"/>
        </a:xfrm>
        <a:custGeom>
          <a:avLst/>
          <a:gdLst/>
          <a:ahLst/>
          <a:cxnLst/>
          <a:rect l="0" t="0" r="0" b="0"/>
          <a:pathLst>
            <a:path>
              <a:moveTo>
                <a:pt x="4421859" y="0"/>
              </a:moveTo>
              <a:lnTo>
                <a:pt x="4421859" y="208512"/>
              </a:lnTo>
              <a:lnTo>
                <a:pt x="0" y="208512"/>
              </a:lnTo>
              <a:lnTo>
                <a:pt x="0" y="3828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00971" y="2758796"/>
        <a:ext cx="222057" cy="4134"/>
      </dsp:txXfrm>
    </dsp:sp>
    <dsp:sp modelId="{D1465CB4-14B3-4CA2-A200-BDC2FCECC1C2}">
      <dsp:nvSpPr>
        <dsp:cNvPr id="0" name=""/>
        <dsp:cNvSpPr/>
      </dsp:nvSpPr>
      <dsp:spPr>
        <a:xfrm>
          <a:off x="5524177" y="1492748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Kulturní pobyty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(festivaly)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5524177" y="1492748"/>
        <a:ext cx="1797503" cy="1078502"/>
      </dsp:txXfrm>
    </dsp:sp>
    <dsp:sp modelId="{581B6701-53EF-43C0-A5DF-E3069C4A64B6}">
      <dsp:nvSpPr>
        <dsp:cNvPr id="0" name=""/>
        <dsp:cNvSpPr/>
      </dsp:nvSpPr>
      <dsp:spPr>
        <a:xfrm>
          <a:off x="2898022" y="3478208"/>
          <a:ext cx="3828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8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079099" y="3521861"/>
        <a:ext cx="20671" cy="4134"/>
      </dsp:txXfrm>
    </dsp:sp>
    <dsp:sp modelId="{777A96CE-772B-4624-8C9E-1A57970C3EE4}">
      <dsp:nvSpPr>
        <dsp:cNvPr id="0" name=""/>
        <dsp:cNvSpPr/>
      </dsp:nvSpPr>
      <dsp:spPr>
        <a:xfrm>
          <a:off x="1102318" y="2984677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Vzdělávací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pobyty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(výuka jazyků)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102318" y="2984677"/>
        <a:ext cx="1797503" cy="1078502"/>
      </dsp:txXfrm>
    </dsp:sp>
    <dsp:sp modelId="{9309DC85-92E5-49C6-857A-C151CF20FC18}">
      <dsp:nvSpPr>
        <dsp:cNvPr id="0" name=""/>
        <dsp:cNvSpPr/>
      </dsp:nvSpPr>
      <dsp:spPr>
        <a:xfrm>
          <a:off x="5108951" y="3478208"/>
          <a:ext cx="3828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8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290029" y="3521861"/>
        <a:ext cx="20671" cy="4134"/>
      </dsp:txXfrm>
    </dsp:sp>
    <dsp:sp modelId="{5ADE43CC-8B55-4B62-9AA1-FC391B89C624}">
      <dsp:nvSpPr>
        <dsp:cNvPr id="0" name=""/>
        <dsp:cNvSpPr/>
      </dsp:nvSpPr>
      <dsp:spPr>
        <a:xfrm>
          <a:off x="3313248" y="2984677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Náboženské pobyty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(poutě)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3313248" y="2984677"/>
        <a:ext cx="1797503" cy="1078502"/>
      </dsp:txXfrm>
    </dsp:sp>
    <dsp:sp modelId="{2D4A50E8-D4A9-4D45-A19A-97C0F767BB32}">
      <dsp:nvSpPr>
        <dsp:cNvPr id="0" name=""/>
        <dsp:cNvSpPr/>
      </dsp:nvSpPr>
      <dsp:spPr>
        <a:xfrm>
          <a:off x="5524177" y="2984677"/>
          <a:ext cx="1797503" cy="1078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Sportovní pobyty</a:t>
          </a:r>
          <a:r>
            <a:rPr lang="cs-CZ" sz="1600" kern="1200" dirty="0" smtClean="0">
              <a:latin typeface="Arial" pitchFamily="34" charset="0"/>
              <a:cs typeface="Arial" pitchFamily="34" charset="0"/>
            </a:rPr>
            <a:t/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(olympiády)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5524177" y="2984677"/>
        <a:ext cx="1797503" cy="107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0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0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0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0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0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8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0.wdp"/><Relationship Id="rId5" Type="http://schemas.openxmlformats.org/officeDocument/2006/relationships/image" Target="../media/image24.png"/><Relationship Id="rId4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11.wdp"/><Relationship Id="rId3" Type="http://schemas.openxmlformats.org/officeDocument/2006/relationships/image" Target="../media/image3.jpeg"/><Relationship Id="rId7" Type="http://schemas.microsoft.com/office/2007/relationships/hdphoto" Target="../media/hdphoto8.wdp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microsoft.com/office/2007/relationships/hdphoto" Target="../media/hdphoto9.wdp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microsoft.com/office/2007/relationships/hdphoto" Target="../media/hdphoto1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6.wdp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7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Cestovní ruch a rekreace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Z_114_Česká_republika_Cestovní_ruch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787" y="360363"/>
            <a:ext cx="8190014" cy="70484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Významné oblasti cestovního ruchu v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57357" y="1143000"/>
            <a:ext cx="722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</a:t>
            </a:r>
            <a:r>
              <a:rPr lang="cs-CZ" dirty="0" smtClean="0"/>
              <a:t> Vyhledej ve školním atlase nejčastěji navštěvované lokality ČR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2537" y="3200400"/>
            <a:ext cx="7274107" cy="2667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Praha – nejnavštěvovanější velkoměsto světa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Krkonošský národní park (ročně navštíví 8 mil. návštěvníků)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Šumavský národní park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Národní park Podyjí (Vranovská přehrada, zámek Vranov, Znojmo)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Národní park České Švýcarsko 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Jeseníky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Beskydy (Valašsko)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Západočeská lázeňská oblast (tzv. lázeňský trojúhelník)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2332"/>
            <a:ext cx="76200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6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doplň věty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4" y="559752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57200" y="1154668"/>
            <a:ext cx="667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Cestovní ruch řadíme do terciárního sektoru, který nazýváme 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034088" y="1154668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DB4B63"/>
                  </a:solidFill>
                </a:ln>
                <a:solidFill>
                  <a:srgbClr val="C00000"/>
                </a:solidFill>
              </a:rPr>
              <a:t>Služby.</a:t>
            </a:r>
            <a:endParaRPr lang="cs-CZ" dirty="0">
              <a:ln>
                <a:solidFill>
                  <a:srgbClr val="DB4B6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7200" y="1524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Cestovní ruch zahrnuje různorodé činnosti např. 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62448" y="1825239"/>
            <a:ext cx="709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DB4B63"/>
                  </a:solidFill>
                </a:ln>
                <a:solidFill>
                  <a:srgbClr val="C00000"/>
                </a:solidFill>
              </a:rPr>
              <a:t>Zájezdy, rekreace, léčebné pobyty, vzdělávací pobyty, cestování aj. </a:t>
            </a:r>
            <a:endParaRPr lang="cs-CZ" dirty="0">
              <a:ln>
                <a:solidFill>
                  <a:srgbClr val="DB4B6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57200" y="2298613"/>
            <a:ext cx="7301999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Pro rozvoj cestovního ruchu má Česko dobré předpoklady přírodní, </a:t>
            </a:r>
            <a:br>
              <a:rPr lang="cs-CZ" dirty="0" smtClean="0"/>
            </a:br>
            <a:r>
              <a:rPr lang="cs-CZ" dirty="0" smtClean="0"/>
              <a:t>    kulturněhistorické a realizační. K přírodním předpokladům patří: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11528" y="2893476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DB4B63"/>
                  </a:solidFill>
                </a:ln>
                <a:solidFill>
                  <a:srgbClr val="C00000"/>
                </a:solidFill>
              </a:rPr>
              <a:t>různorodý reliéf krajiny s nížinami i horami, krasem aj. </a:t>
            </a:r>
            <a:endParaRPr lang="cs-CZ" dirty="0">
              <a:ln>
                <a:solidFill>
                  <a:srgbClr val="DB4B6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57199" y="3398572"/>
            <a:ext cx="6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 Ke kulturněhistorickým předpokladům patří především </a:t>
            </a:r>
            <a:br>
              <a:rPr lang="cs-CZ" dirty="0" smtClean="0"/>
            </a:br>
            <a:r>
              <a:rPr lang="cs-CZ" dirty="0" smtClean="0"/>
              <a:t>    památky UNESCO např.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36809" y="3986657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DB4B63"/>
                  </a:solidFill>
                </a:ln>
                <a:solidFill>
                  <a:srgbClr val="C00000"/>
                </a:solidFill>
              </a:rPr>
              <a:t>město Praha, Holašovice, zámek Kroměříž, Lednicko-valtický areál…</a:t>
            </a:r>
            <a:endParaRPr lang="cs-CZ" dirty="0">
              <a:ln>
                <a:solidFill>
                  <a:srgbClr val="DB4B6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20042" y="440569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Mezi realizační předpoklady patří: 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81480" y="4700710"/>
            <a:ext cx="484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DB4B63"/>
                  </a:solidFill>
                </a:ln>
                <a:solidFill>
                  <a:srgbClr val="C00000"/>
                </a:solidFill>
              </a:rPr>
              <a:t>ubytovací a stravovací zařízení, dopravní síť, </a:t>
            </a:r>
            <a:br>
              <a:rPr lang="cs-CZ" dirty="0" smtClean="0">
                <a:ln>
                  <a:solidFill>
                    <a:srgbClr val="DB4B63"/>
                  </a:solidFill>
                </a:ln>
                <a:solidFill>
                  <a:srgbClr val="C00000"/>
                </a:solidFill>
              </a:rPr>
            </a:br>
            <a:r>
              <a:rPr lang="cs-CZ" dirty="0" smtClean="0">
                <a:ln>
                  <a:solidFill>
                    <a:srgbClr val="DB4B63"/>
                  </a:solidFill>
                </a:ln>
                <a:solidFill>
                  <a:srgbClr val="C00000"/>
                </a:solidFill>
              </a:rPr>
              <a:t>nabídka zábavy, kultury, sportu, obchodů…</a:t>
            </a:r>
            <a:endParaRPr lang="cs-CZ" dirty="0">
              <a:ln>
                <a:solidFill>
                  <a:srgbClr val="DB4B63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00000" l="10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90" y="2478950"/>
            <a:ext cx="1601900" cy="16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8754"/>
            <a:ext cx="1239808" cy="123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8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84" y="4204455"/>
            <a:ext cx="2261786" cy="22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04800" y="939086"/>
            <a:ext cx="8458200" cy="5040313"/>
          </a:xfrm>
        </p:spPr>
        <p:txBody>
          <a:bodyPr/>
          <a:lstStyle/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Soubor:Punkevní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jeskyně12.jpg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1.6.2007 [cit. 2013-08-27].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Soubor:Punkevn%C3%AD_jeskyn%C4%9B12.jpg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Soubor:Labské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pískovce-Tiské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stěny8.jpg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19.5.2007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Soubor:Labsk%C3%A9_p%C3%ADskovce-Tisk%C3%A9_st%C4%9Bny8.jpg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Soubor:Milenci.JPG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8.9.2008 [cit. 2013-08-27]. Dostupné z: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Soubor:Milenci.JPG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Soubor:Lynx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lynx.jpg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20.12.2004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Soubor:Lynx_lynx.jpg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File:Děvín-Kotel-Soutěska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(6).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20.9.2010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File:D%C4%9Bv%C3%ADn-Kotel-Sout%C4%9Bska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286%29.jpg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Soubor:Týřov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CZE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) -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viwe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at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reserve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Skryje.jpg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20.5.2006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/wiki/Soubor:T%C3%BD%C5%99ov_%28CZE%29_-_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viwe_at_the_reserve_from_Skryje.jpg</a:t>
            </a:r>
          </a:p>
          <a:p>
            <a:pPr marL="180000" indent="-180000" eaLnBrk="1" hangingPunct="1"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Soubor:KUTNA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HORA (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7.jpg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20.12.2012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/wiki/Soubor:KUTNA_HORA_%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28js%29_7.jpg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Soubor:Kromeriz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Marktpl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Schl.jpg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23.4.2006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Soubor:Kromeriz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Marktpl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Schl.jpg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Soubor:Zámek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Lednice 2011-10 (3).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1.10.2011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/wiki/Soubor:Z%C3%A1mek_Lednice_2011-10_%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283%29.JPG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www.office.microsoft.com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1" hangingPunct="1">
              <a:buClrTx/>
            </a:pP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Zeměpis České republiky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Nakladatelství České geografické společnosti, s.r.o., 2003</a:t>
            </a:r>
            <a:r>
              <a:rPr lang="cs-CZ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ISBN 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80-86034-53-4.  </a:t>
            </a:r>
          </a:p>
          <a:p>
            <a:pPr lvl="0" eaLnBrk="1" hangingPunct="1">
              <a:buClrTx/>
            </a:pP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Geografie Česká republika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SPN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Pedagogické nakladatelství, a. s., 2004. ISBN 80-7235-266-0. </a:t>
            </a:r>
          </a:p>
          <a:p>
            <a:pPr lvl="0" eaLnBrk="1" hangingPunct="1">
              <a:buClrTx/>
            </a:pP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Zeměpis naší vlasti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Nakladatelství České geografické společnosti, s. r. o., 2009</a:t>
            </a:r>
            <a:r>
              <a:rPr lang="cs-CZ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ISBN 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978-80-86034-85-0.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9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04800" y="838200"/>
            <a:ext cx="8404225" cy="5040313"/>
          </a:xfrm>
        </p:spPr>
        <p:txBody>
          <a:bodyPr/>
          <a:lstStyle/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Soubor:Holašovice.jpg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21.6.2005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Soubor:Hola%C5%A1ovice.jpg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Soubor:Jizda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Kralu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Vlcnov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Czech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Rep.jpg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6.2.2008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Soubor:Jizda_Kralu_Vlcnov_Czech_Rep.jpg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Soubor:Vila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Tugendhat.jpg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29.12.2006 [cit. 2013-08-27].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Soubor:Vila_Tugendhat.jpg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File:Švýcarna.JPG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16.5.2008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C5%A0v%C3%BDcarna.JPG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Soubor:Hilton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prague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bush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2007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1913.jpg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5.7.2007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Soubor:Hilton_prague_bush_2007_1913.jpg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Soubor:Kaiserbad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Karlovy Vary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IMGP3142.jpg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18.12.2008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Soubor:Kaiserbad_Karlovy_Vary_IMGP3142.jpg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File:Olympia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(Brno)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11.JPG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11.2.2009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File:Olympia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28Brno%29_11.JPG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Soubor:Praha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2005-09-25 svíčková na smetaně-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00.jpg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25.9.2005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/wiki/Soubor:Praha_2005-09-25_sv%C3%AD%C4%8Dkov%C3%A1_na_smetan%C4%9B-00.jpg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Soubor:Staroceska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chalupa.JPG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2.4.2007 [cit. 2013-08-27].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Soubor:Staroceska_chalupa.JPG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Soubor:Makarska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port.jpg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3.8.2005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Soubor:Makarska_from_port.jpg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File:Prazsky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hrad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karluv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most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panorama.jpg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8.7.2006 [cit. 2013-08-27].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File:Prazsky_hrad_karluv_most_panorama.jpg?uselang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cestovním 	ruchem a rekreací v České republice.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Cestovní ruch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1408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62202" y="1073729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 smtClean="0"/>
              <a:t>Patří do terciárního sektoru. </a:t>
            </a:r>
            <a:r>
              <a:rPr lang="cs-CZ" dirty="0">
                <a:solidFill>
                  <a:prstClr val="black"/>
                </a:solidFill>
              </a:rPr>
              <a:t>Zahrnuje různorodé činnosti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5647567"/>
              </p:ext>
            </p:extLst>
          </p:nvPr>
        </p:nvGraphicFramePr>
        <p:xfrm>
          <a:off x="360000" y="1600200"/>
          <a:ext cx="842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A0C15D-483F-48ED-AA18-CEB3010A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B1A0C15D-483F-48ED-AA18-CEB3010A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1A0C15D-483F-48ED-AA18-CEB3010A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1A0C15D-483F-48ED-AA18-CEB3010AD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3518E3-6850-4E18-BCD5-8B0426698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53518E3-6850-4E18-BCD5-8B0426698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53518E3-6850-4E18-BCD5-8B0426698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753518E3-6850-4E18-BCD5-8B0426698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FCF4B-5886-4174-8597-8FF247A9A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EDFCF4B-5886-4174-8597-8FF247A9A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EDFCF4B-5886-4174-8597-8FF247A9A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EDFCF4B-5886-4174-8597-8FF247A9A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1C1F8-8801-46B3-A0AA-E9F111AA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021C1F8-8801-46B3-A0AA-E9F111AA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021C1F8-8801-46B3-A0AA-E9F111AA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021C1F8-8801-46B3-A0AA-E9F111AA0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544C2-00A1-41C5-9807-D11EB4ED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FC544C2-00A1-41C5-9807-D11EB4ED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FC544C2-00A1-41C5-9807-D11EB4ED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BFC544C2-00A1-41C5-9807-D11EB4ED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E4960-6089-48D3-87C2-00F5A3E0E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86E4960-6089-48D3-87C2-00F5A3E0E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86E4960-6089-48D3-87C2-00F5A3E0E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786E4960-6089-48D3-87C2-00F5A3E0E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A5E60B-E3A8-4FDE-B460-E9572C4B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E5A5E60B-E3A8-4FDE-B460-E9572C4B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E5A5E60B-E3A8-4FDE-B460-E9572C4B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E5A5E60B-E3A8-4FDE-B460-E9572C4B6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070E5-95E1-4C5A-A3F4-B0E2FA6D9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87070E5-95E1-4C5A-A3F4-B0E2FA6D9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087070E5-95E1-4C5A-A3F4-B0E2FA6D9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087070E5-95E1-4C5A-A3F4-B0E2FA6D9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B86F4-46CF-4200-B0BB-F2C78024E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0ECB86F4-46CF-4200-B0BB-F2C78024E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0ECB86F4-46CF-4200-B0BB-F2C78024E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0ECB86F4-46CF-4200-B0BB-F2C78024E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F8BD4-DEE7-459D-BF67-51264A6A8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D1F8BD4-DEE7-459D-BF67-51264A6A8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D1F8BD4-DEE7-459D-BF67-51264A6A8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D1F8BD4-DEE7-459D-BF67-51264A6A8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65CB4-14B3-4CA2-A200-BDC2FCECC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D1465CB4-14B3-4CA2-A200-BDC2FCECC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1465CB4-14B3-4CA2-A200-BDC2FCECC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D1465CB4-14B3-4CA2-A200-BDC2FCECC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7B2EB-8BCD-4CC1-A9A8-79D6FBA0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EBC7B2EB-8BCD-4CC1-A9A8-79D6FBA0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EBC7B2EB-8BCD-4CC1-A9A8-79D6FBA0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EBC7B2EB-8BCD-4CC1-A9A8-79D6FBA0D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A96CE-772B-4624-8C9E-1A57970C3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777A96CE-772B-4624-8C9E-1A57970C3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777A96CE-772B-4624-8C9E-1A57970C3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777A96CE-772B-4624-8C9E-1A57970C3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B6701-53EF-43C0-A5DF-E3069C4A6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581B6701-53EF-43C0-A5DF-E3069C4A6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581B6701-53EF-43C0-A5DF-E3069C4A6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581B6701-53EF-43C0-A5DF-E3069C4A6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E43CC-8B55-4B62-9AA1-FC391B89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5ADE43CC-8B55-4B62-9AA1-FC391B89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5ADE43CC-8B55-4B62-9AA1-FC391B89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5ADE43CC-8B55-4B62-9AA1-FC391B89C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09DC85-92E5-49C6-857A-C151CF20F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9309DC85-92E5-49C6-857A-C151CF20F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9309DC85-92E5-49C6-857A-C151CF20F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9309DC85-92E5-49C6-857A-C151CF20F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A50E8-D4A9-4D45-A19A-97C0F767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2D4A50E8-D4A9-4D45-A19A-97C0F767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2D4A50E8-D4A9-4D45-A19A-97C0F767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2D4A50E8-D4A9-4D45-A19A-97C0F767B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Předpoklady ČR pro cestovní ruch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21" y="60283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457200" y="1143000"/>
            <a:ext cx="3240000" cy="32400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Přírodní</a:t>
            </a: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Členitý povrch: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nížiny, hory</a:t>
            </a: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Geologická stavba: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 vyvřeliny, vyhaslé sopky, krasové jeskyně, pískovcová skalní města,</a:t>
            </a: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Vegetace: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lesy,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nivy, luhy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2952000" y="3025542"/>
            <a:ext cx="3240000" cy="3240000"/>
          </a:xfrm>
          <a:prstGeom prst="ellipse">
            <a:avLst/>
          </a:prstGeom>
          <a:solidFill>
            <a:srgbClr val="27BF2B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Realizační</a:t>
            </a:r>
          </a:p>
          <a:p>
            <a:pPr algn="ctr"/>
            <a:r>
              <a:rPr lang="cs-CZ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Dopravní síť, ubytovací, stravovací, zábavní a další zařízení</a:t>
            </a:r>
            <a:endParaRPr lang="cs-CZ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5435124" y="1066800"/>
            <a:ext cx="3240000" cy="3240000"/>
          </a:xfrm>
          <a:prstGeom prst="ellipse">
            <a:avLst/>
          </a:prstGeom>
          <a:solidFill>
            <a:srgbClr val="FF8029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Kulturně-</a:t>
            </a:r>
            <a:br>
              <a:rPr lang="cs-CZ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historické</a:t>
            </a:r>
          </a:p>
          <a:p>
            <a:pPr algn="ctr"/>
            <a:r>
              <a:rPr lang="cs-CZ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Historická centra měst, hrady, zámky, církevní stavby, lidová architektura, památky UNESCO, muzea, galerie, zahrady </a:t>
            </a:r>
            <a:endParaRPr lang="cs-CZ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3282" y="1295400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Česko má dobré</a:t>
            </a:r>
            <a:br>
              <a:rPr lang="cs-CZ" dirty="0" smtClean="0"/>
            </a:br>
            <a:r>
              <a:rPr lang="cs-CZ" dirty="0" smtClean="0"/>
              <a:t>předpoklady pro</a:t>
            </a:r>
            <a:br>
              <a:rPr lang="cs-CZ" dirty="0" smtClean="0"/>
            </a:br>
            <a:r>
              <a:rPr lang="cs-CZ" dirty="0" smtClean="0"/>
              <a:t>cestovní ruch.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5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60363"/>
            <a:ext cx="788035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Přírodní předpoklady ČR pro cestovní ruch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5" y="60198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693085" y="947989"/>
            <a:ext cx="7850507" cy="4924161"/>
            <a:chOff x="693085" y="947989"/>
            <a:chExt cx="7850507" cy="4924161"/>
          </a:xfrm>
        </p:grpSpPr>
        <p:pic>
          <p:nvPicPr>
            <p:cNvPr id="1026" name="Picture 2" descr="C:\Documents and Settings\Miluse\Plocha\obr_projekt_slusovice\114\450px-Labské_pískovce-Tiské_stěny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77" y="947989"/>
              <a:ext cx="2372400" cy="316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Documents and Settings\Miluse\Plocha\obr_projekt_slusovice\114\800px-Punkevní_jeskyně1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/>
            <a:stretch/>
          </p:blipFill>
          <p:spPr bwMode="auto">
            <a:xfrm>
              <a:off x="693085" y="4137548"/>
              <a:ext cx="2380776" cy="17244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Documents and Settings\Miluse\Plocha\obr_projekt_slusovice\114\křivoklátsko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6" t="12399" r="10019"/>
            <a:stretch/>
          </p:blipFill>
          <p:spPr bwMode="auto">
            <a:xfrm>
              <a:off x="3120360" y="947990"/>
              <a:ext cx="2840965" cy="240932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Documents and Settings\Miluse\Plocha\obr_projekt_slusovice\114\Adršpašsko-teplické skály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" r="-1357" b="22481"/>
            <a:stretch/>
          </p:blipFill>
          <p:spPr bwMode="auto">
            <a:xfrm>
              <a:off x="6002707" y="956537"/>
              <a:ext cx="2540885" cy="2804400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Documents and Settings\Miluse\Plocha\obr_projekt_slusovice\114\rys Ostrovid_bekydy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" t="10173" r="1234" b="-298"/>
            <a:stretch/>
          </p:blipFill>
          <p:spPr bwMode="auto">
            <a:xfrm>
              <a:off x="3118683" y="3391494"/>
              <a:ext cx="2840400" cy="247032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Documents and Settings\Miluse\Plocha\obr_projekt_slusovice\114\pálava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9" t="28209" r="2966" b="260"/>
            <a:stretch/>
          </p:blipFill>
          <p:spPr bwMode="auto">
            <a:xfrm>
              <a:off x="6007334" y="3793146"/>
              <a:ext cx="2520000" cy="20790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ovéPole 8"/>
          <p:cNvSpPr txBox="1"/>
          <p:nvPr/>
        </p:nvSpPr>
        <p:spPr>
          <a:xfrm>
            <a:off x="1732171" y="5549770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Moravský kras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06991" y="5536228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CHKO Křivoklátsko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48199" y="306235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CHKO Pálava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82816" y="5536227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Rys ostrovid CHKO Beskydy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06709" y="3453160"/>
            <a:ext cx="24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Adršpašsko-teplické skály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784507" y="956537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Milenci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83568" y="3793146"/>
            <a:ext cx="2087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CHKO Labské pískovce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360363"/>
            <a:ext cx="7391400" cy="1011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9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Kulturněhistorické předpoklady ČR </a:t>
            </a:r>
            <a:br>
              <a:rPr lang="cs-CZ" sz="29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29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 cestovní ruch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6" y="602760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16"/>
          <p:cNvGrpSpPr/>
          <p:nvPr/>
        </p:nvGrpSpPr>
        <p:grpSpPr>
          <a:xfrm>
            <a:off x="505495" y="1037326"/>
            <a:ext cx="8127488" cy="4831549"/>
            <a:chOff x="505495" y="1037326"/>
            <a:chExt cx="8127488" cy="4831549"/>
          </a:xfrm>
        </p:grpSpPr>
        <p:pic>
          <p:nvPicPr>
            <p:cNvPr id="2050" name="Picture 2" descr="C:\Documents and Settings\Miluse\Plocha\obr_projekt_slusovice\114\Zámek_Lednice_2011-10_(3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" t="6482" r="7153" b="8953"/>
            <a:stretch/>
          </p:blipFill>
          <p:spPr bwMode="auto">
            <a:xfrm>
              <a:off x="2878508" y="1474851"/>
              <a:ext cx="3322800" cy="216578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Documents and Settings\Miluse\Plocha\obr_projekt_slusovice\114\400px-Jizda_Kralu_Vlcnov_Czech_Rep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1"/>
            <a:stretch/>
          </p:blipFill>
          <p:spPr bwMode="auto">
            <a:xfrm>
              <a:off x="507469" y="1037326"/>
              <a:ext cx="2340000" cy="328158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Documents and Settings\Miluse\Plocha\obr_projekt_slusovice\114\800px-Kromeriz,_Marktpl,_Schl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7" r="15279"/>
            <a:stretch/>
          </p:blipFill>
          <p:spPr bwMode="auto">
            <a:xfrm>
              <a:off x="6255923" y="1065204"/>
              <a:ext cx="2376000" cy="236608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Documents and Settings\Miluse\Plocha\obr_projekt_slusovice\114\KUTNA_HORA_(js)_7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8" r="6858"/>
            <a:stretch/>
          </p:blipFill>
          <p:spPr bwMode="auto">
            <a:xfrm>
              <a:off x="6256983" y="3496045"/>
              <a:ext cx="2376000" cy="236461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Documents and Settings\Miluse\Plocha\obr_projekt_slusovice\114\800px-Holašovice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439" y="3680538"/>
              <a:ext cx="3322890" cy="218833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Documents and Settings\Miluse\Plocha\obr_projekt_slusovice\114\790px-Vila_Tugendhat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" r="9107"/>
            <a:stretch/>
          </p:blipFill>
          <p:spPr bwMode="auto">
            <a:xfrm>
              <a:off x="505495" y="4361389"/>
              <a:ext cx="2340000" cy="149647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96786" y="4047026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Jízda králů Vlčnov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8923" y="5567507"/>
            <a:ext cx="1942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Vila </a:t>
            </a:r>
            <a:r>
              <a:rPr lang="cs-CZ" sz="1400" dirty="0" err="1" smtClean="0">
                <a:solidFill>
                  <a:schemeClr val="bg1"/>
                </a:solidFill>
              </a:rPr>
              <a:t>Tugendhat</a:t>
            </a:r>
            <a:r>
              <a:rPr lang="cs-CZ" sz="1400" dirty="0" smtClean="0">
                <a:solidFill>
                  <a:schemeClr val="bg1"/>
                </a:solidFill>
              </a:rPr>
              <a:t> v Brně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93550" y="331282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Zámek Lednice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70674" y="5567507"/>
            <a:ext cx="3289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Vesnická památková rezervace Holašovice</a:t>
            </a:r>
            <a:endParaRPr lang="cs-CZ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56461" y="3133237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Zámek Kroměříž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956621" y="5334429"/>
            <a:ext cx="171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Kostel sv. Barbory, </a:t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Kutná Hora 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2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993" y="360363"/>
            <a:ext cx="8190014" cy="70484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9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Realizační předpoklady ČR pro cestovní ruch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6" y="602760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Documents and Settings\Miluse\Plocha\obr_projekt_slusovice\114\633px-Praha_2005-09-25_svíčková_na_smetaně-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23" y="1584940"/>
            <a:ext cx="1965594" cy="1864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iluse\Plocha\obr_projekt_slusovice\114\800px-Hilton_prague_bush_2007_191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5" y="1295400"/>
            <a:ext cx="3581400" cy="25845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Miluse\Plocha\obr_projekt_slusovice\114\800px-Švýcarn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64"/>
          <a:stretch/>
        </p:blipFill>
        <p:spPr bwMode="auto">
          <a:xfrm>
            <a:off x="685800" y="3951918"/>
            <a:ext cx="4223591" cy="193277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55763"/>
            <a:ext cx="3105240" cy="2328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30586" y="3563653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Hotel </a:t>
            </a:r>
            <a:r>
              <a:rPr lang="cs-CZ" sz="1400" dirty="0" err="1" smtClean="0">
                <a:solidFill>
                  <a:schemeClr val="bg1"/>
                </a:solidFill>
              </a:rPr>
              <a:t>Hilton</a:t>
            </a:r>
            <a:r>
              <a:rPr lang="cs-CZ" sz="1400" dirty="0" smtClean="0">
                <a:solidFill>
                  <a:schemeClr val="bg1"/>
                </a:solidFill>
              </a:rPr>
              <a:t> v Praze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4406" y="5576916"/>
            <a:ext cx="3130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Horská chata </a:t>
            </a:r>
            <a:r>
              <a:rPr lang="cs-CZ" sz="1400" dirty="0" err="1" smtClean="0">
                <a:solidFill>
                  <a:schemeClr val="bg1"/>
                </a:solidFill>
              </a:rPr>
              <a:t>Švýcárna</a:t>
            </a:r>
            <a:r>
              <a:rPr lang="cs-CZ" sz="1400" dirty="0" smtClean="0">
                <a:solidFill>
                  <a:schemeClr val="bg1"/>
                </a:solidFill>
              </a:rPr>
              <a:t> v Jeseníkách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39504" y="5611738"/>
            <a:ext cx="302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Zábavní a nákupní centrum Olympia Brno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51101" y="1295400"/>
            <a:ext cx="2518638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prstTxWarp prst="textDeflateBottom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b="1" dirty="0" smtClean="0">
                <a:ln/>
                <a:solidFill>
                  <a:srgbClr val="FF0000"/>
                </a:solidFill>
              </a:rPr>
              <a:t>Svíčková na smetaně</a:t>
            </a:r>
            <a:endParaRPr lang="cs-CZ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0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4297" y="360363"/>
            <a:ext cx="7295407" cy="70484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Formy cestovního ruchu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9" y="59532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5302" y="3886200"/>
            <a:ext cx="1603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Význam:</a:t>
            </a:r>
            <a:r>
              <a:rPr lang="cs-CZ" dirty="0" smtClean="0"/>
              <a:t> záchrana venkovských sídel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55596" y="1066799"/>
            <a:ext cx="4993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b="1" dirty="0">
                <a:solidFill>
                  <a:prstClr val="black"/>
                </a:solidFill>
              </a:rPr>
              <a:t>Domácí cestovní ruch a rekreace</a:t>
            </a:r>
          </a:p>
        </p:txBody>
      </p:sp>
      <p:pic>
        <p:nvPicPr>
          <p:cNvPr id="4098" name="Picture 2" descr="C:\Documents and Settings\Miluse\Plocha\obr_projekt_slusovice\114\800px-Staroceska_chalup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39" y="2204098"/>
            <a:ext cx="4697523" cy="339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179903" y="1618689"/>
            <a:ext cx="478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dirty="0" smtClean="0">
                <a:solidFill>
                  <a:prstClr val="black"/>
                </a:solidFill>
              </a:rPr>
              <a:t>Cestování </a:t>
            </a:r>
            <a:r>
              <a:rPr lang="cs-CZ" dirty="0">
                <a:solidFill>
                  <a:prstClr val="black"/>
                </a:solidFill>
              </a:rPr>
              <a:t>českých občanů v rámci republiky.</a:t>
            </a:r>
          </a:p>
        </p:txBody>
      </p:sp>
      <p:sp>
        <p:nvSpPr>
          <p:cNvPr id="8" name="Obdélník 7"/>
          <p:cNvSpPr/>
          <p:nvPr/>
        </p:nvSpPr>
        <p:spPr>
          <a:xfrm>
            <a:off x="7048559" y="2204098"/>
            <a:ext cx="145142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b="1" dirty="0">
                <a:solidFill>
                  <a:prstClr val="black"/>
                </a:solidFill>
              </a:rPr>
              <a:t>Formy: </a:t>
            </a:r>
            <a:endParaRPr lang="cs-CZ" b="1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cs-CZ" dirty="0" smtClean="0">
                <a:solidFill>
                  <a:prstClr val="black"/>
                </a:solidFill>
              </a:rPr>
              <a:t>chataření</a:t>
            </a:r>
            <a:r>
              <a:rPr lang="cs-CZ" dirty="0">
                <a:solidFill>
                  <a:prstClr val="black"/>
                </a:solidFill>
              </a:rPr>
              <a:t>, chalupaření, </a:t>
            </a:r>
            <a:r>
              <a:rPr lang="cs-CZ" dirty="0" smtClean="0">
                <a:solidFill>
                  <a:prstClr val="black"/>
                </a:solidFill>
              </a:rPr>
              <a:t>kempování</a:t>
            </a:r>
          </a:p>
          <a:p>
            <a:pPr lvl="0">
              <a:spcAft>
                <a:spcPts val="600"/>
              </a:spcAft>
            </a:pPr>
            <a:r>
              <a:rPr lang="cs-CZ" dirty="0" smtClean="0">
                <a:solidFill>
                  <a:prstClr val="black"/>
                </a:solidFill>
              </a:rPr>
              <a:t>tzv. druhé bydlení, které se rozmohlo ve 2. polovině 20. století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15302" y="2204098"/>
            <a:ext cx="144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b="1" dirty="0">
                <a:solidFill>
                  <a:prstClr val="black"/>
                </a:solidFill>
              </a:rPr>
              <a:t>Důvod: </a:t>
            </a:r>
            <a:r>
              <a:rPr lang="cs-CZ" b="1" dirty="0" smtClean="0">
                <a:solidFill>
                  <a:prstClr val="black"/>
                </a:solidFill>
              </a:rPr>
              <a:t/>
            </a:r>
            <a:br>
              <a:rPr lang="cs-CZ" b="1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odpočinek 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po </a:t>
            </a:r>
            <a:r>
              <a:rPr lang="cs-CZ" dirty="0">
                <a:solidFill>
                  <a:prstClr val="black"/>
                </a:solidFill>
              </a:rPr>
              <a:t>práci,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poznávání, </a:t>
            </a:r>
            <a:r>
              <a:rPr lang="cs-CZ" dirty="0">
                <a:solidFill>
                  <a:prstClr val="black"/>
                </a:solidFill>
              </a:rPr>
              <a:t>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84309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4297" y="360363"/>
            <a:ext cx="7295407" cy="70484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Formy cestovního ruchu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6251" y="1716890"/>
            <a:ext cx="19174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Příjezdový</a:t>
            </a:r>
            <a:r>
              <a:rPr lang="cs-CZ" dirty="0" smtClean="0"/>
              <a:t> </a:t>
            </a:r>
          </a:p>
          <a:p>
            <a:pPr>
              <a:spcAft>
                <a:spcPts val="0"/>
              </a:spcAft>
            </a:pPr>
            <a:r>
              <a:rPr lang="cs-CZ" dirty="0" smtClean="0"/>
              <a:t>Cesty cizinců </a:t>
            </a:r>
            <a:br>
              <a:rPr lang="cs-CZ" dirty="0" smtClean="0"/>
            </a:br>
            <a:r>
              <a:rPr lang="cs-CZ" dirty="0" smtClean="0"/>
              <a:t>do Česka tzv. aktivní cestovní </a:t>
            </a:r>
            <a:br>
              <a:rPr lang="cs-CZ" dirty="0" smtClean="0"/>
            </a:br>
            <a:r>
              <a:rPr lang="cs-CZ" dirty="0" smtClean="0"/>
              <a:t>ruch.</a:t>
            </a:r>
          </a:p>
          <a:p>
            <a:pPr>
              <a:spcAft>
                <a:spcPts val="0"/>
              </a:spcAft>
            </a:pPr>
            <a:endParaRPr lang="cs-CZ" dirty="0" smtClean="0"/>
          </a:p>
          <a:p>
            <a:pPr>
              <a:spcAft>
                <a:spcPts val="0"/>
              </a:spcAft>
            </a:pPr>
            <a:r>
              <a:rPr lang="cs-CZ" dirty="0" smtClean="0"/>
              <a:t>Nejvýznamnější, </a:t>
            </a:r>
            <a:br>
              <a:rPr lang="cs-CZ" dirty="0" smtClean="0"/>
            </a:br>
            <a:r>
              <a:rPr lang="cs-CZ" dirty="0" smtClean="0"/>
              <a:t>přináší do země </a:t>
            </a:r>
            <a:br>
              <a:rPr lang="cs-CZ" dirty="0" smtClean="0"/>
            </a:br>
            <a:r>
              <a:rPr lang="cs-CZ" dirty="0" smtClean="0"/>
              <a:t>devizové prostředky.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68254" y="1066800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cs-CZ" sz="2400" b="1" dirty="0">
                <a:solidFill>
                  <a:prstClr val="black"/>
                </a:solidFill>
              </a:rPr>
              <a:t>Zahraniční cestovní ruch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29400" y="1676399"/>
            <a:ext cx="20574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b="1" dirty="0" smtClean="0">
                <a:solidFill>
                  <a:prstClr val="black"/>
                </a:solidFill>
              </a:rPr>
              <a:t>Výjezdový</a:t>
            </a:r>
          </a:p>
          <a:p>
            <a:pPr lvl="0">
              <a:spcAft>
                <a:spcPts val="0"/>
              </a:spcAft>
            </a:pPr>
            <a:r>
              <a:rPr lang="cs-CZ" dirty="0" smtClean="0">
                <a:solidFill>
                  <a:prstClr val="black"/>
                </a:solidFill>
              </a:rPr>
              <a:t>Cesty </a:t>
            </a:r>
            <a:r>
              <a:rPr lang="cs-CZ" dirty="0">
                <a:solidFill>
                  <a:prstClr val="black"/>
                </a:solidFill>
              </a:rPr>
              <a:t>českých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občanů </a:t>
            </a:r>
            <a:r>
              <a:rPr lang="cs-CZ" dirty="0">
                <a:solidFill>
                  <a:prstClr val="black"/>
                </a:solidFill>
              </a:rPr>
              <a:t>do </a:t>
            </a:r>
            <a:r>
              <a:rPr lang="cs-CZ" dirty="0" smtClean="0">
                <a:solidFill>
                  <a:prstClr val="black"/>
                </a:solidFill>
              </a:rPr>
              <a:t>zahraničí 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tzv. pasivní cestovní ruch.</a:t>
            </a:r>
          </a:p>
          <a:p>
            <a:pPr lvl="0">
              <a:spcAft>
                <a:spcPts val="0"/>
              </a:spcAft>
            </a:pPr>
            <a:endParaRPr lang="cs-CZ" dirty="0" smtClean="0">
              <a:solidFill>
                <a:prstClr val="black"/>
              </a:solidFill>
            </a:endParaRPr>
          </a:p>
          <a:p>
            <a:pPr lvl="0">
              <a:spcAft>
                <a:spcPts val="0"/>
              </a:spcAft>
            </a:pPr>
            <a:r>
              <a:rPr lang="cs-CZ" dirty="0" smtClean="0">
                <a:solidFill>
                  <a:prstClr val="black"/>
                </a:solidFill>
              </a:rPr>
              <a:t>Vzrostl po r. 1989,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změnily se cíle našich turistů.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Documents and Settings\Miluse\Plocha\obr_projekt_slusovice\114\Makarska_from_por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02" y="1904999"/>
            <a:ext cx="3864596" cy="289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79795" y="5105400"/>
            <a:ext cx="6584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cs-CZ" dirty="0">
                <a:solidFill>
                  <a:prstClr val="black"/>
                </a:solidFill>
              </a:rPr>
              <a:t>Česko patří mezi </a:t>
            </a:r>
            <a:r>
              <a:rPr lang="cs-CZ" dirty="0" smtClean="0">
                <a:solidFill>
                  <a:prstClr val="black"/>
                </a:solidFill>
              </a:rPr>
              <a:t>dvacet nejnavštěvovanějších zemí </a:t>
            </a:r>
            <a:r>
              <a:rPr lang="cs-CZ" dirty="0">
                <a:solidFill>
                  <a:prstClr val="black"/>
                </a:solidFill>
              </a:rPr>
              <a:t>světa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a </a:t>
            </a:r>
            <a:r>
              <a:rPr lang="cs-CZ" dirty="0">
                <a:solidFill>
                  <a:prstClr val="black"/>
                </a:solidFill>
              </a:rPr>
              <a:t>mezi </a:t>
            </a:r>
            <a:r>
              <a:rPr lang="cs-CZ" dirty="0" smtClean="0">
                <a:solidFill>
                  <a:prstClr val="black"/>
                </a:solidFill>
              </a:rPr>
              <a:t>prvních deset </a:t>
            </a:r>
            <a:r>
              <a:rPr lang="cs-CZ" dirty="0">
                <a:solidFill>
                  <a:prstClr val="black"/>
                </a:solidFill>
              </a:rPr>
              <a:t>v Evropě.</a:t>
            </a:r>
          </a:p>
        </p:txBody>
      </p:sp>
    </p:spTree>
    <p:extLst>
      <p:ext uri="{BB962C8B-B14F-4D97-AF65-F5344CB8AC3E}">
        <p14:creationId xmlns:p14="http://schemas.microsoft.com/office/powerpoint/2010/main" val="250973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5" grpId="0" build="p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5203</TotalTime>
  <Words>1213</Words>
  <Application>Microsoft Office PowerPoint</Application>
  <PresentationFormat>Předvádění na obrazovce (4:3)</PresentationFormat>
  <Paragraphs>127</Paragraphs>
  <Slides>13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Aspekt</vt:lpstr>
      <vt:lpstr>Česká republika  Cestovní ruch a rekreace Z_114_Česká_republika_Cestovní_ruch</vt:lpstr>
      <vt:lpstr>Anotace:</vt:lpstr>
      <vt:lpstr>Cestovní ruch</vt:lpstr>
      <vt:lpstr>Předpoklady ČR pro cestovní ruch</vt:lpstr>
      <vt:lpstr>Přírodní předpoklady ČR pro cestovní ruch</vt:lpstr>
      <vt:lpstr>Kulturněhistorické předpoklady ČR  pro cestovní ruch</vt:lpstr>
      <vt:lpstr>Realizační předpoklady ČR pro cestovní ruch</vt:lpstr>
      <vt:lpstr>Formy cestovního ruchu</vt:lpstr>
      <vt:lpstr>Formy cestovního ruchu</vt:lpstr>
      <vt:lpstr>Významné oblasti cestovního ruchu v ČR</vt:lpstr>
      <vt:lpstr>Úkol: doplň věty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405</cp:revision>
  <cp:lastPrinted>1601-01-01T00:00:00Z</cp:lastPrinted>
  <dcterms:created xsi:type="dcterms:W3CDTF">1601-01-01T00:00:00Z</dcterms:created>
  <dcterms:modified xsi:type="dcterms:W3CDTF">2013-09-02T21:54:23Z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