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6" r:id="rId4"/>
    <p:sldId id="259" r:id="rId5"/>
    <p:sldId id="260" r:id="rId6"/>
    <p:sldId id="261" r:id="rId7"/>
    <p:sldId id="269" r:id="rId8"/>
    <p:sldId id="264" r:id="rId9"/>
    <p:sldId id="262" r:id="rId10"/>
    <p:sldId id="265" r:id="rId11"/>
    <p:sldId id="267" r:id="rId12"/>
    <p:sldId id="266" r:id="rId13"/>
    <p:sldId id="268" r:id="rId14"/>
    <p:sldId id="270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6CEAEC9-9983-4291-A9D5-5BA470D32B51}">
          <p14:sldIdLst>
            <p14:sldId id="257"/>
            <p14:sldId id="258"/>
            <p14:sldId id="256"/>
            <p14:sldId id="259"/>
            <p14:sldId id="260"/>
            <p14:sldId id="261"/>
            <p14:sldId id="269"/>
            <p14:sldId id="264"/>
            <p14:sldId id="262"/>
            <p14:sldId id="265"/>
            <p14:sldId id="267"/>
            <p14:sldId id="266"/>
            <p14:sldId id="268"/>
            <p14:sldId id="270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251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0D558-6082-493A-9A0F-6CF1652E07A9}" type="datetimeFigureOut">
              <a:rPr lang="cs-CZ" smtClean="0"/>
              <a:t>30.12.2012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A4268-FE72-46BE-9013-B893C74AB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1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A4268-FE72-46BE-9013-B893C74AB08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41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Jižní Evropa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Které moře není součástí Středozemního moře?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4056" y="162657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Tyrhénské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Jaderské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Baltské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Egejské moře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lačítko akce: Vlastní 4">
            <a:hlinkClick r:id="rId3" action="ppaction://hlinksldjump" highlightClick="1"/>
          </p:cNvPr>
          <p:cNvSpPr/>
          <p:nvPr/>
        </p:nvSpPr>
        <p:spPr bwMode="auto">
          <a:xfrm>
            <a:off x="6763219" y="1866494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cxnSp>
        <p:nvCxnSpPr>
          <p:cNvPr id="9" name="Přímá spojnice 8"/>
          <p:cNvCxnSpPr/>
          <p:nvPr/>
        </p:nvCxnSpPr>
        <p:spPr bwMode="auto">
          <a:xfrm>
            <a:off x="323528" y="1628800"/>
            <a:ext cx="8280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lačítko akce: Vlastní 9">
            <a:hlinkClick r:id="rId3" action="ppaction://hlinksldjump" highlightClick="1"/>
          </p:cNvPr>
          <p:cNvSpPr/>
          <p:nvPr/>
        </p:nvSpPr>
        <p:spPr bwMode="auto">
          <a:xfrm>
            <a:off x="6763219" y="27086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4" name="Tlačítko akce: Vlastní 13">
            <a:hlinkClick r:id="" action="ppaction://hlinkshowjump?jump=nextslide" highlightClick="1"/>
          </p:cNvPr>
          <p:cNvSpPr/>
          <p:nvPr/>
        </p:nvSpPr>
        <p:spPr bwMode="auto">
          <a:xfrm>
            <a:off x="6763219" y="352956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1592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06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Který ze států nemá přístup ke Středozemnímu moři?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Řecko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Itálie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Španělsko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Portugalsko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 bwMode="auto">
          <a:xfrm>
            <a:off x="323528" y="1628775"/>
            <a:ext cx="8280920" cy="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lačítko akce: Vlastní 13">
            <a:hlinkClick r:id="rId3" action="ppaction://hlinksldjump" highlightClick="1"/>
          </p:cNvPr>
          <p:cNvSpPr/>
          <p:nvPr/>
        </p:nvSpPr>
        <p:spPr bwMode="auto">
          <a:xfrm>
            <a:off x="6763219" y="1866494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2658995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" action="ppaction://hlinkshowjump?jump=nextslide" highlightClick="1"/>
          </p:cNvPr>
          <p:cNvSpPr/>
          <p:nvPr/>
        </p:nvSpPr>
        <p:spPr bwMode="auto">
          <a:xfrm>
            <a:off x="6763219" y="436440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70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 jakém podnebném pásu leží jižní Evropa?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 tropickém pásu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 subtropickém pásu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 mírném pásu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 polárním pásu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1828141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2691741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3478345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430656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06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Co jsou macchie?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Náhorní plošiny ve Španělsku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Výrobky z korku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Křovinaté porosty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Druh řeckých hrozinek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44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38120" cy="3672408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Blank</a:t>
            </a:r>
            <a:r>
              <a:rPr lang="cs-CZ" sz="1200" dirty="0">
                <a:latin typeface="Calibri" pitchFamily="34" charset="0"/>
              </a:rPr>
              <a:t> Map - </a:t>
            </a:r>
            <a:r>
              <a:rPr lang="cs-CZ" sz="1200" dirty="0" err="1">
                <a:latin typeface="Calibri" pitchFamily="34" charset="0"/>
              </a:rPr>
              <a:t>Mediterranean</a:t>
            </a:r>
            <a:r>
              <a:rPr lang="cs-CZ" sz="1200" dirty="0">
                <a:latin typeface="Calibri" pitchFamily="34" charset="0"/>
              </a:rPr>
              <a:t> 1.svg.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2. 5. 2008, 12:51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http://commons.wikimedia.org/wiki/File:Blank_Map_-_Mediterranean_1.svg?uselang=cs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Southern-Europe-map.png.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31. 1. 2005, 07:37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http://commons.wikimedia.org/wiki/File:Southern-Europe-map.png?uselang=cs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Olea </a:t>
            </a:r>
            <a:r>
              <a:rPr lang="cs-CZ" sz="1200" dirty="0" err="1">
                <a:latin typeface="Calibri" pitchFamily="34" charset="0"/>
              </a:rPr>
              <a:t>europaea</a:t>
            </a:r>
            <a:r>
              <a:rPr lang="cs-CZ" sz="1200" dirty="0">
                <a:latin typeface="Calibri" pitchFamily="34" charset="0"/>
              </a:rPr>
              <a:t> 004.JPG.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18. 9. 2010, 13:08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http://commons.wikimedia.org/wiki/File:Olea_europaea_004.JPG?uselang=cs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smtClean="0">
                <a:latin typeface="Calibri" pitchFamily="34" charset="0"/>
              </a:rPr>
              <a:t>Porto </a:t>
            </a:r>
            <a:r>
              <a:rPr lang="cs-CZ" sz="1200" dirty="0" err="1">
                <a:latin typeface="Calibri" pitchFamily="34" charset="0"/>
              </a:rPr>
              <a:t>istana</a:t>
            </a:r>
            <a:r>
              <a:rPr lang="cs-CZ" sz="1200" dirty="0">
                <a:latin typeface="Calibri" pitchFamily="34" charset="0"/>
              </a:rPr>
              <a:t> 2.jpg.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24. 7. 2008, 15:37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http://commons.wikimedia.org/wiki/File:Porto_istana_2.jpg?uselang=cs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Tejo do </a:t>
            </a:r>
            <a:r>
              <a:rPr lang="cs-CZ" sz="1200" dirty="0" err="1">
                <a:latin typeface="Calibri" pitchFamily="34" charset="0"/>
              </a:rPr>
              <a:t>Castelo</a:t>
            </a:r>
            <a:r>
              <a:rPr lang="cs-CZ" sz="1200" dirty="0">
                <a:latin typeface="Calibri" pitchFamily="34" charset="0"/>
              </a:rPr>
              <a:t> Almourol.JPG.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10:25, 6 June 2005 [cit. </a:t>
            </a:r>
            <a:r>
              <a:rPr lang="cs-CZ" sz="1200" dirty="0" smtClean="0">
                <a:latin typeface="Calibri" pitchFamily="34" charset="0"/>
              </a:rPr>
              <a:t>2012-12-10]. </a:t>
            </a:r>
            <a:r>
              <a:rPr lang="cs-CZ" sz="1200" dirty="0">
                <a:latin typeface="Calibri" pitchFamily="34" charset="0"/>
              </a:rPr>
              <a:t>Dostupné z: http://commons.wikimedia.org/wiki/File:Tejo_do_Castelo_Almourol.JPG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DenglerSW-Stromboli-20040928-1230x800.jpg.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15. 9. 2005, 13:04 [cit. 2012-12-21]. Dostupné z: http://commons.wikimedia.org/wiki/File:DenglerSW-Stromboli-20040928-1230x800.jpg?uselang=cs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pro </a:t>
            </a:r>
            <a:r>
              <a:rPr lang="cs-CZ" dirty="0" smtClean="0">
                <a:solidFill>
                  <a:srgbClr val="171A1B"/>
                </a:solidFill>
              </a:rPr>
              <a:t>seznámení žáků s regionem jižní </a:t>
            </a:r>
            <a:r>
              <a:rPr lang="cs-CZ" dirty="0" smtClean="0">
                <a:solidFill>
                  <a:srgbClr val="171A1B"/>
                </a:solidFill>
              </a:rPr>
              <a:t>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region na jihu </a:t>
            </a:r>
            <a:r>
              <a:rPr lang="cs-CZ" dirty="0" smtClean="0">
                <a:solidFill>
                  <a:srgbClr val="171A1B"/>
                </a:solidFill>
              </a:rPr>
              <a:t>Evropy.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</a:t>
            </a:r>
            <a:r>
              <a:rPr lang="cs-CZ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Poloostrovy ve Středozemním moři: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Pyrenejský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Apeninský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Balkánský poloostrov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" b="5362"/>
          <a:stretch/>
        </p:blipFill>
        <p:spPr bwMode="auto">
          <a:xfrm>
            <a:off x="4644008" y="1967522"/>
            <a:ext cx="4032448" cy="1863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23443" r="3277" b="2617"/>
          <a:stretch/>
        </p:blipFill>
        <p:spPr bwMode="auto">
          <a:xfrm>
            <a:off x="5268036" y="1637663"/>
            <a:ext cx="3294207" cy="3152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Itálie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Řecko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Španělsko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Portugalsko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Andorra, Monako, San Marino, Vatikán, Malta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 bwMode="auto">
          <a:xfrm>
            <a:off x="1957452" y="2065396"/>
            <a:ext cx="5134828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/>
          <p:cNvCxnSpPr/>
          <p:nvPr/>
        </p:nvCxnSpPr>
        <p:spPr bwMode="auto">
          <a:xfrm>
            <a:off x="2123728" y="2851700"/>
            <a:ext cx="5904656" cy="1297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>
            <a:off x="2915816" y="3573016"/>
            <a:ext cx="309634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/>
          <p:cNvCxnSpPr/>
          <p:nvPr/>
        </p:nvCxnSpPr>
        <p:spPr bwMode="auto">
          <a:xfrm flipV="1">
            <a:off x="3127124" y="4365104"/>
            <a:ext cx="230897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33224" cy="4780682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Převážně hornatý</a:t>
            </a:r>
          </a:p>
          <a:p>
            <a:r>
              <a:rPr lang="cs-CZ" dirty="0" smtClean="0">
                <a:latin typeface="Calibri" pitchFamily="34" charset="0"/>
              </a:rPr>
              <a:t>Alpy, Pyreneje, Apeniny, </a:t>
            </a:r>
            <a:r>
              <a:rPr lang="cs-CZ" dirty="0" err="1" smtClean="0">
                <a:latin typeface="Calibri" pitchFamily="34" charset="0"/>
              </a:rPr>
              <a:t>Pindos</a:t>
            </a:r>
            <a:r>
              <a:rPr lang="cs-CZ" dirty="0" smtClean="0">
                <a:latin typeface="Calibri" pitchFamily="34" charset="0"/>
              </a:rPr>
              <a:t>, Sierra Nevada</a:t>
            </a:r>
          </a:p>
          <a:p>
            <a:r>
              <a:rPr lang="cs-CZ" dirty="0">
                <a:latin typeface="Calibri" pitchFamily="34" charset="0"/>
              </a:rPr>
              <a:t>Nížiny při pobřeží, Pádská nížina</a:t>
            </a:r>
          </a:p>
          <a:p>
            <a:r>
              <a:rPr lang="cs-CZ" dirty="0">
                <a:latin typeface="Calibri" pitchFamily="34" charset="0"/>
              </a:rPr>
              <a:t>S</a:t>
            </a:r>
            <a:r>
              <a:rPr lang="cs-CZ" dirty="0" smtClean="0">
                <a:latin typeface="Calibri" pitchFamily="34" charset="0"/>
              </a:rPr>
              <a:t>opečná činnost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Etna, Vesuv, </a:t>
            </a:r>
            <a:r>
              <a:rPr lang="cs-CZ" i="1" dirty="0" err="1" smtClean="0">
                <a:latin typeface="Calibri" pitchFamily="34" charset="0"/>
              </a:rPr>
              <a:t>Stromboli</a:t>
            </a:r>
            <a:endParaRPr lang="cs-CZ" i="1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Zemětřesení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7509520" y="4667461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Sopka </a:t>
            </a:r>
            <a:r>
              <a:rPr lang="cs-CZ" sz="1000" dirty="0" err="1" smtClean="0">
                <a:latin typeface="Calibri" pitchFamily="34" charset="0"/>
              </a:rPr>
              <a:t>Stromboli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4" y="1772816"/>
            <a:ext cx="4431261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Subtropické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Léto: suché a teplé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Zima: mírná a deštivá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772816"/>
            <a:ext cx="403244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7308304" y="4818746"/>
            <a:ext cx="1259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Italské pobřeží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Většinou krátké, málo vodnaté toky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Pád, Tibera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Tajo, Ebro</a:t>
            </a:r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56" y="1628775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929736" y="4829175"/>
            <a:ext cx="803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Řeka Tajo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Rostlinstvo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Rostlinstvo suchomilné</a:t>
            </a:r>
          </a:p>
          <a:p>
            <a:r>
              <a:rPr lang="cs-CZ" dirty="0" smtClean="0">
                <a:latin typeface="Calibri" pitchFamily="34" charset="0"/>
              </a:rPr>
              <a:t>Přizpůsobené podnebí</a:t>
            </a:r>
          </a:p>
          <a:p>
            <a:r>
              <a:rPr lang="cs-CZ" dirty="0" smtClean="0">
                <a:latin typeface="Calibri" pitchFamily="34" charset="0"/>
              </a:rPr>
              <a:t>Olivovníky, korkové duby, vavříny</a:t>
            </a:r>
          </a:p>
          <a:p>
            <a:r>
              <a:rPr lang="cs-CZ" dirty="0">
                <a:latin typeface="Calibri" pitchFamily="34" charset="0"/>
              </a:rPr>
              <a:t>Porosty </a:t>
            </a:r>
            <a:r>
              <a:rPr lang="cs-CZ" dirty="0" smtClean="0">
                <a:latin typeface="Calibri" pitchFamily="34" charset="0"/>
              </a:rPr>
              <a:t>macchií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24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700808"/>
            <a:ext cx="4327693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7310259" y="4946758"/>
            <a:ext cx="149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Porost macchií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Cestovní ruch: moře, hory, historické památky</a:t>
            </a:r>
          </a:p>
          <a:p>
            <a:r>
              <a:rPr lang="cs-CZ" dirty="0" smtClean="0">
                <a:latin typeface="Calibri" pitchFamily="34" charset="0"/>
              </a:rPr>
              <a:t>Zemědělství</a:t>
            </a:r>
          </a:p>
          <a:p>
            <a:r>
              <a:rPr lang="cs-CZ" dirty="0" smtClean="0">
                <a:latin typeface="Calibri" pitchFamily="34" charset="0"/>
              </a:rPr>
              <a:t>Rybolov</a:t>
            </a:r>
          </a:p>
          <a:p>
            <a:r>
              <a:rPr lang="cs-CZ" dirty="0" smtClean="0">
                <a:latin typeface="Calibri" pitchFamily="34" charset="0"/>
              </a:rPr>
              <a:t>Potravinářský průmysl, strojírenství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59050"/>
            <a:ext cx="3081536" cy="4108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1" y="5762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8013576" y="591450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>
                <a:latin typeface="Calibri" pitchFamily="34" charset="0"/>
              </a:rPr>
              <a:t>O</a:t>
            </a:r>
            <a:r>
              <a:rPr lang="cs-CZ" sz="1000" dirty="0" smtClean="0">
                <a:latin typeface="Calibri" pitchFamily="34" charset="0"/>
              </a:rPr>
              <a:t>livovník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412</TotalTime>
  <Words>575</Words>
  <Application>Microsoft Office PowerPoint</Application>
  <PresentationFormat>Předvádění na obrazovce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1_Výchozí návrh</vt:lpstr>
      <vt:lpstr>Jižní Evropa</vt:lpstr>
      <vt:lpstr>Anotace:</vt:lpstr>
      <vt:lpstr>Poloha</vt:lpstr>
      <vt:lpstr>Státy</vt:lpstr>
      <vt:lpstr>Povrch</vt:lpstr>
      <vt:lpstr>Podnebí</vt:lpstr>
      <vt:lpstr>Vodstvo</vt:lpstr>
      <vt:lpstr>Rostlinstvo</vt:lpstr>
      <vt:lpstr>Hospodářství</vt:lpstr>
      <vt:lpstr>Které moře není součástí Středozemního moře?</vt:lpstr>
      <vt:lpstr>Který ze států nemá přístup ke Středozemnímu moři?</vt:lpstr>
      <vt:lpstr>V jakém podnebném pásu leží jižní Evropa?</vt:lpstr>
      <vt:lpstr>Co jsou macchie?</vt:lpstr>
      <vt:lpstr>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198</cp:revision>
  <dcterms:created xsi:type="dcterms:W3CDTF">2012-12-13T18:20:50Z</dcterms:created>
  <dcterms:modified xsi:type="dcterms:W3CDTF">2012-12-30T17:20:10Z</dcterms:modified>
</cp:coreProperties>
</file>