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smtClean="0"/>
              <a:t>Itálie a </a:t>
            </a:r>
            <a:r>
              <a:rPr lang="cs-CZ" sz="4800" dirty="0" smtClean="0"/>
              <a:t>Řecko</a:t>
            </a:r>
            <a:endParaRPr lang="cs-CZ" sz="4800" dirty="0"/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Vatikán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800" dirty="0" smtClean="0">
                <a:latin typeface="Calibri" pitchFamily="34" charset="0"/>
              </a:rPr>
              <a:t>Nejmenší stát</a:t>
            </a:r>
          </a:p>
          <a:p>
            <a:r>
              <a:rPr lang="cs-CZ" sz="2800" dirty="0" smtClean="0">
                <a:latin typeface="Calibri" pitchFamily="34" charset="0"/>
              </a:rPr>
              <a:t>Sídlo papeže – hlavy římskokatolické církve</a:t>
            </a:r>
          </a:p>
          <a:p>
            <a:endParaRPr lang="cs-CZ" sz="28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41" y="573325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7"/>
            <a:ext cx="2529591" cy="3642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084168" y="5380034"/>
            <a:ext cx="2241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Papež Benedikt XVI</a:t>
            </a:r>
            <a:r>
              <a:rPr lang="cs-CZ" sz="1000" dirty="0" smtClean="0"/>
              <a:t>.</a:t>
            </a:r>
            <a:endParaRPr lang="cs-CZ" sz="1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33713"/>
            <a:ext cx="3096344" cy="267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99592" y="604715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Svatopeterské náměstí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5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Řecko - 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Calibri" pitchFamily="34" charset="0"/>
              </a:rPr>
              <a:t>Balkánský poloostrov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Peloponés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Calibri" pitchFamily="34" charset="0"/>
              </a:rPr>
              <a:t>Kréta, Kyklady, Sporady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Egejské moře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Calibri" pitchFamily="34" charset="0"/>
              </a:rPr>
              <a:t>Krétské moře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Jónské moře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41" y="573325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2"/>
          <a:stretch/>
        </p:blipFill>
        <p:spPr bwMode="auto">
          <a:xfrm>
            <a:off x="4799856" y="1772816"/>
            <a:ext cx="3869526" cy="3140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1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Řecko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Řecká </a:t>
            </a:r>
            <a:r>
              <a:rPr lang="cs-CZ" dirty="0">
                <a:latin typeface="Calibri" pitchFamily="34" charset="0"/>
              </a:rPr>
              <a:t>republika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Atény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11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132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euro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řečtina</a:t>
            </a:r>
            <a:endParaRPr lang="cs-CZ" dirty="0">
              <a:latin typeface="Calibri" pitchFamily="34" charset="0"/>
            </a:endParaRPr>
          </a:p>
          <a:p>
            <a:endParaRPr lang="cs-CZ" sz="28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41" y="573325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33" y="1700808"/>
            <a:ext cx="3600000" cy="2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4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Řecko -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800" dirty="0" smtClean="0">
                <a:latin typeface="Calibri" pitchFamily="34" charset="0"/>
              </a:rPr>
              <a:t>Potravinářský průmysl</a:t>
            </a:r>
          </a:p>
          <a:p>
            <a:pPr marL="400050" lvl="2" indent="0">
              <a:buNone/>
            </a:pPr>
            <a:r>
              <a:rPr lang="cs-CZ" sz="2400" i="1" dirty="0">
                <a:latin typeface="Calibri" pitchFamily="34" charset="0"/>
              </a:rPr>
              <a:t>víno, hrozinky, olivový olej, tabák</a:t>
            </a:r>
          </a:p>
          <a:p>
            <a:r>
              <a:rPr lang="cs-CZ" dirty="0" smtClean="0">
                <a:latin typeface="Calibri" pitchFamily="34" charset="0"/>
              </a:rPr>
              <a:t>Námořní doprava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„levná vlajka“</a:t>
            </a:r>
          </a:p>
          <a:p>
            <a:r>
              <a:rPr lang="cs-CZ" dirty="0" smtClean="0">
                <a:latin typeface="Calibri" pitchFamily="34" charset="0"/>
              </a:rPr>
              <a:t>Zemědělství 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rostlinná výroba</a:t>
            </a:r>
          </a:p>
          <a:p>
            <a:r>
              <a:rPr lang="cs-CZ" dirty="0" smtClean="0">
                <a:latin typeface="Calibri" pitchFamily="34" charset="0"/>
              </a:rPr>
              <a:t>Cestovní ruch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historické památky, pláže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endParaRPr lang="cs-CZ" sz="28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41" y="573325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6224"/>
            <a:ext cx="4264108" cy="2787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60441" y="5083885"/>
            <a:ext cx="1985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Řecké hrozinky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Řecko – sídla, OH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468760"/>
          </a:xfrm>
        </p:spPr>
        <p:txBody>
          <a:bodyPr/>
          <a:lstStyle/>
          <a:p>
            <a:r>
              <a:rPr lang="cs-CZ" sz="2800" dirty="0" smtClean="0">
                <a:latin typeface="Calibri" pitchFamily="34" charset="0"/>
              </a:rPr>
              <a:t>Soluň (</a:t>
            </a:r>
            <a:r>
              <a:rPr lang="cs-CZ" sz="2800" dirty="0" err="1" smtClean="0">
                <a:latin typeface="Calibri" pitchFamily="34" charset="0"/>
              </a:rPr>
              <a:t>Thessaloniki</a:t>
            </a:r>
            <a:r>
              <a:rPr lang="cs-CZ" sz="2800" dirty="0" smtClean="0">
                <a:latin typeface="Calibri" pitchFamily="34" charset="0"/>
              </a:rPr>
              <a:t>)</a:t>
            </a:r>
          </a:p>
          <a:p>
            <a:r>
              <a:rPr lang="cs-CZ" dirty="0" err="1" smtClean="0">
                <a:latin typeface="Calibri" pitchFamily="34" charset="0"/>
              </a:rPr>
              <a:t>Pireus</a:t>
            </a:r>
            <a:r>
              <a:rPr lang="cs-CZ" dirty="0" smtClean="0">
                <a:latin typeface="Calibri" pitchFamily="34" charset="0"/>
              </a:rPr>
              <a:t> - přístav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41" y="573325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ástupný symbol pro obsah 4"/>
          <p:cNvSpPr>
            <a:spLocks noGrp="1"/>
          </p:cNvSpPr>
          <p:nvPr>
            <p:ph sz="half" idx="1"/>
          </p:nvPr>
        </p:nvSpPr>
        <p:spPr>
          <a:xfrm>
            <a:off x="536313" y="3501008"/>
            <a:ext cx="4038600" cy="1468760"/>
          </a:xfrm>
        </p:spPr>
        <p:txBody>
          <a:bodyPr/>
          <a:lstStyle/>
          <a:p>
            <a:r>
              <a:rPr lang="cs-CZ" sz="2800" dirty="0" smtClean="0">
                <a:latin typeface="Calibri" pitchFamily="34" charset="0"/>
              </a:rPr>
              <a:t>Kolébka olympijských her</a:t>
            </a:r>
          </a:p>
          <a:p>
            <a:r>
              <a:rPr lang="cs-CZ" dirty="0" smtClean="0">
                <a:latin typeface="Calibri" pitchFamily="34" charset="0"/>
              </a:rPr>
              <a:t>Novodobé hry 1896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09" y="1687624"/>
            <a:ext cx="2481064" cy="3721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444208" y="5409220"/>
            <a:ext cx="1656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Olympie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r>
              <a:rPr lang="en-US" sz="1200" dirty="0">
                <a:latin typeface="Calibri" pitchFamily="34" charset="0"/>
              </a:rPr>
              <a:t>Flag of </a:t>
            </a:r>
            <a:r>
              <a:rPr lang="en-US" sz="1200" dirty="0" err="1">
                <a:latin typeface="Calibri" pitchFamily="34" charset="0"/>
              </a:rPr>
              <a:t>Italy.svg</a:t>
            </a:r>
            <a:r>
              <a:rPr lang="en-US" sz="1200" dirty="0">
                <a:latin typeface="Calibri" pitchFamily="34" charset="0"/>
              </a:rPr>
              <a:t>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23. 11. 2009, 06:37 [cit. </a:t>
            </a:r>
            <a:r>
              <a:rPr lang="en-US" sz="1200" dirty="0" smtClean="0">
                <a:latin typeface="Calibri" pitchFamily="34" charset="0"/>
              </a:rPr>
              <a:t>2012-12-1</a:t>
            </a:r>
            <a:r>
              <a:rPr lang="cs-CZ" sz="1200" dirty="0" smtClean="0">
                <a:latin typeface="Calibri" pitchFamily="34" charset="0"/>
              </a:rPr>
              <a:t>0</a:t>
            </a:r>
            <a:r>
              <a:rPr lang="en-US" sz="1200" dirty="0" smtClean="0">
                <a:latin typeface="Calibri" pitchFamily="34" charset="0"/>
              </a:rPr>
              <a:t>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http://cs.wikipedia.org/wiki/Soubor:Flag_of_Italy.svg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Satellite image of Italy in March 2003.jpg.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28. 7. 2008, 16:11 [cit. 2012-12-21].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</a:t>
            </a:r>
            <a:r>
              <a:rPr lang="en-US" sz="1200" dirty="0" smtClean="0">
                <a:latin typeface="Calibri" pitchFamily="34" charset="0"/>
              </a:rPr>
              <a:t>cs.wikipedia.org/wiki/Soubor:Satellite_image_of_Italy_in_March_2003.jpg</a:t>
            </a:r>
            <a:r>
              <a:rPr lang="cs-CZ" sz="1200" dirty="0" smtClean="0">
                <a:latin typeface="Calibri" pitchFamily="34" charset="0"/>
              </a:rPr>
              <a:t> </a:t>
            </a:r>
          </a:p>
          <a:p>
            <a:r>
              <a:rPr lang="cs-CZ" sz="1200" dirty="0" err="1">
                <a:latin typeface="Calibri" pitchFamily="34" charset="0"/>
              </a:rPr>
              <a:t>Athens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Montage</a:t>
            </a:r>
            <a:r>
              <a:rPr lang="cs-CZ" sz="1200" dirty="0">
                <a:latin typeface="Calibri" pitchFamily="34" charset="0"/>
              </a:rPr>
              <a:t> 2.jpg.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5. 12. 2011, 18:21 [cit. </a:t>
            </a:r>
            <a:r>
              <a:rPr lang="cs-CZ" sz="1200" dirty="0" smtClean="0">
                <a:latin typeface="Calibri" pitchFamily="34" charset="0"/>
              </a:rPr>
              <a:t>2012-12-10]. </a:t>
            </a:r>
            <a:r>
              <a:rPr lang="cs-CZ" sz="1200" dirty="0">
                <a:latin typeface="Calibri" pitchFamily="34" charset="0"/>
              </a:rPr>
              <a:t>Dostupné z: http</a:t>
            </a:r>
            <a:r>
              <a:rPr lang="cs-CZ" sz="1200" dirty="0" smtClean="0">
                <a:latin typeface="Calibri" pitchFamily="34" charset="0"/>
              </a:rPr>
              <a:t>://cs.wikipedia.org/wiki/Soubor:Athens_Montage_2.jpg</a:t>
            </a:r>
          </a:p>
          <a:p>
            <a:r>
              <a:rPr lang="cs-CZ" sz="1200" dirty="0" smtClean="0">
                <a:latin typeface="Calibri" pitchFamily="34" charset="0"/>
              </a:rPr>
              <a:t>Tavares.Forum.Romanum.redux.jpg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3. 6. 2005, 13:30 [cit. </a:t>
            </a:r>
            <a:r>
              <a:rPr lang="cs-CZ" sz="1200" dirty="0" smtClean="0">
                <a:latin typeface="Calibri" pitchFamily="34" charset="0"/>
              </a:rPr>
              <a:t>2012-12-10]. </a:t>
            </a:r>
            <a:r>
              <a:rPr lang="cs-CZ" sz="1200" dirty="0">
                <a:latin typeface="Calibri" pitchFamily="34" charset="0"/>
              </a:rPr>
              <a:t>Dostupné z: http://cs.wikipedia.org/wiki/Soubor:Tavares.Forum.Romanum.redux.jpg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Picture 246 w.jpg.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25. 5. 2006, 20:48 [cit. </a:t>
            </a:r>
            <a:r>
              <a:rPr lang="en-US" sz="1200" dirty="0" smtClean="0">
                <a:latin typeface="Calibri" pitchFamily="34" charset="0"/>
              </a:rPr>
              <a:t>2012-12-1</a:t>
            </a:r>
            <a:r>
              <a:rPr lang="cs-CZ" sz="1200" dirty="0" smtClean="0">
                <a:latin typeface="Calibri" pitchFamily="34" charset="0"/>
              </a:rPr>
              <a:t>0</a:t>
            </a:r>
            <a:r>
              <a:rPr lang="en-US" sz="1200" dirty="0" smtClean="0">
                <a:latin typeface="Calibri" pitchFamily="34" charset="0"/>
              </a:rPr>
              <a:t>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http://cs.wikipedia.org/wiki/Soubor:Picture_246_w.jpg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 err="1">
                <a:latin typeface="Calibri" pitchFamily="34" charset="0"/>
              </a:rPr>
              <a:t>Parmigiano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reggiano</a:t>
            </a:r>
            <a:r>
              <a:rPr lang="cs-CZ" sz="1200" dirty="0">
                <a:latin typeface="Calibri" pitchFamily="34" charset="0"/>
              </a:rPr>
              <a:t> piece.jpg.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25. 1. 2005, 11:14 [cit. </a:t>
            </a:r>
            <a:r>
              <a:rPr lang="cs-CZ" sz="1200" dirty="0" smtClean="0">
                <a:latin typeface="Calibri" pitchFamily="34" charset="0"/>
              </a:rPr>
              <a:t>2012-12-10]. </a:t>
            </a:r>
            <a:r>
              <a:rPr lang="cs-CZ" sz="1200" dirty="0">
                <a:latin typeface="Calibri" pitchFamily="34" charset="0"/>
              </a:rPr>
              <a:t>Dostupné z: http://</a:t>
            </a:r>
            <a:r>
              <a:rPr lang="cs-CZ" sz="1200" dirty="0" smtClean="0">
                <a:latin typeface="Calibri" pitchFamily="34" charset="0"/>
              </a:rPr>
              <a:t>cs.wikipedia.org/wiki/Soubor:Parmigiano_reggiano_piece.jpg </a:t>
            </a:r>
          </a:p>
          <a:p>
            <a:r>
              <a:rPr lang="en-US" sz="1200" dirty="0">
                <a:latin typeface="Calibri" pitchFamily="34" charset="0"/>
              </a:rPr>
              <a:t>Close up grapes.jpg.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9. 5. 2005, 07:51 [cit. </a:t>
            </a:r>
            <a:r>
              <a:rPr lang="en-US" sz="1200" dirty="0" smtClean="0">
                <a:latin typeface="Calibri" pitchFamily="34" charset="0"/>
              </a:rPr>
              <a:t>2012-12-1</a:t>
            </a:r>
            <a:r>
              <a:rPr lang="cs-CZ" sz="1200" dirty="0" smtClean="0">
                <a:latin typeface="Calibri" pitchFamily="34" charset="0"/>
              </a:rPr>
              <a:t>0</a:t>
            </a:r>
            <a:r>
              <a:rPr lang="en-US" sz="1200" dirty="0" smtClean="0">
                <a:latin typeface="Calibri" pitchFamily="34" charset="0"/>
              </a:rPr>
              <a:t>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http://commons.wikimedia.org/wiki/File:Close_up_grapes.jpg?uselang=cs </a:t>
            </a:r>
            <a:endParaRPr lang="cs-CZ" sz="1200" dirty="0" smtClean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Leaning tower of </a:t>
            </a:r>
            <a:r>
              <a:rPr lang="en-US" sz="1200" dirty="0" err="1">
                <a:latin typeface="Calibri" pitchFamily="34" charset="0"/>
              </a:rPr>
              <a:t>pisa</a:t>
            </a:r>
            <a:r>
              <a:rPr lang="en-US" sz="1200" dirty="0">
                <a:latin typeface="Calibri" pitchFamily="34" charset="0"/>
              </a:rPr>
              <a:t> 2.jpg.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1. 1. 2005, 18:03 [cit. </a:t>
            </a:r>
            <a:r>
              <a:rPr lang="en-US" sz="1200" dirty="0" smtClean="0">
                <a:latin typeface="Calibri" pitchFamily="34" charset="0"/>
              </a:rPr>
              <a:t>2012-12-1</a:t>
            </a:r>
            <a:r>
              <a:rPr lang="cs-CZ" sz="1200" dirty="0" smtClean="0">
                <a:latin typeface="Calibri" pitchFamily="34" charset="0"/>
              </a:rPr>
              <a:t>0</a:t>
            </a:r>
            <a:r>
              <a:rPr lang="en-US" sz="1200" dirty="0" smtClean="0">
                <a:latin typeface="Calibri" pitchFamily="34" charset="0"/>
              </a:rPr>
              <a:t>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http://cs.wikipedia.org/wiki/Soubor:Leaning_tower_of_pisa_2.jpg </a:t>
            </a:r>
            <a:endParaRPr lang="cs-CZ" sz="1200" dirty="0" smtClean="0">
              <a:latin typeface="Calibri" pitchFamily="34" charset="0"/>
            </a:endParaRPr>
          </a:p>
          <a:p>
            <a:endParaRPr lang="cs-CZ" sz="10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28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r>
              <a:rPr lang="en-US" sz="1200" dirty="0">
                <a:latin typeface="Calibri" pitchFamily="34" charset="0"/>
              </a:rPr>
              <a:t>P8090143.JPG.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11. 8. 2008, 15:39 [cit. 2012-12-1</a:t>
            </a:r>
            <a:r>
              <a:rPr lang="cs-CZ" sz="1200" dirty="0">
                <a:latin typeface="Calibri" pitchFamily="34" charset="0"/>
              </a:rPr>
              <a:t>0</a:t>
            </a:r>
            <a:r>
              <a:rPr lang="en-US" sz="1200" dirty="0">
                <a:latin typeface="Calibri" pitchFamily="34" charset="0"/>
              </a:rPr>
              <a:t>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http://cs.wikipedia.org/wiki/Soubor:P8090143.JPG </a:t>
            </a:r>
            <a:endParaRPr lang="cs-CZ" sz="1200" dirty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Pope </a:t>
            </a:r>
            <a:r>
              <a:rPr lang="cs-CZ" sz="1200" dirty="0" err="1">
                <a:latin typeface="Calibri" pitchFamily="34" charset="0"/>
              </a:rPr>
              <a:t>Benedictus</a:t>
            </a:r>
            <a:r>
              <a:rPr lang="cs-CZ" sz="1200" dirty="0">
                <a:latin typeface="Calibri" pitchFamily="34" charset="0"/>
              </a:rPr>
              <a:t> XVI january,20 2006 (2).JPG.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2. 11. 2006, 11:50 [cit. 2012-12-10]. Dostupné z: http://cs.wikipedia.org/wiki/Soubor:Pope_Benedictus_XVI_january,20_2006_(2).JPG </a:t>
            </a:r>
          </a:p>
          <a:p>
            <a:r>
              <a:rPr lang="en-US" sz="1200" dirty="0">
                <a:latin typeface="Calibri" pitchFamily="34" charset="0"/>
              </a:rPr>
              <a:t>Rome </a:t>
            </a:r>
            <a:r>
              <a:rPr lang="en-US" sz="1200" dirty="0" err="1">
                <a:latin typeface="Calibri" pitchFamily="34" charset="0"/>
              </a:rPr>
              <a:t>st</a:t>
            </a:r>
            <a:r>
              <a:rPr lang="en-US" sz="1200" dirty="0">
                <a:latin typeface="Calibri" pitchFamily="34" charset="0"/>
              </a:rPr>
              <a:t> Peters place to East.JPG.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19. 12. 2005, 22:51 [cit. 2012-12-1</a:t>
            </a:r>
            <a:r>
              <a:rPr lang="cs-CZ" sz="1200" dirty="0">
                <a:latin typeface="Calibri" pitchFamily="34" charset="0"/>
              </a:rPr>
              <a:t>0</a:t>
            </a:r>
            <a:r>
              <a:rPr lang="en-US" sz="1200" dirty="0">
                <a:latin typeface="Calibri" pitchFamily="34" charset="0"/>
              </a:rPr>
              <a:t>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http://cs.wikipedia.org/wiki/Soubor:Rome_st_Peters_place_to_East.JPG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 err="1" smtClean="0">
                <a:latin typeface="Calibri" pitchFamily="34" charset="0"/>
              </a:rPr>
              <a:t>Greece</a:t>
            </a:r>
            <a:r>
              <a:rPr lang="cs-CZ" sz="1200" dirty="0" smtClean="0">
                <a:latin typeface="Calibri" pitchFamily="34" charset="0"/>
              </a:rPr>
              <a:t> </a:t>
            </a:r>
            <a:r>
              <a:rPr lang="cs-CZ" sz="1200" dirty="0">
                <a:latin typeface="Calibri" pitchFamily="34" charset="0"/>
              </a:rPr>
              <a:t>23.91172E 39.08554N.jpg.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19. 5. 2005, 10:56 [cit. </a:t>
            </a:r>
            <a:r>
              <a:rPr lang="cs-CZ" sz="1200" dirty="0" smtClean="0">
                <a:latin typeface="Calibri" pitchFamily="34" charset="0"/>
              </a:rPr>
              <a:t>2012-12-10]. </a:t>
            </a:r>
            <a:r>
              <a:rPr lang="cs-CZ" sz="1200" dirty="0">
                <a:latin typeface="Calibri" pitchFamily="34" charset="0"/>
              </a:rPr>
              <a:t>Dostupné z: http://commons.wikimedia.org/wiki/File:Greece_23.91172E_39.08554N.jpg?uselang=cs </a:t>
            </a:r>
            <a:endParaRPr lang="cs-CZ" sz="1200" dirty="0" smtClean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Flag of </a:t>
            </a:r>
            <a:r>
              <a:rPr lang="en-US" sz="1200" dirty="0" err="1">
                <a:latin typeface="Calibri" pitchFamily="34" charset="0"/>
              </a:rPr>
              <a:t>Greece.svg</a:t>
            </a:r>
            <a:r>
              <a:rPr lang="en-US" sz="1200" dirty="0">
                <a:latin typeface="Calibri" pitchFamily="34" charset="0"/>
              </a:rPr>
              <a:t>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24. 8. 2012, 20:14 [cit. </a:t>
            </a:r>
            <a:r>
              <a:rPr lang="en-US" sz="1200" dirty="0" smtClean="0">
                <a:latin typeface="Calibri" pitchFamily="34" charset="0"/>
              </a:rPr>
              <a:t>2012-12-1</a:t>
            </a:r>
            <a:r>
              <a:rPr lang="cs-CZ" sz="1200" dirty="0" smtClean="0">
                <a:latin typeface="Calibri" pitchFamily="34" charset="0"/>
              </a:rPr>
              <a:t>0</a:t>
            </a:r>
            <a:r>
              <a:rPr lang="en-US" sz="1200" dirty="0" smtClean="0">
                <a:latin typeface="Calibri" pitchFamily="34" charset="0"/>
              </a:rPr>
              <a:t>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http://cs.wikipedia.org/wiki/Soubor:Flag_of_Greece.svg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Raisins.jpg.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12. 4. 2005, 02:45 [cit. </a:t>
            </a:r>
            <a:r>
              <a:rPr lang="cs-CZ" sz="1200" dirty="0" smtClean="0">
                <a:latin typeface="Calibri" pitchFamily="34" charset="0"/>
              </a:rPr>
              <a:t>2012-12-10]. </a:t>
            </a:r>
            <a:r>
              <a:rPr lang="cs-CZ" sz="1200" dirty="0">
                <a:latin typeface="Calibri" pitchFamily="34" charset="0"/>
              </a:rPr>
              <a:t>Dostupné z: http://cs.wikipedia.org/wiki/Soubor:Raisins.jpg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Olympia - </a:t>
            </a:r>
            <a:r>
              <a:rPr lang="cs-CZ" sz="1200" dirty="0" err="1">
                <a:latin typeface="Calibri" pitchFamily="34" charset="0"/>
              </a:rPr>
              <a:t>Palaestra</a:t>
            </a:r>
            <a:r>
              <a:rPr lang="cs-CZ" sz="1200" dirty="0">
                <a:latin typeface="Calibri" pitchFamily="34" charset="0"/>
              </a:rPr>
              <a:t> 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22. 9. 2007, 06:36 [cit. </a:t>
            </a:r>
            <a:r>
              <a:rPr lang="cs-CZ" sz="1200" dirty="0" smtClean="0">
                <a:latin typeface="Calibri" pitchFamily="34" charset="0"/>
              </a:rPr>
              <a:t>2012-12-10]. </a:t>
            </a:r>
            <a:r>
              <a:rPr lang="cs-CZ" sz="1200" dirty="0">
                <a:latin typeface="Calibri" pitchFamily="34" charset="0"/>
              </a:rPr>
              <a:t>Dostupné z: http://cs.wikipedia.org/wiki/Soubor:Olympia_-_Palaestra_1.jpg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Milan </a:t>
            </a:r>
            <a:r>
              <a:rPr lang="cs-CZ" sz="1200" dirty="0" err="1">
                <a:latin typeface="Calibri" pitchFamily="34" charset="0"/>
              </a:rPr>
              <a:t>Cathedral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from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Piazza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del</a:t>
            </a:r>
            <a:r>
              <a:rPr lang="cs-CZ" sz="1200" dirty="0">
                <a:latin typeface="Calibri" pitchFamily="34" charset="0"/>
              </a:rPr>
              <a:t> Duomo.jpg.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22. 9. 2010, 21:12 [cit. 2012-12-10]. Dostupné z: http://cs.wikipedia.org/wiki/Soubor:Milan_Cathedral_from_Piazza_del_Duomo.jpg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7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státy Itálie a Řecko.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Materiál představuje </a:t>
            </a:r>
            <a:r>
              <a:rPr lang="cs-CZ" dirty="0" smtClean="0">
                <a:solidFill>
                  <a:srgbClr val="171A1B"/>
                </a:solidFill>
              </a:rPr>
              <a:t>státy jižní Evropy – Itálii a Řecko.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Je 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>
                <a:solidFill>
                  <a:srgbClr val="171A1B"/>
                </a:solidFill>
              </a:rPr>
              <a:t>Demek</a:t>
            </a:r>
            <a:r>
              <a:rPr lang="cs-CZ" dirty="0">
                <a:solidFill>
                  <a:srgbClr val="171A1B"/>
                </a:solidFill>
              </a:rPr>
              <a:t>, J., Mališ,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>
                <a:solidFill>
                  <a:srgbClr val="171A1B"/>
                </a:solidFill>
              </a:rPr>
              <a:t>1. vyd. Praha: SPN, 2008</a:t>
            </a:r>
            <a:r>
              <a:rPr lang="cs-CZ" dirty="0">
                <a:solidFill>
                  <a:srgbClr val="171A1B"/>
                </a:solidFill>
              </a:rPr>
              <a:t>, ISBN 978-80-7235-383-5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Itálie a Řecko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Kolébka evropské civilizace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1644" r="3572" b="74389"/>
          <a:stretch/>
        </p:blipFill>
        <p:spPr bwMode="auto">
          <a:xfrm>
            <a:off x="805985" y="3356992"/>
            <a:ext cx="4814654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85769" y="5610145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Akropolis</a:t>
            </a:r>
            <a:endParaRPr lang="cs-CZ" sz="10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70" y="1700808"/>
            <a:ext cx="2887050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248095" y="3861048"/>
            <a:ext cx="1428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err="1" smtClean="0">
                <a:latin typeface="Calibri" pitchFamily="34" charset="0"/>
              </a:rPr>
              <a:t>Forum</a:t>
            </a:r>
            <a:r>
              <a:rPr lang="cs-CZ" sz="1000" dirty="0" smtClean="0">
                <a:latin typeface="Calibri" pitchFamily="34" charset="0"/>
              </a:rPr>
              <a:t> </a:t>
            </a:r>
            <a:r>
              <a:rPr lang="cs-CZ" sz="1000" dirty="0" err="1" smtClean="0">
                <a:latin typeface="Calibri" pitchFamily="34" charset="0"/>
              </a:rPr>
              <a:t>Romanum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Itálie - 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Apeninský poloostrov</a:t>
            </a:r>
          </a:p>
          <a:p>
            <a:r>
              <a:rPr lang="cs-CZ" dirty="0" smtClean="0">
                <a:latin typeface="Calibri" pitchFamily="34" charset="0"/>
              </a:rPr>
              <a:t>Sicílie</a:t>
            </a:r>
          </a:p>
          <a:p>
            <a:r>
              <a:rPr lang="cs-CZ" dirty="0" smtClean="0">
                <a:latin typeface="Calibri" pitchFamily="34" charset="0"/>
              </a:rPr>
              <a:t>Sardinie</a:t>
            </a:r>
          </a:p>
          <a:p>
            <a:r>
              <a:rPr lang="cs-CZ" dirty="0" smtClean="0">
                <a:latin typeface="Calibri" pitchFamily="34" charset="0"/>
              </a:rPr>
              <a:t>Jaderské moře</a:t>
            </a:r>
          </a:p>
          <a:p>
            <a:r>
              <a:rPr lang="cs-CZ" dirty="0" smtClean="0">
                <a:latin typeface="Calibri" pitchFamily="34" charset="0"/>
              </a:rPr>
              <a:t>Tyrhénské moře</a:t>
            </a:r>
          </a:p>
          <a:p>
            <a:r>
              <a:rPr lang="cs-CZ" dirty="0" smtClean="0">
                <a:latin typeface="Calibri" pitchFamily="34" charset="0"/>
              </a:rPr>
              <a:t>Jónské moře</a:t>
            </a:r>
          </a:p>
          <a:p>
            <a:r>
              <a:rPr lang="cs-CZ" dirty="0" smtClean="0">
                <a:latin typeface="Calibri" pitchFamily="34" charset="0"/>
              </a:rPr>
              <a:t>Ligurské moře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024336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8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Itálie – základní charakteristika 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Italská republika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Hl. město Řím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60 mil. obyvatel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Rozloha 300 tis. km²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Měna euro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Jazyk italština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56" y="1916832"/>
            <a:ext cx="3600000" cy="23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4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Itálie – průmysl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Strojírenství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auta, motocykly, elektrotechnika, elektronika</a:t>
            </a:r>
            <a:endParaRPr lang="cs-CZ" i="1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Spotřební průmysl</a:t>
            </a:r>
          </a:p>
          <a:p>
            <a:pPr marL="400050" lvl="1" indent="0">
              <a:buNone/>
            </a:pPr>
            <a:r>
              <a:rPr lang="cs-CZ" i="1" dirty="0">
                <a:latin typeface="Calibri" pitchFamily="34" charset="0"/>
              </a:rPr>
              <a:t>obuv, oděvy, potraviny</a:t>
            </a:r>
          </a:p>
          <a:p>
            <a:pPr marL="400050" lvl="1" indent="0">
              <a:buNone/>
            </a:pPr>
            <a:endParaRPr lang="cs-CZ" i="1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1844824"/>
            <a:ext cx="3312368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84849"/>
            <a:ext cx="2515236" cy="1886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76256" y="5152356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Těstoviny</a:t>
            </a:r>
            <a:endParaRPr lang="cs-CZ" sz="1000" dirty="0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395859" y="5725055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Sýr parmezán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Itálie - zemědělství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Pádská nížina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Převažuje rostlinná výroba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Kukuřice, pšenice, vinná réva, olivy, citrusy, zelenina</a:t>
            </a:r>
            <a:endParaRPr lang="cs-CZ" i="1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47" y="1772816"/>
            <a:ext cx="4207209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Itálie – cestovní ruch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347048" cy="4525963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Moře</a:t>
            </a:r>
          </a:p>
          <a:p>
            <a:r>
              <a:rPr lang="cs-CZ" dirty="0" smtClean="0">
                <a:latin typeface="Calibri" pitchFamily="34" charset="0"/>
              </a:rPr>
              <a:t>Hory</a:t>
            </a:r>
          </a:p>
          <a:p>
            <a:r>
              <a:rPr lang="cs-CZ" dirty="0" smtClean="0">
                <a:latin typeface="Calibri" pitchFamily="34" charset="0"/>
              </a:rPr>
              <a:t>Historické památky</a:t>
            </a:r>
          </a:p>
          <a:p>
            <a:pPr marL="0" indent="-457200">
              <a:buNone/>
            </a:pPr>
            <a:r>
              <a:rPr lang="cs-CZ" i="1" dirty="0">
                <a:latin typeface="Calibri" pitchFamily="34" charset="0"/>
              </a:rPr>
              <a:t> </a:t>
            </a:r>
            <a:r>
              <a:rPr lang="cs-CZ" i="1" dirty="0" smtClean="0">
                <a:latin typeface="Calibri" pitchFamily="34" charset="0"/>
              </a:rPr>
              <a:t>   </a:t>
            </a:r>
            <a:r>
              <a:rPr lang="cs-CZ" sz="2400" i="1" dirty="0" smtClean="0">
                <a:latin typeface="Calibri" pitchFamily="34" charset="0"/>
              </a:rPr>
              <a:t>Benátky, Pisa, Florencie, Řím</a:t>
            </a:r>
            <a:endParaRPr lang="cs-CZ" sz="2400" i="1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03" y="1700808"/>
            <a:ext cx="2767176" cy="3689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66737"/>
            <a:ext cx="2979681" cy="22347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180187" y="5404759"/>
            <a:ext cx="1356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Šikmá věž v Pise</a:t>
            </a:r>
            <a:endParaRPr lang="cs-CZ" sz="1000" dirty="0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79273" y="5755277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Gondoly v Benátkách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Itálie – sever </a:t>
            </a:r>
            <a:r>
              <a:rPr lang="cs-CZ" sz="2400" dirty="0" smtClean="0">
                <a:latin typeface="Calibri" pitchFamily="34" charset="0"/>
              </a:rPr>
              <a:t>x</a:t>
            </a:r>
            <a:r>
              <a:rPr lang="cs-CZ" dirty="0" smtClean="0">
                <a:latin typeface="Calibri" pitchFamily="34" charset="0"/>
              </a:rPr>
              <a:t> jih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Calibri" pitchFamily="34" charset="0"/>
              </a:rPr>
              <a:t>Rozdíly v životní úrovni</a:t>
            </a:r>
          </a:p>
          <a:p>
            <a:r>
              <a:rPr lang="cs-CZ" sz="2800" dirty="0" smtClean="0">
                <a:latin typeface="Calibri" pitchFamily="34" charset="0"/>
              </a:rPr>
              <a:t>Sever – průmysl, většina obyvatelstva</a:t>
            </a:r>
          </a:p>
          <a:p>
            <a:pPr marL="400050" lvl="1" indent="0">
              <a:buNone/>
            </a:pPr>
            <a:r>
              <a:rPr lang="cs-CZ" sz="2400" i="1" dirty="0" smtClean="0">
                <a:latin typeface="Calibri" pitchFamily="34" charset="0"/>
              </a:rPr>
              <a:t>Milán, Turín, Janov</a:t>
            </a:r>
          </a:p>
          <a:p>
            <a:r>
              <a:rPr lang="cs-CZ" sz="2800" dirty="0" smtClean="0">
                <a:latin typeface="Calibri" pitchFamily="34" charset="0"/>
              </a:rPr>
              <a:t>Jih – zemědělství</a:t>
            </a:r>
          </a:p>
          <a:p>
            <a:pPr marL="400050" lvl="1" indent="0">
              <a:buNone/>
            </a:pPr>
            <a:r>
              <a:rPr lang="cs-CZ" sz="2400" i="1" dirty="0" smtClean="0">
                <a:latin typeface="Calibri" pitchFamily="34" charset="0"/>
              </a:rPr>
              <a:t>Řím, Neapol, Palermo</a:t>
            </a:r>
            <a:endParaRPr lang="cs-CZ" sz="2400" i="1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0579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44" y="2708920"/>
            <a:ext cx="4551312" cy="3032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444208" y="5741231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Katedrála v Miláně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1076</Words>
  <Application>Microsoft Office PowerPoint</Application>
  <PresentationFormat>Předvádění na obrazovce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1_Výchozí návrh</vt:lpstr>
      <vt:lpstr>Itálie a Řecko</vt:lpstr>
      <vt:lpstr>Anotace:</vt:lpstr>
      <vt:lpstr>Itálie a Řecko</vt:lpstr>
      <vt:lpstr>Itálie - poloha</vt:lpstr>
      <vt:lpstr>Itálie – základní charakteristika </vt:lpstr>
      <vt:lpstr>Itálie – průmysl</vt:lpstr>
      <vt:lpstr>Itálie - zemědělství</vt:lpstr>
      <vt:lpstr>Itálie – cestovní ruch</vt:lpstr>
      <vt:lpstr>Itálie – sever x jih</vt:lpstr>
      <vt:lpstr>Vatikán</vt:lpstr>
      <vt:lpstr>Řecko - poloha</vt:lpstr>
      <vt:lpstr>Řecko – základní charakteristika</vt:lpstr>
      <vt:lpstr>Řecko - hospodářství</vt:lpstr>
      <vt:lpstr>Řecko – sídla, OH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118</cp:revision>
  <dcterms:created xsi:type="dcterms:W3CDTF">2012-12-26T11:03:03Z</dcterms:created>
  <dcterms:modified xsi:type="dcterms:W3CDTF">2012-12-31T09:46:48Z</dcterms:modified>
</cp:coreProperties>
</file>