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4" r:id="rId3"/>
    <p:sldId id="271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4" r:id="rId13"/>
    <p:sldId id="272" r:id="rId14"/>
    <p:sldId id="283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1207"/>
        <p:guide pos="3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29111-85A2-4BC3-9D63-8B8B1FE8E2A9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70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70EC9-C973-4826-A30F-3C8332FD96C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908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F27D3-5FC6-48EE-9FF3-5CEC41ABBF3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97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1C2B9-3C14-47A8-BB56-C636EE4FA94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82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0C91-43D4-4D5F-A425-6CE4D264456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88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9D871-079D-4C91-BC17-25D060CAB4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92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6010E-1DB0-4CFD-B597-A6D41980399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87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1EEE2-EB64-4F8B-8CBB-1AA8DFAE250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397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A6843-DD38-4099-8EE8-4F706187430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85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C09F5-737F-4DFF-BC8D-9D67F95D9A5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396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75B34-9C35-4B16-BE34-DEE0944ADA8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176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397568-E122-4D58-85C9-67E37CA01CE0}" type="slidenum">
              <a:rPr lang="cs-CZ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1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dirty="0" smtClean="0"/>
              <a:t>Španělsko a Portugalsko</a:t>
            </a:r>
            <a:endParaRPr lang="cs-CZ" sz="4800" dirty="0"/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171A1B"/>
                </a:solidFill>
              </a:rPr>
              <a:t>Autor: Mgr. Jana Kalandrová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Škola: Základní škola Fryšták, okres Zlín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</p:spTree>
    <p:extLst>
      <p:ext uri="{BB962C8B-B14F-4D97-AF65-F5344CB8AC3E}">
        <p14:creationId xmlns:p14="http://schemas.microsoft.com/office/powerpoint/2010/main" val="1455657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Portugalsko - poloha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Západ Pyrenejského poloostrova</a:t>
            </a:r>
          </a:p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Souostroví Azory</a:t>
            </a:r>
          </a:p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Ostrov Madeira</a:t>
            </a:r>
          </a:p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Atlantský oceán</a:t>
            </a:r>
            <a:endParaRPr lang="cs-CZ" sz="2800" dirty="0"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0" y="5924197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56793"/>
            <a:ext cx="2977124" cy="39694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876256" y="5526291"/>
            <a:ext cx="18249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Calibri" pitchFamily="34" charset="0"/>
              </a:rPr>
              <a:t>Madeira – tradiční obydlí</a:t>
            </a:r>
            <a:endParaRPr lang="cs-CZ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090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4000" dirty="0" smtClean="0">
                <a:latin typeface="Calibri" pitchFamily="34" charset="0"/>
              </a:rPr>
              <a:t>Portugalsko – základní charakteristika</a:t>
            </a:r>
            <a:endParaRPr lang="cs-CZ" sz="4000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Portugalská republika</a:t>
            </a:r>
            <a:endParaRPr 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Hl. město </a:t>
            </a:r>
            <a:r>
              <a:rPr lang="cs-CZ" dirty="0" smtClean="0">
                <a:latin typeface="Calibri" pitchFamily="34" charset="0"/>
              </a:rPr>
              <a:t>Lisabon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10,7 </a:t>
            </a:r>
            <a:r>
              <a:rPr lang="cs-CZ" dirty="0">
                <a:latin typeface="Calibri" pitchFamily="34" charset="0"/>
              </a:rPr>
              <a:t>mil. obyvatel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Rozloha </a:t>
            </a:r>
            <a:r>
              <a:rPr lang="cs-CZ" dirty="0" smtClean="0">
                <a:latin typeface="Calibri" pitchFamily="34" charset="0"/>
              </a:rPr>
              <a:t>92 </a:t>
            </a:r>
            <a:r>
              <a:rPr lang="cs-CZ" dirty="0">
                <a:latin typeface="Calibri" pitchFamily="34" charset="0"/>
              </a:rPr>
              <a:t>tis. km²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Měna </a:t>
            </a:r>
            <a:r>
              <a:rPr lang="cs-CZ" dirty="0" smtClean="0">
                <a:latin typeface="Calibri" pitchFamily="34" charset="0"/>
              </a:rPr>
              <a:t>euro</a:t>
            </a:r>
            <a:endParaRPr 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Jazyk </a:t>
            </a:r>
            <a:r>
              <a:rPr lang="cs-CZ" dirty="0" smtClean="0">
                <a:latin typeface="Calibri" pitchFamily="34" charset="0"/>
              </a:rPr>
              <a:t>portugalština</a:t>
            </a:r>
            <a:endParaRPr lang="cs-CZ" dirty="0">
              <a:latin typeface="Calibri" pitchFamily="34" charset="0"/>
            </a:endParaRPr>
          </a:p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endParaRPr lang="cs-CZ" sz="2800" dirty="0">
              <a:ea typeface="+mn-ea"/>
              <a:cs typeface="+mn-cs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612" y="5924196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456" y="1988840"/>
            <a:ext cx="3600000" cy="2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466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Portugalsko – hospodářství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Potravinářský průmysl</a:t>
            </a:r>
          </a:p>
          <a:p>
            <a:pPr marL="400050" lvl="2" indent="0">
              <a:buNone/>
            </a:pPr>
            <a:r>
              <a:rPr lang="cs-CZ" sz="2400" i="1" dirty="0" smtClean="0">
                <a:latin typeface="Calibri" pitchFamily="34" charset="0"/>
                <a:ea typeface="+mn-ea"/>
                <a:cs typeface="+mn-cs"/>
              </a:rPr>
              <a:t>Portské víno, olivový olej, rybí konzervy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cs-CZ" sz="2800" dirty="0">
                <a:latin typeface="Calibri" pitchFamily="34" charset="0"/>
              </a:rPr>
              <a:t>Zpracování korku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800" dirty="0" smtClean="0">
                <a:latin typeface="Calibri" pitchFamily="34" charset="0"/>
              </a:rPr>
              <a:t>Textilní </a:t>
            </a:r>
            <a:r>
              <a:rPr lang="cs-CZ" sz="2800" dirty="0">
                <a:latin typeface="Calibri" pitchFamily="34" charset="0"/>
              </a:rPr>
              <a:t>průmysl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800" dirty="0">
                <a:latin typeface="Calibri" pitchFamily="34" charset="0"/>
              </a:rPr>
              <a:t>Rybolov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800" dirty="0">
                <a:latin typeface="Calibri" pitchFamily="34" charset="0"/>
              </a:rPr>
              <a:t>Cestovní ruch</a:t>
            </a:r>
          </a:p>
          <a:p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612" y="5924196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79921"/>
            <a:ext cx="3521968" cy="26414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27584" y="5621397"/>
            <a:ext cx="22040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latin typeface="Calibri" pitchFamily="34" charset="0"/>
              </a:rPr>
              <a:t>Výroba portského vína</a:t>
            </a:r>
            <a:endParaRPr lang="cs-CZ" sz="1000" dirty="0">
              <a:latin typeface="Calibri" pitchFamily="34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612" y="3859462"/>
            <a:ext cx="1453596" cy="17619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986808" y="5621785"/>
            <a:ext cx="2520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latin typeface="Calibri" pitchFamily="34" charset="0"/>
              </a:rPr>
              <a:t>Korková zátka</a:t>
            </a:r>
            <a:endParaRPr lang="cs-CZ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66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Použité zdroje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62303"/>
          </a:xfrm>
        </p:spPr>
        <p:txBody>
          <a:bodyPr/>
          <a:lstStyle/>
          <a:p>
            <a:r>
              <a:rPr lang="cs-CZ" sz="1200" dirty="0" err="1">
                <a:latin typeface="Calibri" pitchFamily="34" charset="0"/>
              </a:rPr>
              <a:t>Lisbon</a:t>
            </a:r>
            <a:r>
              <a:rPr lang="cs-CZ" sz="1200" dirty="0">
                <a:latin typeface="Calibri" pitchFamily="34" charset="0"/>
              </a:rPr>
              <a:t> monument.jpg.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3. 11. 2005, 16:08 [cit. </a:t>
            </a:r>
            <a:r>
              <a:rPr lang="cs-CZ" sz="1200" dirty="0" smtClean="0">
                <a:latin typeface="Calibri" pitchFamily="34" charset="0"/>
              </a:rPr>
              <a:t>2012-12-14]. </a:t>
            </a:r>
            <a:r>
              <a:rPr lang="cs-CZ" sz="1200" dirty="0">
                <a:latin typeface="Calibri" pitchFamily="34" charset="0"/>
              </a:rPr>
              <a:t>Dostupné z: http://</a:t>
            </a:r>
            <a:r>
              <a:rPr lang="cs-CZ" sz="1200" dirty="0" smtClean="0">
                <a:latin typeface="Calibri" pitchFamily="34" charset="0"/>
              </a:rPr>
              <a:t>cs.wikipedia.org/wiki/Soubor:Lisbon_monument.jpg</a:t>
            </a:r>
          </a:p>
          <a:p>
            <a:r>
              <a:rPr lang="cs-CZ" sz="1200" dirty="0">
                <a:latin typeface="Calibri" pitchFamily="34" charset="0"/>
              </a:rPr>
              <a:t>IberianPeninsulaNASA.jpg.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7. 10. 2005, 04:01 [cit. </a:t>
            </a:r>
            <a:r>
              <a:rPr lang="cs-CZ" sz="1200" dirty="0" smtClean="0">
                <a:latin typeface="Calibri" pitchFamily="34" charset="0"/>
              </a:rPr>
              <a:t>2012-12-14]. </a:t>
            </a:r>
            <a:r>
              <a:rPr lang="cs-CZ" sz="1200" dirty="0">
                <a:latin typeface="Calibri" pitchFamily="34" charset="0"/>
              </a:rPr>
              <a:t>Dostupné z: http://commons.wikimedia.org/wiki/File:IberianPeninsulaNASA.jpg?uselang=cs </a:t>
            </a:r>
            <a:endParaRPr lang="cs-CZ" sz="1200" dirty="0" smtClean="0">
              <a:latin typeface="Calibri" pitchFamily="34" charset="0"/>
            </a:endParaRPr>
          </a:p>
          <a:p>
            <a:r>
              <a:rPr lang="cs-CZ" sz="1200" dirty="0">
                <a:latin typeface="Calibri" pitchFamily="34" charset="0"/>
              </a:rPr>
              <a:t>Flag </a:t>
            </a:r>
            <a:r>
              <a:rPr lang="cs-CZ" sz="1200" dirty="0" err="1">
                <a:latin typeface="Calibri" pitchFamily="34" charset="0"/>
              </a:rPr>
              <a:t>of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Spain.svg</a:t>
            </a:r>
            <a:r>
              <a:rPr lang="cs-CZ" sz="1200" dirty="0">
                <a:latin typeface="Calibri" pitchFamily="34" charset="0"/>
              </a:rPr>
              <a:t>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11. 9. 2012, 21:12 [cit. </a:t>
            </a:r>
            <a:r>
              <a:rPr lang="cs-CZ" sz="1200" dirty="0" smtClean="0">
                <a:latin typeface="Calibri" pitchFamily="34" charset="0"/>
              </a:rPr>
              <a:t>2012-12-14]. </a:t>
            </a:r>
            <a:r>
              <a:rPr lang="cs-CZ" sz="1200" dirty="0">
                <a:latin typeface="Calibri" pitchFamily="34" charset="0"/>
              </a:rPr>
              <a:t>Dostupné z: http://cs.wikipedia.org/wiki/Soubor:Flag_of_Spain.svg </a:t>
            </a:r>
            <a:endParaRPr lang="cs-CZ" sz="1200" dirty="0" smtClean="0">
              <a:latin typeface="Calibri" pitchFamily="34" charset="0"/>
            </a:endParaRPr>
          </a:p>
          <a:p>
            <a:r>
              <a:rPr lang="cs-CZ" sz="1200" dirty="0">
                <a:latin typeface="Calibri" pitchFamily="34" charset="0"/>
              </a:rPr>
              <a:t>Seat Leon front 20080118.jpg.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19. 1. 2008, 12:18 [cit. </a:t>
            </a:r>
            <a:r>
              <a:rPr lang="cs-CZ" sz="1200" dirty="0" smtClean="0">
                <a:latin typeface="Calibri" pitchFamily="34" charset="0"/>
              </a:rPr>
              <a:t>2012-12-14]. </a:t>
            </a:r>
            <a:r>
              <a:rPr lang="cs-CZ" sz="1200" dirty="0">
                <a:latin typeface="Calibri" pitchFamily="34" charset="0"/>
              </a:rPr>
              <a:t>Dostupné z: http://cs.wikipedia.org/wiki/Soubor:Seat_Leon_front_20080118.jpg </a:t>
            </a:r>
            <a:endParaRPr lang="cs-CZ" sz="1200" dirty="0" smtClean="0">
              <a:latin typeface="Calibri" pitchFamily="34" charset="0"/>
            </a:endParaRPr>
          </a:p>
          <a:p>
            <a:r>
              <a:rPr lang="cs-CZ" sz="1200" dirty="0" err="1">
                <a:latin typeface="Calibri" pitchFamily="34" charset="0"/>
              </a:rPr>
              <a:t>Aceite</a:t>
            </a:r>
            <a:r>
              <a:rPr lang="cs-CZ" sz="1200" dirty="0">
                <a:latin typeface="Calibri" pitchFamily="34" charset="0"/>
              </a:rPr>
              <a:t> de oliva españa.JPG.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12. 6. 2012, 19:02 [cit. </a:t>
            </a:r>
            <a:r>
              <a:rPr lang="cs-CZ" sz="1200" dirty="0" smtClean="0">
                <a:latin typeface="Calibri" pitchFamily="34" charset="0"/>
              </a:rPr>
              <a:t>2012-12-14]. </a:t>
            </a:r>
            <a:r>
              <a:rPr lang="cs-CZ" sz="1200" dirty="0">
                <a:latin typeface="Calibri" pitchFamily="34" charset="0"/>
              </a:rPr>
              <a:t>Dostupné z: http://commons.wikimedia.org/wiki/File:Aceite_de_oliva_espa%C3%B1a.JPG?uselang=cs </a:t>
            </a:r>
            <a:endParaRPr lang="cs-CZ" sz="1200" dirty="0" smtClean="0">
              <a:latin typeface="Calibri" pitchFamily="34" charset="0"/>
            </a:endParaRPr>
          </a:p>
          <a:p>
            <a:r>
              <a:rPr lang="cs-CZ" sz="1200" dirty="0" err="1">
                <a:latin typeface="Calibri" pitchFamily="34" charset="0"/>
              </a:rPr>
              <a:t>OrangeBloss</a:t>
            </a:r>
            <a:r>
              <a:rPr lang="cs-CZ" sz="1200" dirty="0">
                <a:latin typeface="Calibri" pitchFamily="34" charset="0"/>
              </a:rPr>
              <a:t> wb.jpg.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8. 1. 2005, 05:29 [cit. 2012-12-14]. Dostupné z: http://commons.wikimedia.org/wiki/File:OrangeBloss_wb.jpg?uselang=cs </a:t>
            </a:r>
            <a:endParaRPr lang="cs-CZ" sz="1200" dirty="0" smtClean="0">
              <a:latin typeface="Calibri" pitchFamily="34" charset="0"/>
            </a:endParaRPr>
          </a:p>
          <a:p>
            <a:r>
              <a:rPr lang="cs-CZ" sz="1200" dirty="0">
                <a:latin typeface="Calibri" pitchFamily="34" charset="0"/>
              </a:rPr>
              <a:t>Sagradafamilia-overview.jpg.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21. 11. 2004, 07:43 [cit. 2012-12-14]. Dostupné z: http://cs.wikipedia.org/wiki/Soubor:Sagradafamilia-overview.jpg </a:t>
            </a:r>
            <a:endParaRPr lang="cs-CZ" sz="1200" dirty="0" smtClean="0">
              <a:latin typeface="Calibri" pitchFamily="34" charset="0"/>
            </a:endParaRPr>
          </a:p>
          <a:p>
            <a:r>
              <a:rPr lang="cs-CZ" sz="1200" dirty="0">
                <a:latin typeface="Calibri" pitchFamily="34" charset="0"/>
              </a:rPr>
              <a:t>San </a:t>
            </a:r>
            <a:r>
              <a:rPr lang="cs-CZ" sz="1200" dirty="0" err="1">
                <a:latin typeface="Calibri" pitchFamily="34" charset="0"/>
              </a:rPr>
              <a:t>marcos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bullfight</a:t>
            </a:r>
            <a:r>
              <a:rPr lang="cs-CZ" sz="1200" dirty="0">
                <a:latin typeface="Calibri" pitchFamily="34" charset="0"/>
              </a:rPr>
              <a:t> 01.jpg.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2. 5. 2010, 06:04 [cit. 2012-12-14]. Dostupné z: http://cs.wikipedia.org/wiki/Soubor:San_marcos_bullfight_01.jpg </a:t>
            </a:r>
            <a:endParaRPr lang="cs-CZ" sz="1200" dirty="0" smtClean="0">
              <a:latin typeface="Calibri" pitchFamily="34" charset="0"/>
            </a:endParaRPr>
          </a:p>
          <a:p>
            <a:r>
              <a:rPr lang="cs-CZ" sz="1200" dirty="0" err="1">
                <a:latin typeface="Calibri" pitchFamily="34" charset="0"/>
              </a:rPr>
              <a:t>Torres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serrans</a:t>
            </a:r>
            <a:r>
              <a:rPr lang="cs-CZ" sz="1200" dirty="0">
                <a:latin typeface="Calibri" pitchFamily="34" charset="0"/>
              </a:rPr>
              <a:t> abril.jpg.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7. 4. 2008, 04:32 [cit. 2012-12-14]. Dostupné z: http://commons.wikimedia.org/wiki/File:Torres_serrans_abril.jpg?uselang=cs </a:t>
            </a:r>
            <a:endParaRPr lang="cs-CZ" sz="1200" dirty="0" smtClean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67815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Použité zdroje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/>
          <a:lstStyle/>
          <a:p>
            <a:r>
              <a:rPr lang="cs-CZ" sz="1200" dirty="0">
                <a:latin typeface="Calibri" pitchFamily="34" charset="0"/>
              </a:rPr>
              <a:t>Madeira Santana.jpg.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8. 2. 2005, 18:06 [cit. 2012-12-14]. Dostupné z: http://cs.wikipedia.org/wiki/Soubor:Madeira_Santana.jpg </a:t>
            </a:r>
          </a:p>
          <a:p>
            <a:r>
              <a:rPr lang="cs-CZ" sz="1200" dirty="0">
                <a:latin typeface="Calibri" pitchFamily="34" charset="0"/>
              </a:rPr>
              <a:t>Flag </a:t>
            </a:r>
            <a:r>
              <a:rPr lang="cs-CZ" sz="1200" dirty="0" err="1">
                <a:latin typeface="Calibri" pitchFamily="34" charset="0"/>
              </a:rPr>
              <a:t>of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Portugal.svg</a:t>
            </a:r>
            <a:r>
              <a:rPr lang="cs-CZ" sz="1200" dirty="0">
                <a:latin typeface="Calibri" pitchFamily="34" charset="0"/>
              </a:rPr>
              <a:t>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9. 11. 2012, 07:36 [cit. 2012-12-14]. Dostupné z: http://cs.wikipedia.org/wiki/Soubor:Flag_of_Portugal.svg </a:t>
            </a:r>
          </a:p>
          <a:p>
            <a:r>
              <a:rPr lang="cs-CZ" sz="1200" dirty="0" smtClean="0">
                <a:latin typeface="Calibri" pitchFamily="34" charset="0"/>
              </a:rPr>
              <a:t>Porto.Grahams08.jpg</a:t>
            </a:r>
            <a:r>
              <a:rPr lang="cs-CZ" sz="1200" dirty="0">
                <a:latin typeface="Calibri" pitchFamily="34" charset="0"/>
              </a:rPr>
              <a:t>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09:43, 10. </a:t>
            </a:r>
            <a:r>
              <a:rPr lang="cs-CZ" sz="1200" dirty="0" err="1">
                <a:latin typeface="Calibri" pitchFamily="34" charset="0"/>
              </a:rPr>
              <a:t>Okt</a:t>
            </a:r>
            <a:r>
              <a:rPr lang="cs-CZ" sz="1200" dirty="0">
                <a:latin typeface="Calibri" pitchFamily="34" charset="0"/>
              </a:rPr>
              <a:t>. 2006 [cit. 2012-12-14]. Dostupné z: http://de.wikipedia.org/w/index.php?title=Datei:Porto.Grahams08.jpg&amp;filetimestamp=20061010084311</a:t>
            </a:r>
          </a:p>
          <a:p>
            <a:r>
              <a:rPr lang="cs-CZ" sz="1200" dirty="0" err="1">
                <a:latin typeface="Calibri" pitchFamily="34" charset="0"/>
              </a:rPr>
              <a:t>Champagne</a:t>
            </a:r>
            <a:r>
              <a:rPr lang="cs-CZ" sz="1200" dirty="0">
                <a:latin typeface="Calibri" pitchFamily="34" charset="0"/>
              </a:rPr>
              <a:t> cork.jpg.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8. 7. 2007, 17:07 [cit. 2012-12-14]. Dostupné z: http://commons.wikimedia.org/wiki/File:Champagne_cork.jpg?uselang=cs </a:t>
            </a:r>
          </a:p>
          <a:p>
            <a:endParaRPr lang="cs-CZ" sz="1000" dirty="0" smtClean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48332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58532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Digitální učební materiál je určen </a:t>
            </a:r>
            <a:r>
              <a:rPr lang="cs-CZ" dirty="0" smtClean="0">
                <a:solidFill>
                  <a:srgbClr val="171A1B"/>
                </a:solidFill>
              </a:rPr>
              <a:t>k </a:t>
            </a:r>
            <a:r>
              <a:rPr lang="cs-CZ" dirty="0">
                <a:solidFill>
                  <a:srgbClr val="171A1B"/>
                </a:solidFill>
              </a:rPr>
              <a:t>seznámení žáků </a:t>
            </a:r>
            <a:r>
              <a:rPr lang="cs-CZ" dirty="0" smtClean="0">
                <a:solidFill>
                  <a:srgbClr val="171A1B"/>
                </a:solidFill>
              </a:rPr>
              <a:t>se státy Španělsko a </a:t>
            </a:r>
            <a:r>
              <a:rPr lang="cs-CZ" dirty="0" smtClean="0">
                <a:solidFill>
                  <a:srgbClr val="171A1B"/>
                </a:solidFill>
              </a:rPr>
              <a:t>Portugalsko.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Materiál představuje </a:t>
            </a:r>
            <a:r>
              <a:rPr lang="cs-CZ" dirty="0" smtClean="0">
                <a:solidFill>
                  <a:srgbClr val="171A1B"/>
                </a:solidFill>
              </a:rPr>
              <a:t>státy na Pyrenejském poloostrově – Španělsko a </a:t>
            </a:r>
            <a:r>
              <a:rPr lang="cs-CZ" dirty="0" smtClean="0">
                <a:solidFill>
                  <a:srgbClr val="171A1B"/>
                </a:solidFill>
              </a:rPr>
              <a:t>Portugalsko.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Je určen pro předmět zeměpis, 7. </a:t>
            </a:r>
            <a:r>
              <a:rPr lang="cs-CZ" dirty="0" smtClean="0">
                <a:solidFill>
                  <a:srgbClr val="171A1B"/>
                </a:solidFill>
              </a:rPr>
              <a:t>ročník.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Tento materiál vznikl jako doplňující materiál k učebnici: </a:t>
            </a:r>
            <a:r>
              <a:rPr lang="cs-CZ" dirty="0" err="1">
                <a:solidFill>
                  <a:srgbClr val="171A1B"/>
                </a:solidFill>
              </a:rPr>
              <a:t>Demek</a:t>
            </a:r>
            <a:r>
              <a:rPr lang="cs-CZ" dirty="0">
                <a:solidFill>
                  <a:srgbClr val="171A1B"/>
                </a:solidFill>
              </a:rPr>
              <a:t>, J., Mališ, I., </a:t>
            </a:r>
            <a:r>
              <a:rPr lang="cs-CZ" i="1" dirty="0">
                <a:solidFill>
                  <a:srgbClr val="171A1B"/>
                </a:solidFill>
              </a:rPr>
              <a:t>Zeměpis 7 pro základní školu – Zeměpis světadílů. </a:t>
            </a:r>
            <a:r>
              <a:rPr lang="nn-NO" dirty="0">
                <a:solidFill>
                  <a:srgbClr val="171A1B"/>
                </a:solidFill>
              </a:rPr>
              <a:t>1. vyd. Praha: SPN, 2008</a:t>
            </a:r>
            <a:r>
              <a:rPr lang="cs-CZ" dirty="0">
                <a:solidFill>
                  <a:srgbClr val="171A1B"/>
                </a:solidFill>
              </a:rPr>
              <a:t>, ISBN 978-80-7235-383-5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42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Španělsko a Portugalsko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3250704" cy="4569371"/>
          </a:xfrm>
        </p:spPr>
        <p:txBody>
          <a:bodyPr/>
          <a:lstStyle/>
          <a:p>
            <a:r>
              <a:rPr lang="cs-CZ" sz="2800" dirty="0" smtClean="0">
                <a:latin typeface="Calibri" pitchFamily="34" charset="0"/>
              </a:rPr>
              <a:t>Bývalé koloniální mocnosti</a:t>
            </a:r>
            <a:endParaRPr lang="cs-CZ" sz="2800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13666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ovéPole 2"/>
          <p:cNvSpPr txBox="1"/>
          <p:nvPr/>
        </p:nvSpPr>
        <p:spPr>
          <a:xfrm>
            <a:off x="6154346" y="5320672"/>
            <a:ext cx="2664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>
                <a:latin typeface="Calibri" pitchFamily="34" charset="0"/>
              </a:rPr>
              <a:t>Památník zámořských objevů v Lisabonu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559" y="1700808"/>
            <a:ext cx="4820664" cy="36154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947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Španělsko - poloha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</a:rPr>
              <a:t>Pyrenejský poloostrov</a:t>
            </a:r>
          </a:p>
          <a:p>
            <a:r>
              <a:rPr lang="cs-CZ" dirty="0">
                <a:latin typeface="Calibri" pitchFamily="34" charset="0"/>
              </a:rPr>
              <a:t>S</a:t>
            </a:r>
            <a:r>
              <a:rPr lang="cs-CZ" dirty="0" smtClean="0">
                <a:latin typeface="Calibri" pitchFamily="34" charset="0"/>
              </a:rPr>
              <a:t>ouostroví Baleáry</a:t>
            </a:r>
          </a:p>
          <a:p>
            <a:r>
              <a:rPr lang="cs-CZ" dirty="0" smtClean="0">
                <a:latin typeface="Calibri" pitchFamily="34" charset="0"/>
              </a:rPr>
              <a:t>Kanárské ostrovy</a:t>
            </a:r>
          </a:p>
          <a:p>
            <a:r>
              <a:rPr lang="cs-CZ" dirty="0" smtClean="0">
                <a:latin typeface="Calibri" pitchFamily="34" charset="0"/>
              </a:rPr>
              <a:t>Atlantský oceán</a:t>
            </a:r>
          </a:p>
          <a:p>
            <a:r>
              <a:rPr lang="cs-CZ" dirty="0" smtClean="0">
                <a:latin typeface="Calibri" pitchFamily="34" charset="0"/>
              </a:rPr>
              <a:t>Biskajský záliv</a:t>
            </a:r>
          </a:p>
          <a:p>
            <a:r>
              <a:rPr lang="cs-CZ" dirty="0" smtClean="0">
                <a:latin typeface="Calibri" pitchFamily="34" charset="0"/>
              </a:rPr>
              <a:t>Středozemní moře</a:t>
            </a:r>
          </a:p>
          <a:p>
            <a:r>
              <a:rPr lang="cs-CZ" dirty="0" smtClean="0">
                <a:latin typeface="Calibri" pitchFamily="34" charset="0"/>
              </a:rPr>
              <a:t>Gibraltarský průliv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856" y="5955721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018" y="1844824"/>
            <a:ext cx="3936437" cy="2952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36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800" dirty="0" smtClean="0">
                <a:latin typeface="Calibri" pitchFamily="34" charset="0"/>
              </a:rPr>
              <a:t>Španělsko – základní charakteristika</a:t>
            </a:r>
            <a:endParaRPr lang="cs-CZ" sz="3800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Španělské království</a:t>
            </a:r>
            <a:endParaRPr 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Hl. město </a:t>
            </a:r>
            <a:r>
              <a:rPr lang="cs-CZ" dirty="0" smtClean="0">
                <a:latin typeface="Calibri" pitchFamily="34" charset="0"/>
              </a:rPr>
              <a:t>Madrid</a:t>
            </a:r>
            <a:endParaRPr 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46 </a:t>
            </a:r>
            <a:r>
              <a:rPr lang="cs-CZ" dirty="0">
                <a:latin typeface="Calibri" pitchFamily="34" charset="0"/>
              </a:rPr>
              <a:t>mil. obyvatel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Rozloha </a:t>
            </a:r>
            <a:r>
              <a:rPr lang="cs-CZ" dirty="0" smtClean="0">
                <a:latin typeface="Calibri" pitchFamily="34" charset="0"/>
              </a:rPr>
              <a:t>505 </a:t>
            </a:r>
            <a:r>
              <a:rPr lang="cs-CZ" dirty="0">
                <a:latin typeface="Calibri" pitchFamily="34" charset="0"/>
              </a:rPr>
              <a:t>tis. km²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Měna Euro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Jazyk </a:t>
            </a:r>
            <a:r>
              <a:rPr lang="cs-CZ" dirty="0" smtClean="0">
                <a:latin typeface="Calibri" pitchFamily="34" charset="0"/>
              </a:rPr>
              <a:t>španělština</a:t>
            </a:r>
            <a:endParaRPr lang="cs-CZ" dirty="0">
              <a:latin typeface="Calibri" pitchFamily="34" charset="0"/>
            </a:endParaRPr>
          </a:p>
          <a:p>
            <a:endParaRPr lang="cs-CZ" dirty="0" smtClean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856" y="5955721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660" y="1844824"/>
            <a:ext cx="3600000" cy="2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130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800" dirty="0" smtClean="0">
                <a:latin typeface="Calibri" pitchFamily="34" charset="0"/>
              </a:rPr>
              <a:t>Španělsko – průmysl</a:t>
            </a:r>
            <a:endParaRPr lang="cs-CZ" sz="3800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</a:rPr>
              <a:t>Strojírenství</a:t>
            </a:r>
          </a:p>
          <a:p>
            <a:pPr marL="400050" lvl="1" indent="0">
              <a:buNone/>
            </a:pPr>
            <a:r>
              <a:rPr lang="cs-CZ" i="1" dirty="0" smtClean="0">
                <a:latin typeface="Calibri" pitchFamily="34" charset="0"/>
              </a:rPr>
              <a:t>automobily, lodě</a:t>
            </a:r>
          </a:p>
          <a:p>
            <a:r>
              <a:rPr lang="cs-CZ" dirty="0">
                <a:latin typeface="Calibri" pitchFamily="34" charset="0"/>
              </a:rPr>
              <a:t>Chemický průmysl</a:t>
            </a:r>
          </a:p>
          <a:p>
            <a:pPr marL="400050" lvl="1" indent="0">
              <a:buNone/>
            </a:pPr>
            <a:r>
              <a:rPr lang="cs-CZ" i="1" dirty="0">
                <a:latin typeface="Calibri" pitchFamily="34" charset="0"/>
              </a:rPr>
              <a:t>umělé hmoty, barvy</a:t>
            </a:r>
          </a:p>
          <a:p>
            <a:pPr marL="400050" lvl="1" indent="0">
              <a:buNone/>
            </a:pPr>
            <a:endParaRPr lang="cs-CZ" i="1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</a:rPr>
              <a:t>Potravinářský průmysl</a:t>
            </a:r>
          </a:p>
          <a:p>
            <a:pPr marL="400050" lvl="1" indent="0">
              <a:buNone/>
            </a:pPr>
            <a:r>
              <a:rPr lang="cs-CZ" i="1" dirty="0" smtClean="0">
                <a:latin typeface="Calibri" pitchFamily="34" charset="0"/>
              </a:rPr>
              <a:t>olivový </a:t>
            </a:r>
            <a:r>
              <a:rPr lang="cs-CZ" i="1" dirty="0">
                <a:latin typeface="Calibri" pitchFamily="34" charset="0"/>
              </a:rPr>
              <a:t>olej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955719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82989"/>
            <a:ext cx="3810001" cy="2233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1" r="15413"/>
          <a:stretch/>
        </p:blipFill>
        <p:spPr bwMode="auto">
          <a:xfrm>
            <a:off x="6944637" y="2347716"/>
            <a:ext cx="1731819" cy="3468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331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Španělsko – zemědělství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800" dirty="0">
                <a:latin typeface="Calibri" pitchFamily="34" charset="0"/>
                <a:ea typeface="+mn-ea"/>
                <a:cs typeface="+mn-cs"/>
              </a:rPr>
              <a:t>Převažuje rostlinná </a:t>
            </a:r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výroba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cs-CZ" i="1" dirty="0" smtClean="0">
                <a:latin typeface="Calibri" pitchFamily="34" charset="0"/>
              </a:rPr>
              <a:t>Olivy</a:t>
            </a:r>
            <a:r>
              <a:rPr lang="cs-CZ" i="1" dirty="0">
                <a:latin typeface="Calibri" pitchFamily="34" charset="0"/>
              </a:rPr>
              <a:t>, </a:t>
            </a:r>
            <a:r>
              <a:rPr lang="cs-CZ" i="1" dirty="0" smtClean="0">
                <a:latin typeface="Calibri" pitchFamily="34" charset="0"/>
              </a:rPr>
              <a:t>citrusy, vinná réva</a:t>
            </a:r>
          </a:p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800" dirty="0">
                <a:latin typeface="Calibri" pitchFamily="34" charset="0"/>
                <a:ea typeface="+mn-ea"/>
                <a:cs typeface="+mn-cs"/>
              </a:rPr>
              <a:t>Rybolov</a:t>
            </a:r>
          </a:p>
          <a:p>
            <a:pPr marL="400050" lvl="1" indent="0">
              <a:lnSpc>
                <a:spcPct val="150000"/>
              </a:lnSpc>
              <a:buNone/>
            </a:pPr>
            <a:endParaRPr lang="cs-CZ" sz="2800" dirty="0">
              <a:ea typeface="+mn-ea"/>
              <a:cs typeface="+mn-cs"/>
            </a:endParaRPr>
          </a:p>
          <a:p>
            <a:pPr marL="0" lvl="1" indent="0">
              <a:buNone/>
            </a:pPr>
            <a:endParaRPr lang="cs-CZ" sz="2800" dirty="0">
              <a:ea typeface="+mn-ea"/>
              <a:cs typeface="+mn-cs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955719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934829"/>
            <a:ext cx="4070564" cy="35846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239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Španělsko – cestovní ruch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Moře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Historické památky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Býčí zápasy</a:t>
            </a:r>
            <a:endParaRPr lang="cs-CZ" sz="2800" dirty="0"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955719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715" y="1841701"/>
            <a:ext cx="2969907" cy="3563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17608"/>
            <a:ext cx="3456384" cy="27641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215358" y="5405589"/>
            <a:ext cx="2376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err="1" smtClean="0">
                <a:latin typeface="Calibri" pitchFamily="34" charset="0"/>
              </a:rPr>
              <a:t>Sagrada</a:t>
            </a:r>
            <a:r>
              <a:rPr lang="cs-CZ" sz="1000" dirty="0" smtClean="0">
                <a:latin typeface="Calibri" pitchFamily="34" charset="0"/>
              </a:rPr>
              <a:t> </a:t>
            </a:r>
            <a:r>
              <a:rPr lang="cs-CZ" sz="1000" dirty="0" err="1" smtClean="0">
                <a:latin typeface="Calibri" pitchFamily="34" charset="0"/>
              </a:rPr>
              <a:t>Família</a:t>
            </a:r>
            <a:endParaRPr lang="cs-CZ" sz="1000" dirty="0">
              <a:latin typeface="Calibri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959171" y="5990696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latin typeface="Calibri" pitchFamily="34" charset="0"/>
              </a:rPr>
              <a:t>Býčí zápas</a:t>
            </a:r>
            <a:endParaRPr lang="cs-CZ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699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Španělsko – obyvatelstvo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63677" y="1628800"/>
            <a:ext cx="4367260" cy="4525963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Mnohonárodnostní stát</a:t>
            </a:r>
          </a:p>
          <a:p>
            <a:pPr marL="400050" lvl="2" indent="0">
              <a:buNone/>
            </a:pPr>
            <a:r>
              <a:rPr lang="cs-CZ" sz="2400" i="1" dirty="0" smtClean="0">
                <a:latin typeface="Calibri" pitchFamily="34" charset="0"/>
                <a:ea typeface="+mn-ea"/>
                <a:cs typeface="+mn-cs"/>
              </a:rPr>
              <a:t>Španělé</a:t>
            </a:r>
          </a:p>
          <a:p>
            <a:pPr marL="400050" lvl="2" indent="0">
              <a:buNone/>
            </a:pPr>
            <a:r>
              <a:rPr lang="cs-CZ" sz="2400" i="1" dirty="0" smtClean="0">
                <a:latin typeface="Calibri" pitchFamily="34" charset="0"/>
                <a:ea typeface="+mn-ea"/>
                <a:cs typeface="+mn-cs"/>
              </a:rPr>
              <a:t>Katalánci</a:t>
            </a:r>
          </a:p>
          <a:p>
            <a:pPr marL="400050" lvl="2" indent="0">
              <a:buNone/>
            </a:pPr>
            <a:r>
              <a:rPr lang="cs-CZ" sz="2400" i="1" dirty="0" smtClean="0">
                <a:latin typeface="Calibri" pitchFamily="34" charset="0"/>
                <a:ea typeface="+mn-ea"/>
                <a:cs typeface="+mn-cs"/>
              </a:rPr>
              <a:t>Baskové</a:t>
            </a:r>
          </a:p>
          <a:p>
            <a:pPr marL="400050" lvl="2" indent="0">
              <a:buNone/>
            </a:pPr>
            <a:r>
              <a:rPr lang="cs-CZ" sz="2400" i="1" dirty="0" smtClean="0">
                <a:latin typeface="Calibri" pitchFamily="34" charset="0"/>
                <a:ea typeface="+mn-ea"/>
                <a:cs typeface="+mn-cs"/>
              </a:rPr>
              <a:t>Galicijci</a:t>
            </a:r>
          </a:p>
          <a:p>
            <a:r>
              <a:rPr lang="cs-CZ" dirty="0">
                <a:latin typeface="Calibri" pitchFamily="34" charset="0"/>
              </a:rPr>
              <a:t>Významná města</a:t>
            </a:r>
          </a:p>
          <a:p>
            <a:pPr marL="400050" lvl="1" indent="0">
              <a:buNone/>
            </a:pPr>
            <a:r>
              <a:rPr lang="cs-CZ" i="1" dirty="0">
                <a:latin typeface="Calibri" pitchFamily="34" charset="0"/>
              </a:rPr>
              <a:t>Madrid, Barcelona, Valencie, Sevilla</a:t>
            </a:r>
            <a:r>
              <a:rPr lang="cs-CZ" i="1" dirty="0" smtClean="0">
                <a:latin typeface="Calibri" pitchFamily="34" charset="0"/>
              </a:rPr>
              <a:t>, Bilbao, Zaragoza</a:t>
            </a:r>
            <a:endParaRPr lang="cs-CZ" i="1" dirty="0">
              <a:latin typeface="Calibri" pitchFamily="34" charset="0"/>
            </a:endParaRPr>
          </a:p>
          <a:p>
            <a:pPr marL="400050" lvl="2" indent="0">
              <a:buNone/>
            </a:pPr>
            <a:endParaRPr lang="cs-CZ" sz="2400" i="1" dirty="0" smtClean="0">
              <a:ea typeface="+mn-ea"/>
              <a:cs typeface="+mn-cs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cs-CZ" sz="2800" dirty="0" smtClean="0">
              <a:ea typeface="+mn-ea"/>
              <a:cs typeface="+mn-cs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955719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937" y="1772816"/>
            <a:ext cx="3643313" cy="285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5737946" y="4625554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Calibri" pitchFamily="34" charset="0"/>
              </a:rPr>
              <a:t>Valencie – vstupní brána do města</a:t>
            </a:r>
            <a:endParaRPr lang="cs-CZ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628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857</Words>
  <Application>Microsoft Office PowerPoint</Application>
  <PresentationFormat>Předvádění na obrazovce (4:3)</PresentationFormat>
  <Paragraphs>93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1_Výchozí návrh</vt:lpstr>
      <vt:lpstr>Španělsko a Portugalsko</vt:lpstr>
      <vt:lpstr>Anotace:</vt:lpstr>
      <vt:lpstr>Španělsko a Portugalsko</vt:lpstr>
      <vt:lpstr>Španělsko - poloha</vt:lpstr>
      <vt:lpstr>Španělsko – základní charakteristika</vt:lpstr>
      <vt:lpstr>Španělsko – průmysl</vt:lpstr>
      <vt:lpstr>Španělsko – zemědělství</vt:lpstr>
      <vt:lpstr>Španělsko – cestovní ruch</vt:lpstr>
      <vt:lpstr>Španělsko – obyvatelstvo</vt:lpstr>
      <vt:lpstr>Portugalsko - poloha</vt:lpstr>
      <vt:lpstr>Portugalsko – základní charakteristika</vt:lpstr>
      <vt:lpstr>Portugalsko – hospodářství</vt:lpstr>
      <vt:lpstr>Použité zdroje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Itálie, Řecko</dc:title>
  <dc:creator>pc</dc:creator>
  <cp:lastModifiedBy>pc</cp:lastModifiedBy>
  <cp:revision>180</cp:revision>
  <dcterms:created xsi:type="dcterms:W3CDTF">2012-12-26T11:03:03Z</dcterms:created>
  <dcterms:modified xsi:type="dcterms:W3CDTF">2012-12-31T09:46:15Z</dcterms:modified>
</cp:coreProperties>
</file>