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3" r:id="rId5"/>
    <p:sldId id="274" r:id="rId6"/>
    <p:sldId id="275" r:id="rId7"/>
    <p:sldId id="279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72" r:id="rId16"/>
    <p:sldId id="28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orge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dirty="0" smtClean="0"/>
              <a:t>Norsko a Švédsko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Švédsko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Švédské </a:t>
            </a:r>
            <a:r>
              <a:rPr lang="cs-CZ" dirty="0">
                <a:latin typeface="Calibri" pitchFamily="34" charset="0"/>
              </a:rPr>
              <a:t>království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Stockholm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9,2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450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švédská </a:t>
            </a:r>
            <a:r>
              <a:rPr lang="cs-CZ" dirty="0">
                <a:latin typeface="Calibri" pitchFamily="34" charset="0"/>
              </a:rPr>
              <a:t>koruna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švédština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1988840"/>
            <a:ext cx="3600000" cy="22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Švédsko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Těžba železné rudy</a:t>
            </a:r>
          </a:p>
          <a:p>
            <a:pPr marL="400050" lvl="2" indent="0">
              <a:buNone/>
            </a:pPr>
            <a:r>
              <a:rPr lang="cs-CZ" sz="2400" i="1" dirty="0" err="1">
                <a:latin typeface="Calibri" pitchFamily="34" charset="0"/>
              </a:rPr>
              <a:t>Kiruna</a:t>
            </a:r>
            <a:endParaRPr lang="cs-CZ" sz="2400" dirty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Hutnictví – výroba oceli</a:t>
            </a:r>
          </a:p>
          <a:p>
            <a:r>
              <a:rPr lang="cs-CZ" dirty="0" smtClean="0">
                <a:latin typeface="Calibri" pitchFamily="34" charset="0"/>
              </a:rPr>
              <a:t>Strojírenství – automobily, letadla, elektronika</a:t>
            </a:r>
          </a:p>
          <a:p>
            <a:r>
              <a:rPr lang="cs-CZ" dirty="0" smtClean="0">
                <a:latin typeface="Calibri" pitchFamily="34" charset="0"/>
              </a:rPr>
              <a:t>Dřevozpracující a papírenský průmysl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/>
          <a:p>
            <a:r>
              <a:rPr lang="cs-CZ" sz="2400" i="1" dirty="0" smtClean="0">
                <a:solidFill>
                  <a:srgbClr val="000066"/>
                </a:solidFill>
                <a:latin typeface="Calibri" pitchFamily="34" charset="0"/>
              </a:rPr>
              <a:t>Které výrobky nesou tyto značky?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000066"/>
                </a:solidFill>
                <a:latin typeface="Calibri" pitchFamily="34" charset="0"/>
              </a:rPr>
              <a:t>IKEA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i="1" dirty="0" err="1" smtClean="0">
                <a:solidFill>
                  <a:srgbClr val="000066"/>
                </a:solidFill>
                <a:latin typeface="Calibri" pitchFamily="34" charset="0"/>
              </a:rPr>
              <a:t>Husqvarna</a:t>
            </a:r>
            <a:endParaRPr lang="cs-CZ" sz="2000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000066"/>
                </a:solidFill>
                <a:latin typeface="Calibri" pitchFamily="34" charset="0"/>
              </a:rPr>
              <a:t>Volvo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000066"/>
                </a:solidFill>
                <a:latin typeface="Calibri" pitchFamily="34" charset="0"/>
              </a:rPr>
              <a:t>Electrolux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i="1" dirty="0" err="1" smtClean="0">
                <a:solidFill>
                  <a:srgbClr val="000066"/>
                </a:solidFill>
                <a:latin typeface="Calibri" pitchFamily="34" charset="0"/>
              </a:rPr>
              <a:t>Scania</a:t>
            </a:r>
            <a:endParaRPr lang="cs-CZ" sz="2000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000066"/>
                </a:solidFill>
                <a:latin typeface="Calibri" pitchFamily="34" charset="0"/>
              </a:rPr>
              <a:t>H&amp;M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000066"/>
                </a:solidFill>
                <a:latin typeface="Calibri" pitchFamily="34" charset="0"/>
              </a:rPr>
              <a:t>SAAB</a:t>
            </a:r>
            <a:endParaRPr lang="cs-CZ" sz="2000" i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Švédsko – obyvatelstvo,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Osídlen</a:t>
            </a:r>
            <a:r>
              <a:rPr lang="cs-CZ" dirty="0" smtClean="0"/>
              <a:t> je především jih Švédska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Stockholm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„Benátky severu“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89" y="1844824"/>
            <a:ext cx="4252142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50926" y="4869160"/>
            <a:ext cx="1825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Stockholm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Švédsko –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Göteborg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Malmö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6887438" y="513437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Malmö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32" y="1676535"/>
            <a:ext cx="4578085" cy="3433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9410"/>
            <a:ext cx="2521167" cy="3361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420759" y="6114745"/>
            <a:ext cx="1367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Göteborg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Nobelova cena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cs-CZ" dirty="0">
                <a:latin typeface="Calibri" pitchFamily="34" charset="0"/>
              </a:rPr>
              <a:t>Nejprestižnější ocenění</a:t>
            </a:r>
          </a:p>
          <a:p>
            <a:r>
              <a:rPr lang="cs-CZ" dirty="0">
                <a:latin typeface="Calibri" pitchFamily="34" charset="0"/>
              </a:rPr>
              <a:t>Z</a:t>
            </a:r>
            <a:r>
              <a:rPr lang="cs-CZ" dirty="0" smtClean="0">
                <a:latin typeface="Calibri" pitchFamily="34" charset="0"/>
              </a:rPr>
              <a:t>a vědecký výzkum, technické </a:t>
            </a:r>
            <a:r>
              <a:rPr lang="cs-CZ" dirty="0">
                <a:latin typeface="Calibri" pitchFamily="34" charset="0"/>
              </a:rPr>
              <a:t>objevy </a:t>
            </a:r>
            <a:r>
              <a:rPr lang="cs-CZ" dirty="0" smtClean="0">
                <a:latin typeface="Calibri" pitchFamily="34" charset="0"/>
              </a:rPr>
              <a:t>nebo </a:t>
            </a:r>
            <a:r>
              <a:rPr lang="cs-CZ" dirty="0">
                <a:latin typeface="Calibri" pitchFamily="34" charset="0"/>
              </a:rPr>
              <a:t>za přínos lidské </a:t>
            </a:r>
            <a:r>
              <a:rPr lang="cs-CZ" dirty="0" smtClean="0">
                <a:latin typeface="Calibri" pitchFamily="34" charset="0"/>
              </a:rPr>
              <a:t>společnosti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spcBef>
                <a:spcPts val="1800"/>
              </a:spcBef>
            </a:pPr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</a:rPr>
              <a:t>Kdo byl Alfred Nobel?</a:t>
            </a:r>
          </a:p>
          <a:p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</a:rPr>
              <a:t>Proč nese jméno A. Nobela?</a:t>
            </a:r>
          </a:p>
          <a:p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</a:rPr>
              <a:t>Kdo ceny předává?</a:t>
            </a:r>
          </a:p>
          <a:p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</a:rPr>
              <a:t>Kdo z Čechů získal tuto cenu?</a:t>
            </a:r>
          </a:p>
          <a:p>
            <a:endParaRPr lang="cs-CZ" i="1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2" name="Picture 4" descr="Soubor:Nobel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17029"/>
            <a:ext cx="2808000" cy="28236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7897" y="4840971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Alfred Nobel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en-US" sz="1200" dirty="0">
                <a:latin typeface="Calibri" pitchFamily="34" charset="0"/>
              </a:rPr>
              <a:t>Relief Map of Norway.png.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10. 12. 2010, 18:01 [cit. 2012-12-21].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http://commons.wikimedia.org/wiki/File:Relief_Map_of_Norway.png?uselang=cs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Norway.svg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16. 4. 2007, 01:17 [cit. 2012-12-21]. Dostupné z: http://cs.wikipedia.org/wiki/Soubor:Flag_of_Norway.svg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 err="1">
                <a:latin typeface="Calibri" pitchFamily="34" charset="0"/>
              </a:rPr>
              <a:t>Valmet</a:t>
            </a:r>
            <a:r>
              <a:rPr lang="cs-CZ" sz="1200" dirty="0">
                <a:latin typeface="Calibri" pitchFamily="34" charset="0"/>
              </a:rPr>
              <a:t> 911.jpg.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23. 12. 2008, 19:51 [cit. 2012-12-21]. Dostupné z: http://commons.wikimedia.org/wiki/File:Valmet_911.jpg?uselang=cshttp://commons.wikimedia.org/wiki/File:Valmet_911.jpg?uselang=cs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SkansenSeptember2007 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22:27, 8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2009 [cit. 2012-12-21]. Dostupné z: http://commons.wikimedia.org/wiki/File:SkansenSeptember2007_1.jpg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Oslo August 2009 011.JPG.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28. 8. 2009, 20:34 [cit. 2012-12-21]. Dostupné z: http://commons.wikimedia.org/wiki/File:Oslo_August_2009_011.JPG?uselang=cs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 err="1">
                <a:latin typeface="Calibri" pitchFamily="34" charset="0"/>
              </a:rPr>
              <a:t>Sweden</a:t>
            </a:r>
            <a:r>
              <a:rPr lang="cs-CZ" sz="1200" dirty="0">
                <a:latin typeface="Calibri" pitchFamily="34" charset="0"/>
              </a:rPr>
              <a:t> in </a:t>
            </a:r>
            <a:r>
              <a:rPr lang="cs-CZ" sz="1200" dirty="0" err="1">
                <a:latin typeface="Calibri" pitchFamily="34" charset="0"/>
              </a:rPr>
              <a:t>Europe</a:t>
            </a:r>
            <a:r>
              <a:rPr lang="cs-CZ" sz="1200" dirty="0">
                <a:latin typeface="Calibri" pitchFamily="34" charset="0"/>
              </a:rPr>
              <a:t> (</a:t>
            </a:r>
            <a:r>
              <a:rPr lang="cs-CZ" sz="1200" dirty="0" err="1">
                <a:latin typeface="Calibri" pitchFamily="34" charset="0"/>
              </a:rPr>
              <a:t>relief</a:t>
            </a:r>
            <a:r>
              <a:rPr lang="cs-CZ" sz="1200" dirty="0">
                <a:latin typeface="Calibri" pitchFamily="34" charset="0"/>
              </a:rPr>
              <a:t>) (-mini map).</a:t>
            </a:r>
            <a:r>
              <a:rPr lang="cs-CZ" sz="1200" dirty="0" err="1">
                <a:latin typeface="Calibri" pitchFamily="34" charset="0"/>
              </a:rPr>
              <a:t>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23. 3. 2011, 09:51 [cit. 2012-12-21]. Dostupné z: http://commons.wikimedia.org/wiki/File:Sweden_in_Europe_(relief)_(-mini_map).svg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Sweden.svg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20. 6. 2010, 08:59 [cit. 2012-12-21]. Dostupné z: http://cs.wikipedia.org/wiki/Soubor:Flag_of_Sweden.svg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cs-CZ" sz="1200" dirty="0">
                <a:latin typeface="Calibri" pitchFamily="34" charset="0"/>
              </a:rPr>
              <a:t>2006-01-22, </a:t>
            </a:r>
            <a:r>
              <a:rPr lang="cs-CZ" sz="1200" dirty="0" err="1">
                <a:latin typeface="Calibri" pitchFamily="34" charset="0"/>
              </a:rPr>
              <a:t>Riddarfjärden</a:t>
            </a:r>
            <a:r>
              <a:rPr lang="cs-CZ" sz="1200" dirty="0">
                <a:latin typeface="Calibri" pitchFamily="34" charset="0"/>
              </a:rPr>
              <a:t> (31).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30. 7. 2007, 17:02 [cit. 2012-12-21]. Dostupné z: http://commons.wikimedia.org/wiki/File:2006-01-22,_Riddarfj%C3%A4rden_(31).jpg?uselang=cs </a:t>
            </a:r>
          </a:p>
          <a:p>
            <a:r>
              <a:rPr lang="cs-CZ" sz="1200" dirty="0" err="1">
                <a:latin typeface="Calibri" pitchFamily="34" charset="0"/>
              </a:rPr>
              <a:t>Västra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Hamnen</a:t>
            </a:r>
            <a:r>
              <a:rPr lang="cs-CZ" sz="1200" dirty="0">
                <a:latin typeface="Calibri" pitchFamily="34" charset="0"/>
              </a:rPr>
              <a:t> w Torso.JPG.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31. 5. 2006, 21:04 [cit. 2012-12-21]. Dostupné z: http://cs.wikipedia.org/wiki/Soubor:V%C3%A4stra_Hamnen_w_Torso.JPG </a:t>
            </a:r>
          </a:p>
          <a:p>
            <a:r>
              <a:rPr lang="cs-CZ" sz="1200" dirty="0">
                <a:latin typeface="Calibri" pitchFamily="34" charset="0"/>
              </a:rPr>
              <a:t>Göteborg - Sailing.jpg.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15:16, 5 July 2008 [cit. 2012-12-21]. Dostupné z: http://commons.wikimedia.org/wiki/File:G%C3%B6teborg_-_Sailing.jpg </a:t>
            </a:r>
          </a:p>
          <a:p>
            <a:r>
              <a:rPr lang="cs-CZ" sz="1200" dirty="0">
                <a:latin typeface="Calibri" pitchFamily="34" charset="0"/>
              </a:rPr>
              <a:t>NobelP2.png.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8. 10. 2010, 20:51 [cit. 2012-12-21]. Dostupné z: http://cs.wikipedia.org/wiki/Soubor:NobelP2.png </a:t>
            </a:r>
          </a:p>
          <a:p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46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Norsko a Švédsko.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na Skandinávském poloostrově Norsko a Švédsko.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>
                <a:solidFill>
                  <a:srgbClr val="171A1B"/>
                </a:solidFill>
              </a:rPr>
              <a:t>Demek</a:t>
            </a:r>
            <a:r>
              <a:rPr lang="cs-CZ" dirty="0">
                <a:solidFill>
                  <a:srgbClr val="171A1B"/>
                </a:solidFill>
              </a:rPr>
              <a:t>, J., Mališ,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>
                <a:solidFill>
                  <a:srgbClr val="171A1B"/>
                </a:solidFill>
              </a:rPr>
              <a:t>1. vyd. Praha: SPN, 2008</a:t>
            </a:r>
            <a:r>
              <a:rPr lang="cs-CZ" dirty="0">
                <a:solidFill>
                  <a:srgbClr val="171A1B"/>
                </a:solidFill>
              </a:rPr>
              <a:t>, ISBN 978-80-7235-383-5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Norsko a Švédsko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Vysoká životní úroveň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Kolébka zimních sportů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Zachovalá příroda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20" y="1844824"/>
            <a:ext cx="4013935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56176" y="5085184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Los evropský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Norsko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Západ Skandinávského poloostrova</a:t>
            </a:r>
          </a:p>
          <a:p>
            <a:r>
              <a:rPr lang="cs-CZ" dirty="0">
                <a:latin typeface="Calibri" pitchFamily="34" charset="0"/>
              </a:rPr>
              <a:t>Lofoty a </a:t>
            </a:r>
            <a:r>
              <a:rPr lang="cs-CZ" dirty="0" smtClean="0">
                <a:latin typeface="Calibri" pitchFamily="34" charset="0"/>
              </a:rPr>
              <a:t>Vesterály</a:t>
            </a:r>
          </a:p>
          <a:p>
            <a:r>
              <a:rPr lang="cs-CZ" dirty="0" smtClean="0">
                <a:latin typeface="Calibri" pitchFamily="34" charset="0"/>
              </a:rPr>
              <a:t>Špicberky</a:t>
            </a:r>
          </a:p>
          <a:p>
            <a:r>
              <a:rPr lang="cs-CZ" dirty="0" smtClean="0">
                <a:latin typeface="Calibri" pitchFamily="34" charset="0"/>
              </a:rPr>
              <a:t>Norské moře</a:t>
            </a:r>
          </a:p>
          <a:p>
            <a:r>
              <a:rPr lang="cs-CZ" dirty="0" smtClean="0">
                <a:latin typeface="Calibri" pitchFamily="34" charset="0"/>
              </a:rPr>
              <a:t>Severní moře</a:t>
            </a:r>
          </a:p>
          <a:p>
            <a:r>
              <a:rPr lang="cs-CZ" dirty="0" err="1" smtClean="0">
                <a:latin typeface="Calibri" pitchFamily="34" charset="0"/>
              </a:rPr>
              <a:t>Barentsovo</a:t>
            </a:r>
            <a:r>
              <a:rPr lang="cs-CZ" dirty="0" smtClean="0">
                <a:latin typeface="Calibri" pitchFamily="34" charset="0"/>
              </a:rPr>
              <a:t> moře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44" y="1772816"/>
            <a:ext cx="3779411" cy="4013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Norsko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Norské </a:t>
            </a:r>
            <a:r>
              <a:rPr lang="cs-CZ" dirty="0">
                <a:latin typeface="Calibri" pitchFamily="34" charset="0"/>
              </a:rPr>
              <a:t>království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Oslo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4,7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385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norská koruna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norština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11" y="1772814"/>
            <a:ext cx="3600000" cy="261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Informace 2">
            <a:hlinkClick r:id="rId4" highlightClick="1"/>
          </p:cNvPr>
          <p:cNvSpPr/>
          <p:nvPr/>
        </p:nvSpPr>
        <p:spPr bwMode="auto">
          <a:xfrm>
            <a:off x="8100392" y="5085184"/>
            <a:ext cx="504000" cy="504056"/>
          </a:xfrm>
          <a:prstGeom prst="actionButtonInformat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Norsko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58816" cy="4637112"/>
          </a:xfrm>
        </p:spPr>
        <p:txBody>
          <a:bodyPr/>
          <a:lstStyle/>
          <a:p>
            <a:r>
              <a:rPr lang="cs-CZ" dirty="0">
                <a:latin typeface="Calibri" pitchFamily="34" charset="0"/>
              </a:rPr>
              <a:t>T</a:t>
            </a:r>
            <a:r>
              <a:rPr lang="cs-CZ" dirty="0" smtClean="0">
                <a:latin typeface="Calibri" pitchFamily="34" charset="0"/>
              </a:rPr>
              <a:t>ěžba ropy a zemního plynu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Severní moře</a:t>
            </a:r>
          </a:p>
          <a:p>
            <a:pPr marL="342900" lvl="1" indent="-342900">
              <a:buChar char="•"/>
            </a:pPr>
            <a:r>
              <a:rPr lang="cs-CZ" sz="2800" dirty="0">
                <a:latin typeface="Calibri" pitchFamily="34" charset="0"/>
              </a:rPr>
              <a:t>Strojírenství</a:t>
            </a:r>
          </a:p>
          <a:p>
            <a:pPr marL="400050" lvl="2" indent="0">
              <a:buNone/>
            </a:pPr>
            <a:r>
              <a:rPr lang="cs-CZ" sz="2400" i="1" dirty="0">
                <a:latin typeface="Calibri" pitchFamily="34" charset="0"/>
              </a:rPr>
              <a:t>Lodě, vrtné </a:t>
            </a:r>
            <a:r>
              <a:rPr lang="cs-CZ" sz="2400" i="1" dirty="0" smtClean="0">
                <a:latin typeface="Calibri" pitchFamily="34" charset="0"/>
              </a:rPr>
              <a:t>plošiny</a:t>
            </a:r>
          </a:p>
          <a:p>
            <a:pPr marL="342900" lvl="2" indent="-342900"/>
            <a:r>
              <a:rPr lang="cs-CZ" sz="2800" dirty="0">
                <a:latin typeface="Calibri" pitchFamily="34" charset="0"/>
                <a:ea typeface="+mn-ea"/>
                <a:cs typeface="+mn-cs"/>
              </a:rPr>
              <a:t>Dřevozpracující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a papírenský průmysl</a:t>
            </a:r>
          </a:p>
          <a:p>
            <a:pPr marL="342900" lvl="2" indent="-342900"/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Hutnictví</a:t>
            </a:r>
          </a:p>
          <a:p>
            <a:pPr marL="400050" lvl="2" indent="0">
              <a:buNone/>
            </a:pPr>
            <a:r>
              <a:rPr lang="cs-CZ" sz="2400" i="1" dirty="0">
                <a:latin typeface="Calibri" pitchFamily="34" charset="0"/>
              </a:rPr>
              <a:t>Výroba </a:t>
            </a:r>
            <a:r>
              <a:rPr lang="cs-CZ" sz="2400" i="1" dirty="0" smtClean="0">
                <a:latin typeface="Calibri" pitchFamily="34" charset="0"/>
              </a:rPr>
              <a:t>hliníku</a:t>
            </a:r>
          </a:p>
          <a:p>
            <a:pPr marL="342900" lvl="2" indent="-342900"/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Rybolov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  <a:p>
            <a:pPr marL="400050" lvl="1" indent="0">
              <a:lnSpc>
                <a:spcPct val="150000"/>
              </a:lnSpc>
              <a:buNone/>
            </a:pPr>
            <a:endParaRPr lang="cs-CZ" i="1" dirty="0" smtClean="0"/>
          </a:p>
          <a:p>
            <a:pPr marL="400050" lvl="1" indent="0">
              <a:lnSpc>
                <a:spcPct val="150000"/>
              </a:lnSpc>
              <a:buNone/>
            </a:pPr>
            <a:endParaRPr lang="cs-CZ" sz="2800" dirty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49299"/>
            <a:ext cx="4032448" cy="2666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732240" y="443855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Těžba dřeva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Norsko – 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</a:rPr>
              <a:t>Většina </a:t>
            </a:r>
            <a:r>
              <a:rPr lang="cs-CZ" dirty="0" smtClean="0">
                <a:latin typeface="Calibri" pitchFamily="34" charset="0"/>
              </a:rPr>
              <a:t>obyvatel žije na jihu Norska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Oslo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Hlavní město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23" y="1844824"/>
            <a:ext cx="4674096" cy="3505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308304" y="535039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Oslo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Norsko -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08615" y="1577268"/>
            <a:ext cx="5626968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</a:rPr>
              <a:t>Bergen, </a:t>
            </a:r>
            <a:r>
              <a:rPr lang="cs-CZ" dirty="0" err="1" smtClean="0">
                <a:latin typeface="Calibri" pitchFamily="34" charset="0"/>
              </a:rPr>
              <a:t>Trondheim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</a:rPr>
              <a:t>Narvik</a:t>
            </a:r>
            <a:endParaRPr lang="cs-CZ" dirty="0">
              <a:latin typeface="Calibri" pitchFamily="34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P</a:t>
            </a:r>
            <a:r>
              <a:rPr lang="cs-CZ" i="1" dirty="0" smtClean="0">
                <a:latin typeface="Calibri" pitchFamily="34" charset="0"/>
              </a:rPr>
              <a:t>řístavy</a:t>
            </a:r>
            <a:endParaRPr lang="cs-CZ" i="1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7594"/>
            <a:ext cx="2808312" cy="38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19339" y="558924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err="1" smtClean="0">
                <a:latin typeface="Calibri" pitchFamily="34" charset="0"/>
              </a:rPr>
              <a:t>Trondheim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4172"/>
            <a:ext cx="4562338" cy="2988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1560" y="5980121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Bergen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Švédsko –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Východ </a:t>
            </a:r>
            <a:r>
              <a:rPr lang="cs-CZ" dirty="0">
                <a:latin typeface="Calibri" pitchFamily="34" charset="0"/>
              </a:rPr>
              <a:t>Skandinávského </a:t>
            </a:r>
            <a:r>
              <a:rPr lang="cs-CZ" dirty="0" smtClean="0">
                <a:latin typeface="Calibri" pitchFamily="34" charset="0"/>
              </a:rPr>
              <a:t>poloostrova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Ostrovy </a:t>
            </a:r>
            <a:r>
              <a:rPr lang="cs-CZ" dirty="0" err="1" smtClean="0">
                <a:latin typeface="Calibri" pitchFamily="34" charset="0"/>
              </a:rPr>
              <a:t>Gotland</a:t>
            </a:r>
            <a:r>
              <a:rPr lang="cs-CZ" dirty="0" smtClean="0">
                <a:latin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</a:rPr>
              <a:t>Öland</a:t>
            </a:r>
            <a:endParaRPr lang="cs-CZ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Baltské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Botnický záliv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t="720" r="39625" b="51388"/>
          <a:stretch/>
        </p:blipFill>
        <p:spPr bwMode="auto">
          <a:xfrm>
            <a:off x="5714415" y="1700808"/>
            <a:ext cx="2930268" cy="3853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855</Words>
  <Application>Microsoft Office PowerPoint</Application>
  <PresentationFormat>Předvádění na obrazovce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1_Výchozí návrh</vt:lpstr>
      <vt:lpstr>Norsko a Švédsko</vt:lpstr>
      <vt:lpstr>Anotace:</vt:lpstr>
      <vt:lpstr>Norsko a Švédsko</vt:lpstr>
      <vt:lpstr>Norsko - poloha</vt:lpstr>
      <vt:lpstr>Norsko – základní charakteristika</vt:lpstr>
      <vt:lpstr>Norsko – hospodářství</vt:lpstr>
      <vt:lpstr>Norsko – obyvatelstvo</vt:lpstr>
      <vt:lpstr>Norsko - sídla</vt:lpstr>
      <vt:lpstr>Švédsko – poloha</vt:lpstr>
      <vt:lpstr>Švédsko – základní charakteristika</vt:lpstr>
      <vt:lpstr>Švédsko – hospodářství</vt:lpstr>
      <vt:lpstr>Švédsko – obyvatelstvo, sídla</vt:lpstr>
      <vt:lpstr>Švédsko – sídla</vt:lpstr>
      <vt:lpstr>Nobelova cena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219</cp:revision>
  <dcterms:created xsi:type="dcterms:W3CDTF">2012-12-26T11:03:03Z</dcterms:created>
  <dcterms:modified xsi:type="dcterms:W3CDTF">2012-12-31T09:52:51Z</dcterms:modified>
</cp:coreProperties>
</file>