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4" r:id="rId5"/>
    <p:sldId id="273" r:id="rId6"/>
    <p:sldId id="275" r:id="rId7"/>
    <p:sldId id="276" r:id="rId8"/>
    <p:sldId id="277" r:id="rId9"/>
    <p:sldId id="278" r:id="rId10"/>
    <p:sldId id="279" r:id="rId11"/>
    <p:sldId id="281" r:id="rId12"/>
    <p:sldId id="282" r:id="rId13"/>
    <p:sldId id="283" r:id="rId14"/>
    <p:sldId id="284" r:id="rId15"/>
    <p:sldId id="272" r:id="rId16"/>
    <p:sldId id="280" r:id="rId17"/>
    <p:sldId id="285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dirty="0" smtClean="0"/>
              <a:t>Finsko, Dánsko a Island</a:t>
            </a:r>
            <a:endParaRPr lang="cs-CZ" sz="4800" dirty="0"/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Jana Kalandrová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Fryšták, okres Zlín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14556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Dánsko –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cs-CZ" dirty="0"/>
              <a:t>Strojírenství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Chemický </a:t>
            </a:r>
            <a:r>
              <a:rPr lang="cs-CZ" dirty="0" smtClean="0"/>
              <a:t>průmysl</a:t>
            </a:r>
            <a:endParaRPr lang="cs-CZ" dirty="0"/>
          </a:p>
          <a:p>
            <a:pPr lvl="0">
              <a:lnSpc>
                <a:spcPct val="150000"/>
              </a:lnSpc>
            </a:pPr>
            <a:r>
              <a:rPr lang="cs-CZ" dirty="0"/>
              <a:t>Výroba stavebnice LEGO</a:t>
            </a:r>
          </a:p>
          <a:p>
            <a:pPr lvl="0">
              <a:lnSpc>
                <a:spcPct val="150000"/>
              </a:lnSpc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14" y="1831155"/>
            <a:ext cx="4319386" cy="289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68992" y="4725144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/>
              <a:t>Stavebnice LEGO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35110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Dánsko – obyvatelstvo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cs-CZ" dirty="0" smtClean="0"/>
              <a:t>Kodaň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cs-CZ" dirty="0"/>
              <a:t>Hans Christian Andersen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 smtClean="0"/>
              <a:t>Autor pohádek</a:t>
            </a:r>
            <a:endParaRPr lang="cs-CZ" i="1" dirty="0"/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33666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3096344" cy="2322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63366"/>
            <a:ext cx="2013395" cy="3068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11560" y="4905083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Kodaň</a:t>
            </a:r>
            <a:endParaRPr lang="cs-CZ" sz="1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441379" y="5785907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H. Ch. Andersen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99925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Island - poloha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cs-CZ" dirty="0" smtClean="0"/>
              <a:t>Ostrov v severní části Atlantského oceánu</a:t>
            </a:r>
          </a:p>
          <a:p>
            <a:pPr lvl="0">
              <a:lnSpc>
                <a:spcPct val="150000"/>
              </a:lnSpc>
            </a:pPr>
            <a:r>
              <a:rPr lang="cs-CZ" dirty="0" smtClean="0"/>
              <a:t>„Ostrov ohně a ledu“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33666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104456" cy="2826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42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Island – základní charakteristika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cs-CZ" dirty="0" smtClean="0"/>
              <a:t>Islandská republika</a:t>
            </a:r>
            <a:endParaRPr lang="cs-CZ" dirty="0"/>
          </a:p>
          <a:p>
            <a:pPr lvl="0">
              <a:lnSpc>
                <a:spcPct val="150000"/>
              </a:lnSpc>
            </a:pPr>
            <a:r>
              <a:rPr lang="cs-CZ" dirty="0"/>
              <a:t>Hl. město </a:t>
            </a:r>
            <a:r>
              <a:rPr lang="cs-CZ" dirty="0" smtClean="0"/>
              <a:t>Reykjavík</a:t>
            </a:r>
            <a:endParaRPr lang="cs-CZ" dirty="0"/>
          </a:p>
          <a:p>
            <a:pPr lvl="0">
              <a:lnSpc>
                <a:spcPct val="150000"/>
              </a:lnSpc>
            </a:pPr>
            <a:r>
              <a:rPr lang="cs-CZ" dirty="0" smtClean="0"/>
              <a:t>317 tis. </a:t>
            </a:r>
            <a:r>
              <a:rPr lang="cs-CZ" dirty="0"/>
              <a:t>obyvatel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Rozloha </a:t>
            </a:r>
            <a:r>
              <a:rPr lang="cs-CZ" dirty="0" smtClean="0"/>
              <a:t>103 </a:t>
            </a:r>
            <a:r>
              <a:rPr lang="cs-CZ" dirty="0"/>
              <a:t>tis. km²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Měna </a:t>
            </a:r>
            <a:r>
              <a:rPr lang="cs-CZ" dirty="0" smtClean="0"/>
              <a:t>islandská </a:t>
            </a:r>
            <a:r>
              <a:rPr lang="cs-CZ" dirty="0"/>
              <a:t>koruna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Jazyk </a:t>
            </a:r>
            <a:r>
              <a:rPr lang="cs-CZ" dirty="0" smtClean="0"/>
              <a:t>islandština</a:t>
            </a:r>
            <a:endParaRPr lang="cs-CZ" dirty="0"/>
          </a:p>
          <a:p>
            <a:pPr lvl="0">
              <a:lnSpc>
                <a:spcPct val="150000"/>
              </a:lnSpc>
            </a:pPr>
            <a:endParaRPr lang="cs-CZ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56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56" y="1870720"/>
            <a:ext cx="3600000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91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Island – hospodářství, obyvatelstvo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 lvl="0"/>
            <a:r>
              <a:rPr lang="cs-CZ" dirty="0" smtClean="0"/>
              <a:t>Rybolov a zpracování ryb</a:t>
            </a:r>
          </a:p>
          <a:p>
            <a:pPr lvl="0"/>
            <a:r>
              <a:rPr lang="cs-CZ" dirty="0" smtClean="0"/>
              <a:t>Obyvatelstvo je soustředěno při pobřeží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56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72" y="1696164"/>
            <a:ext cx="3782784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940152" y="4216444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/>
              <a:t>Sušení ryb</a:t>
            </a:r>
            <a:endParaRPr lang="cs-CZ" sz="1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36557"/>
            <a:ext cx="3810000" cy="255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711971" y="4581128"/>
            <a:ext cx="3606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Islandská krajina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99030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/>
          <a:lstStyle/>
          <a:p>
            <a:r>
              <a:rPr lang="cs-CZ" sz="1200" dirty="0" err="1"/>
              <a:t>Finland</a:t>
            </a:r>
            <a:r>
              <a:rPr lang="cs-CZ" sz="1200" dirty="0"/>
              <a:t> in </a:t>
            </a:r>
            <a:r>
              <a:rPr lang="cs-CZ" sz="1200" dirty="0" err="1"/>
              <a:t>Europe</a:t>
            </a:r>
            <a:r>
              <a:rPr lang="cs-CZ" sz="1200" dirty="0"/>
              <a:t> (</a:t>
            </a:r>
            <a:r>
              <a:rPr lang="cs-CZ" sz="1200" dirty="0" err="1"/>
              <a:t>relief</a:t>
            </a:r>
            <a:r>
              <a:rPr lang="cs-CZ" sz="1200" dirty="0"/>
              <a:t>) (-mini map).</a:t>
            </a:r>
            <a:r>
              <a:rPr lang="cs-CZ" sz="1200" dirty="0" err="1"/>
              <a:t>svg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23. 3. 2011, 09:30 [cit. 2013-01-03]. Dostupné z: http://commons.wikimedia.org/wiki/File:Finland_in_Europe_(relief)_(-mini_map).svg?uselang=cs </a:t>
            </a:r>
            <a:endParaRPr lang="cs-CZ" sz="1200" dirty="0" smtClean="0"/>
          </a:p>
          <a:p>
            <a:r>
              <a:rPr lang="cs-CZ" sz="1200" dirty="0"/>
              <a:t>Flag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Finland.svg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14. 7. 2009, 05:38 [cit. 2013-01-03]. Dostupné z: http://cs.wikipedia.org/wiki/Soubor:Flag_of_Finland.svg </a:t>
            </a:r>
            <a:endParaRPr lang="cs-CZ" sz="1200" dirty="0" smtClean="0"/>
          </a:p>
          <a:p>
            <a:r>
              <a:rPr lang="cs-CZ" sz="1200" dirty="0"/>
              <a:t>Scissors-Fiskars.jpg.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10:36, 2 June 2012 [cit. 2013-01-03]. Dostupné z: http://commons.wikimedia.org/wiki/File:Scissors-Fiskars.jpg </a:t>
            </a:r>
          </a:p>
          <a:p>
            <a:r>
              <a:rPr lang="cs-CZ" sz="1200" dirty="0" err="1"/>
              <a:t>Saunaveneitä</a:t>
            </a:r>
            <a:r>
              <a:rPr lang="cs-CZ" sz="1200" dirty="0"/>
              <a:t> Jyväskylässä.JPG.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31. 8. 2012, 13:15 [cit. 2013-01-03]. Dostupné z: http://commons.wikimedia.org/wiki/File:Saunaveneit%C3%A4_Jyv%C3%A4skyl%C3%A4ss%C3%A4.JPG?uselang=cs </a:t>
            </a:r>
            <a:endParaRPr lang="cs-CZ" sz="1200" dirty="0" smtClean="0"/>
          </a:p>
          <a:p>
            <a:r>
              <a:rPr lang="cs-CZ" sz="1200" dirty="0" err="1"/>
              <a:t>Kingdom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Denmark</a:t>
            </a:r>
            <a:r>
              <a:rPr lang="cs-CZ" sz="1200" dirty="0"/>
              <a:t> in </a:t>
            </a:r>
            <a:r>
              <a:rPr lang="cs-CZ" sz="1200" dirty="0" err="1"/>
              <a:t>Europe</a:t>
            </a:r>
            <a:r>
              <a:rPr lang="cs-CZ" sz="1200" dirty="0"/>
              <a:t> (</a:t>
            </a:r>
            <a:r>
              <a:rPr lang="cs-CZ" sz="1200" dirty="0" err="1"/>
              <a:t>relief</a:t>
            </a:r>
            <a:r>
              <a:rPr lang="cs-CZ" sz="1200" dirty="0"/>
              <a:t>) (-mini map).</a:t>
            </a:r>
            <a:r>
              <a:rPr lang="cs-CZ" sz="1200" dirty="0" err="1"/>
              <a:t>svg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23. 3. 2011, 09:36 [cit. 2013-01-03]. Dostupné z: http://commons.wikimedia.org/wiki/File:Kingdom_of_Denmark_in_Europe_(relief)_(-mini_map).svg?uselang=cs </a:t>
            </a:r>
          </a:p>
          <a:p>
            <a:r>
              <a:rPr lang="cs-CZ" sz="1200" dirty="0"/>
              <a:t>Flag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Denmark.svg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7. 6. 2012, 20:59 [cit. 2013-01-03]. Dostupné z: http://cs.wikipedia.org/wiki/Soubor:Flag_of_Denmark.svg </a:t>
            </a:r>
            <a:endParaRPr lang="cs-CZ" sz="1200" dirty="0" smtClean="0"/>
          </a:p>
          <a:p>
            <a:r>
              <a:rPr lang="cs-CZ" sz="1200" dirty="0" err="1"/>
              <a:t>Lupack</a:t>
            </a:r>
            <a:r>
              <a:rPr lang="cs-CZ" sz="1200" dirty="0"/>
              <a:t> </a:t>
            </a:r>
            <a:r>
              <a:rPr lang="cs-CZ" sz="1200" dirty="0" err="1"/>
              <a:t>Butter</a:t>
            </a:r>
            <a:r>
              <a:rPr lang="cs-CZ" sz="1200" dirty="0"/>
              <a:t> 250g </a:t>
            </a:r>
            <a:r>
              <a:rPr lang="cs-CZ" sz="1200" dirty="0" err="1"/>
              <a:t>unsalted</a:t>
            </a:r>
            <a:r>
              <a:rPr lang="cs-CZ" sz="1200" dirty="0"/>
              <a:t> UK market.JPG.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23. 12. 2011, 15:12 [cit. 2013-01-03]. Dostupné z: http://commons.wikimedia.org/wiki/File:Lupack_Butter_250g_unsalted_UK_market.JPG?uselang=cs </a:t>
            </a:r>
            <a:endParaRPr lang="cs-CZ" sz="1200" dirty="0" smtClean="0"/>
          </a:p>
          <a:p>
            <a:r>
              <a:rPr lang="cs-CZ" sz="1200" dirty="0" err="1"/>
              <a:t>Claas</a:t>
            </a:r>
            <a:r>
              <a:rPr lang="cs-CZ" sz="1200" dirty="0"/>
              <a:t> </a:t>
            </a:r>
            <a:r>
              <a:rPr lang="cs-CZ" sz="1200" dirty="0" err="1"/>
              <a:t>combine</a:t>
            </a:r>
            <a:r>
              <a:rPr lang="cs-CZ" sz="1200" dirty="0"/>
              <a:t> in Denmark.jpg.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12. 3. 2009, 01:02 [cit. 2013-01-03]. Dostupné z: http://commons.wikimedia.org/wiki/File:Claas_combine_in_Denmark.jpg?uselang=cs </a:t>
            </a:r>
          </a:p>
          <a:p>
            <a:endParaRPr lang="cs-CZ" sz="1200" dirty="0" smtClean="0"/>
          </a:p>
          <a:p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78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/>
          <a:lstStyle/>
          <a:p>
            <a:r>
              <a:rPr lang="cs-CZ" sz="1200" dirty="0" err="1" smtClean="0"/>
              <a:t>Claas</a:t>
            </a:r>
            <a:r>
              <a:rPr lang="cs-CZ" sz="1200" dirty="0" smtClean="0"/>
              <a:t> </a:t>
            </a:r>
            <a:r>
              <a:rPr lang="cs-CZ" sz="1200" dirty="0" err="1"/>
              <a:t>combine</a:t>
            </a:r>
            <a:r>
              <a:rPr lang="cs-CZ" sz="1200" dirty="0"/>
              <a:t> in Denmark.jpg.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12. 3. 2009, 01:02 [cit. 2013-01-03]. Dostupné z: http://commons.wikimedia.org/wiki/File:Claas_combine_in_Denmark.jpg?uselang=cs </a:t>
            </a:r>
          </a:p>
          <a:p>
            <a:r>
              <a:rPr lang="cs-CZ" sz="1200" dirty="0"/>
              <a:t>Lego </a:t>
            </a:r>
            <a:r>
              <a:rPr lang="cs-CZ" sz="1200" dirty="0" err="1"/>
              <a:t>Color</a:t>
            </a:r>
            <a:r>
              <a:rPr lang="cs-CZ" sz="1200" dirty="0"/>
              <a:t> Bricks.jpg.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08:04, 4 </a:t>
            </a:r>
            <a:r>
              <a:rPr lang="cs-CZ" sz="1200" dirty="0" err="1"/>
              <a:t>March</a:t>
            </a:r>
            <a:r>
              <a:rPr lang="cs-CZ" sz="1200" dirty="0"/>
              <a:t> 2009 [cit. 2013-01-03]. Dostupné z: http://commons.wikimedia.org/wiki/File:Lego_Color_Bricks.jpg </a:t>
            </a:r>
            <a:endParaRPr lang="cs-CZ" sz="1200" dirty="0" smtClean="0"/>
          </a:p>
          <a:p>
            <a:r>
              <a:rPr lang="cs-CZ" sz="1200" dirty="0" err="1"/>
              <a:t>Stormbroen</a:t>
            </a:r>
            <a:r>
              <a:rPr lang="cs-CZ" sz="1200" dirty="0"/>
              <a:t>, Marmorbroen.jpg.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19. 8. 2007, 17:08 [cit. 2013-01-03]. Dostupné z: http://commons.wikimedia.org/wiki/File:Stormbroen,_Marmorbroen.jpg?uselang=cs </a:t>
            </a:r>
            <a:endParaRPr lang="cs-CZ" sz="1200" dirty="0" smtClean="0"/>
          </a:p>
          <a:p>
            <a:r>
              <a:rPr lang="cs-CZ" sz="1200" dirty="0"/>
              <a:t>HCA by </a:t>
            </a:r>
            <a:r>
              <a:rPr lang="cs-CZ" sz="1200" dirty="0" err="1"/>
              <a:t>Thora</a:t>
            </a:r>
            <a:r>
              <a:rPr lang="cs-CZ" sz="1200" dirty="0"/>
              <a:t> </a:t>
            </a:r>
            <a:r>
              <a:rPr lang="cs-CZ" sz="1200" dirty="0" err="1"/>
              <a:t>Hallager</a:t>
            </a:r>
            <a:r>
              <a:rPr lang="cs-CZ" sz="1200" dirty="0"/>
              <a:t> 1869.jpg.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7. 6. 2012, 21:25 [cit. 2013-01-03]. Dostupné z: http://cs.wikipedia.org/wiki/Soubor:HCA_by_Thora_Hallager_1869.jpg </a:t>
            </a:r>
            <a:endParaRPr lang="cs-CZ" sz="1200" dirty="0" smtClean="0"/>
          </a:p>
          <a:p>
            <a:r>
              <a:rPr lang="cs-CZ" sz="1200" dirty="0" err="1"/>
              <a:t>Iceland</a:t>
            </a:r>
            <a:r>
              <a:rPr lang="cs-CZ" sz="1200" dirty="0"/>
              <a:t> </a:t>
            </a:r>
            <a:r>
              <a:rPr lang="cs-CZ" sz="1200" dirty="0" err="1"/>
              <a:t>sat</a:t>
            </a:r>
            <a:r>
              <a:rPr lang="cs-CZ" sz="1200" dirty="0"/>
              <a:t> cleaned.png.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13. 7. 2006, 13:48 [cit. 2013-01-03]. Dostupné z: http://commons.wikimedia.org/wiki/File:Iceland_sat_cleaned.png?uselang=cs</a:t>
            </a:r>
            <a:endParaRPr lang="cs-CZ" sz="1200" dirty="0" smtClean="0"/>
          </a:p>
          <a:p>
            <a:r>
              <a:rPr lang="cs-CZ" sz="1200" dirty="0"/>
              <a:t>Flag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Iceland.svg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30. 3. 2012, 20:09 [cit. 2013-01-03]. Dostupné z: http://cs.wikipedia.org/wiki/Soubor:Flag_of_Iceland.svg </a:t>
            </a:r>
            <a:endParaRPr lang="cs-CZ" sz="1200" dirty="0" smtClean="0"/>
          </a:p>
          <a:p>
            <a:r>
              <a:rPr lang="cs-CZ" sz="1200" dirty="0" err="1"/>
              <a:t>Dryfish</a:t>
            </a:r>
            <a:r>
              <a:rPr lang="cs-CZ" sz="1200" dirty="0"/>
              <a:t> Iceland.jpg.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18. 6. 2010, 23:56 [cit. 2013-01-03]. Dostupné z: http://commons.wikimedia.org/wiki/File:Dryfish_Iceland.jpg?uselang=cs </a:t>
            </a:r>
            <a:endParaRPr lang="cs-CZ" sz="1200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7352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666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/>
          <a:lstStyle/>
          <a:p>
            <a:r>
              <a:rPr lang="cs-CZ" sz="1200" dirty="0" err="1"/>
              <a:t>Hellnar</a:t>
            </a:r>
            <a:r>
              <a:rPr lang="cs-CZ" sz="1200" dirty="0"/>
              <a:t> </a:t>
            </a:r>
            <a:r>
              <a:rPr lang="cs-CZ" sz="1200" dirty="0" err="1"/>
              <a:t>church</a:t>
            </a:r>
            <a:r>
              <a:rPr lang="cs-CZ" sz="1200" dirty="0"/>
              <a:t> (1).</a:t>
            </a:r>
            <a:r>
              <a:rPr lang="cs-CZ" sz="1200" dirty="0" err="1"/>
              <a:t>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15. 1. 2010, 16:54 [cit. 2013-01-03]. Dostupné z: http://commons.wikimedia.org/wiki/File:Hellnar_church_(1).jpg?uselang=cs </a:t>
            </a:r>
          </a:p>
          <a:p>
            <a:endParaRPr lang="cs-CZ" sz="12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7352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38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Digitální učební materiál je určen </a:t>
            </a:r>
            <a:r>
              <a:rPr lang="cs-CZ" dirty="0" smtClean="0">
                <a:solidFill>
                  <a:srgbClr val="171A1B"/>
                </a:solidFill>
              </a:rPr>
              <a:t>k </a:t>
            </a:r>
            <a:r>
              <a:rPr lang="cs-CZ" dirty="0">
                <a:solidFill>
                  <a:srgbClr val="171A1B"/>
                </a:solidFill>
              </a:rPr>
              <a:t>seznámení žáků </a:t>
            </a:r>
            <a:r>
              <a:rPr lang="cs-CZ" dirty="0" smtClean="0">
                <a:solidFill>
                  <a:srgbClr val="171A1B"/>
                </a:solidFill>
              </a:rPr>
              <a:t>se státy Finsko, Dánsko a Island.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Materiál představuje </a:t>
            </a:r>
            <a:r>
              <a:rPr lang="cs-CZ" dirty="0" smtClean="0">
                <a:solidFill>
                  <a:srgbClr val="171A1B"/>
                </a:solidFill>
              </a:rPr>
              <a:t>státy severní Evropy Finsko, Dánsko a Island.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Je </a:t>
            </a:r>
            <a:r>
              <a:rPr lang="cs-CZ" dirty="0">
                <a:solidFill>
                  <a:srgbClr val="171A1B"/>
                </a:solidFill>
              </a:rPr>
              <a:t>určen pro předmět zeměpis, 7. </a:t>
            </a:r>
            <a:r>
              <a:rPr lang="cs-CZ" dirty="0" smtClean="0">
                <a:solidFill>
                  <a:srgbClr val="171A1B"/>
                </a:solidFill>
              </a:rPr>
              <a:t>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Tento materiál vznikl jako doplňující materiál k učebnici: </a:t>
            </a:r>
            <a:r>
              <a:rPr lang="cs-CZ" dirty="0" err="1">
                <a:solidFill>
                  <a:srgbClr val="171A1B"/>
                </a:solidFill>
              </a:rPr>
              <a:t>Demek</a:t>
            </a:r>
            <a:r>
              <a:rPr lang="cs-CZ" dirty="0">
                <a:solidFill>
                  <a:srgbClr val="171A1B"/>
                </a:solidFill>
              </a:rPr>
              <a:t>, J., Mališ, I., </a:t>
            </a:r>
            <a:r>
              <a:rPr lang="cs-CZ" i="1" dirty="0">
                <a:solidFill>
                  <a:srgbClr val="171A1B"/>
                </a:solidFill>
              </a:rPr>
              <a:t>Zeměpis 7 pro základní školu – Zeměpis světadílů. </a:t>
            </a:r>
            <a:r>
              <a:rPr lang="nn-NO" dirty="0">
                <a:solidFill>
                  <a:srgbClr val="171A1B"/>
                </a:solidFill>
              </a:rPr>
              <a:t>1. vyd. Praha: SPN, 2008</a:t>
            </a:r>
            <a:r>
              <a:rPr lang="cs-CZ" dirty="0">
                <a:solidFill>
                  <a:srgbClr val="171A1B"/>
                </a:solidFill>
              </a:rPr>
              <a:t>, ISBN 978-80-7235-383-5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Finsko - poloha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Baltské moře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Botnický záliv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Finský záliv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„Země tisíců jezer“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20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8" r="35475" b="52064"/>
          <a:stretch/>
        </p:blipFill>
        <p:spPr bwMode="auto">
          <a:xfrm>
            <a:off x="5304686" y="1772816"/>
            <a:ext cx="3371770" cy="3677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8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Finsko – základní charakteristika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Finská republika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Hl. město </a:t>
            </a:r>
            <a:r>
              <a:rPr lang="cs-CZ" dirty="0" smtClean="0">
                <a:latin typeface="Calibri" pitchFamily="34" charset="0"/>
              </a:rPr>
              <a:t>Helsinky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5,3 mil</a:t>
            </a:r>
            <a:r>
              <a:rPr lang="cs-CZ" dirty="0">
                <a:latin typeface="Calibri" pitchFamily="34" charset="0"/>
              </a:rPr>
              <a:t>. obyvatel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Rozloha </a:t>
            </a:r>
            <a:r>
              <a:rPr lang="cs-CZ" dirty="0" smtClean="0">
                <a:latin typeface="Calibri" pitchFamily="34" charset="0"/>
              </a:rPr>
              <a:t>338 tis</a:t>
            </a:r>
            <a:r>
              <a:rPr lang="cs-CZ" dirty="0">
                <a:latin typeface="Calibri" pitchFamily="34" charset="0"/>
              </a:rPr>
              <a:t>. km²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Měna </a:t>
            </a:r>
            <a:r>
              <a:rPr lang="cs-CZ" dirty="0" smtClean="0">
                <a:latin typeface="Calibri" pitchFamily="34" charset="0"/>
              </a:rPr>
              <a:t>euro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finština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12" y="551723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712" y="1844827"/>
            <a:ext cx="3600000" cy="22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8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Finsko -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Dřevozpracující průmysl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Výroba papíru a nábytku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Strojírenství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Chov sobů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20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61" y="1916832"/>
            <a:ext cx="3859995" cy="29132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444208" y="4831756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/>
              <a:t>Nůžky </a:t>
            </a:r>
            <a:r>
              <a:rPr lang="cs-CZ" sz="1000" dirty="0" err="1" smtClean="0"/>
              <a:t>Fiskars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4386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Finsko - obyvatelstvo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Helsinky</a:t>
            </a:r>
          </a:p>
          <a:p>
            <a:pPr>
              <a:lnSpc>
                <a:spcPct val="150000"/>
              </a:lnSpc>
            </a:pPr>
            <a:r>
              <a:rPr lang="cs-CZ" dirty="0" err="1" smtClean="0">
                <a:latin typeface="Calibri" pitchFamily="34" charset="0"/>
              </a:rPr>
              <a:t>Tampere</a:t>
            </a:r>
            <a:endParaRPr lang="cs-CZ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Turku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Životní styl - sauna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20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020" y="1844824"/>
            <a:ext cx="4568436" cy="30265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878194" y="4871413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/>
              <a:t>Sauna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2778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Dánsko - poloha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cs-CZ" dirty="0"/>
              <a:t>Jutský poloostrov a přilehlé ostrovy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Severní moře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Baltské moře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Skagerrak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Kattegat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56" y="574051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93" y="1916832"/>
            <a:ext cx="3548063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01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Dánsko – základní charakteristika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cs-CZ" dirty="0"/>
              <a:t>Dánské království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Hl. město Kodaň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5,6 mil. obyvatel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Rozloha 43 tis. km²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Měna dánská koruna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Jazyk </a:t>
            </a:r>
            <a:r>
              <a:rPr lang="cs-CZ" dirty="0" smtClean="0"/>
              <a:t>dánština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92" y="5445253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92" y="1916831"/>
            <a:ext cx="3600000" cy="272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74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Dánsko –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cs-CZ" dirty="0" smtClean="0"/>
              <a:t>Zemědělství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 smtClean="0"/>
              <a:t>Obilí</a:t>
            </a:r>
            <a:r>
              <a:rPr lang="cs-CZ" i="1" dirty="0"/>
              <a:t>, krmiva, </a:t>
            </a:r>
            <a:r>
              <a:rPr lang="cs-CZ" i="1" dirty="0" smtClean="0"/>
              <a:t>zelenina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Potravinářský průmysl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/>
              <a:t>Mléčné výrobky, vejce, pivo, rybí výrobky</a:t>
            </a:r>
          </a:p>
          <a:p>
            <a:pPr lvl="0"/>
            <a:endParaRPr lang="cs-CZ" dirty="0"/>
          </a:p>
          <a:p>
            <a:endParaRPr lang="cs-CZ" dirty="0"/>
          </a:p>
          <a:p>
            <a:pPr marL="400050" lvl="1" indent="0">
              <a:lnSpc>
                <a:spcPct val="150000"/>
              </a:lnSpc>
              <a:buNone/>
            </a:pPr>
            <a:endParaRPr lang="cs-CZ" i="1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41058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09" y="1628800"/>
            <a:ext cx="2446847" cy="1867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658" y="3717032"/>
            <a:ext cx="3600400" cy="23312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932930" y="3250402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/>
              <a:t>Máslo</a:t>
            </a:r>
            <a:endParaRPr lang="cs-CZ" sz="1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84168" y="6048291"/>
            <a:ext cx="25988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/>
              <a:t>Sklizeň obilí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93524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1054</Words>
  <Application>Microsoft Office PowerPoint</Application>
  <PresentationFormat>Předvádění na obrazovce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1_Výchozí návrh</vt:lpstr>
      <vt:lpstr>Finsko, Dánsko a Island</vt:lpstr>
      <vt:lpstr>Anotace:</vt:lpstr>
      <vt:lpstr>Finsko - poloha</vt:lpstr>
      <vt:lpstr>Finsko – základní charakteristika</vt:lpstr>
      <vt:lpstr>Finsko - hospodářství</vt:lpstr>
      <vt:lpstr>Finsko - obyvatelstvo</vt:lpstr>
      <vt:lpstr>Dánsko - poloha</vt:lpstr>
      <vt:lpstr>Dánsko – základní charakteristika</vt:lpstr>
      <vt:lpstr>Dánsko – hospodářství</vt:lpstr>
      <vt:lpstr>Dánsko – hospodářství</vt:lpstr>
      <vt:lpstr>Dánsko – obyvatelstvo</vt:lpstr>
      <vt:lpstr>Island - poloha</vt:lpstr>
      <vt:lpstr>Island – základní charakteristika</vt:lpstr>
      <vt:lpstr>Island – hospodářství, obyvatelstvo</vt:lpstr>
      <vt:lpstr>Použité zdroje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Itálie, Řecko</dc:title>
  <dc:creator>pc</dc:creator>
  <cp:lastModifiedBy>pc</cp:lastModifiedBy>
  <cp:revision>296</cp:revision>
  <dcterms:created xsi:type="dcterms:W3CDTF">2012-12-26T11:03:03Z</dcterms:created>
  <dcterms:modified xsi:type="dcterms:W3CDTF">2013-01-13T18:44:03Z</dcterms:modified>
</cp:coreProperties>
</file>